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561" r:id="rId2"/>
    <p:sldId id="299" r:id="rId3"/>
    <p:sldId id="532" r:id="rId4"/>
    <p:sldId id="574" r:id="rId5"/>
    <p:sldId id="395" r:id="rId6"/>
    <p:sldId id="540" r:id="rId7"/>
    <p:sldId id="541" r:id="rId8"/>
    <p:sldId id="547" r:id="rId9"/>
    <p:sldId id="546" r:id="rId10"/>
    <p:sldId id="396" r:id="rId11"/>
    <p:sldId id="596" r:id="rId12"/>
    <p:sldId id="548" r:id="rId13"/>
    <p:sldId id="397" r:id="rId14"/>
    <p:sldId id="583" r:id="rId15"/>
    <p:sldId id="398" r:id="rId16"/>
    <p:sldId id="399" r:id="rId17"/>
    <p:sldId id="573" r:id="rId18"/>
    <p:sldId id="543" r:id="rId19"/>
    <p:sldId id="559" r:id="rId20"/>
    <p:sldId id="575" r:id="rId21"/>
    <p:sldId id="553" r:id="rId22"/>
    <p:sldId id="389" r:id="rId23"/>
    <p:sldId id="390" r:id="rId24"/>
    <p:sldId id="417" r:id="rId25"/>
    <p:sldId id="262" r:id="rId26"/>
    <p:sldId id="576" r:id="rId27"/>
    <p:sldId id="392" r:id="rId28"/>
    <p:sldId id="314" r:id="rId29"/>
    <p:sldId id="315" r:id="rId30"/>
    <p:sldId id="316" r:id="rId31"/>
    <p:sldId id="525" r:id="rId32"/>
    <p:sldId id="568" r:id="rId33"/>
    <p:sldId id="603" r:id="rId34"/>
    <p:sldId id="604" r:id="rId35"/>
    <p:sldId id="317" r:id="rId36"/>
    <p:sldId id="293" r:id="rId37"/>
    <p:sldId id="393" r:id="rId38"/>
    <p:sldId id="402" r:id="rId39"/>
    <p:sldId id="606" r:id="rId40"/>
    <p:sldId id="394" r:id="rId41"/>
    <p:sldId id="406" r:id="rId42"/>
    <p:sldId id="419" r:id="rId43"/>
    <p:sldId id="599" r:id="rId44"/>
    <p:sldId id="600" r:id="rId45"/>
    <p:sldId id="601" r:id="rId46"/>
    <p:sldId id="602" r:id="rId47"/>
    <p:sldId id="412" r:id="rId48"/>
    <p:sldId id="415" r:id="rId49"/>
    <p:sldId id="582" r:id="rId50"/>
    <p:sldId id="585" r:id="rId51"/>
    <p:sldId id="579" r:id="rId52"/>
    <p:sldId id="587" r:id="rId53"/>
    <p:sldId id="586" r:id="rId54"/>
    <p:sldId id="588" r:id="rId55"/>
    <p:sldId id="593" r:id="rId56"/>
    <p:sldId id="589" r:id="rId57"/>
    <p:sldId id="591" r:id="rId58"/>
    <p:sldId id="592" r:id="rId59"/>
    <p:sldId id="594" r:id="rId60"/>
    <p:sldId id="597" r:id="rId61"/>
    <p:sldId id="595" r:id="rId62"/>
    <p:sldId id="590" r:id="rId63"/>
    <p:sldId id="605" r:id="rId64"/>
    <p:sldId id="560" r:id="rId65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27"/>
  </p:normalViewPr>
  <p:slideViewPr>
    <p:cSldViewPr snapToGrid="0" snapToObjects="1">
      <p:cViewPr varScale="1">
        <p:scale>
          <a:sx n="107" d="100"/>
          <a:sy n="107" d="100"/>
        </p:scale>
        <p:origin x="4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5928"/>
    </p:cViewPr>
  </p:sorterViewPr>
  <p:notesViewPr>
    <p:cSldViewPr snapToGrid="0" snapToObjects="1">
      <p:cViewPr varScale="1">
        <p:scale>
          <a:sx n="58" d="100"/>
          <a:sy n="58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A33380B-3E54-FD40-ADBC-D6430097AF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832EF1-6445-0348-A598-C27BFAE5AB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B440F91E-1823-1844-80B9-6D984427C6FD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D6EC5A5-1551-1844-8C79-C509025F66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A5617E3A-ACA3-D242-B121-AFD731C37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C6F367-D122-FD4D-9562-6547D5AA4C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545492-1337-D144-A861-339A66AC6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F3B8CC75-CBFD-E944-8420-061838BE05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8160D5-6089-244D-841B-E2D28814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59A6-F54A-CE47-A3A1-5B4E56CD66BA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7E203D-1292-DC4D-9BEF-59B491F8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56A167-B32F-1D45-8DAE-96FB7BC6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B2927-3D9A-3E44-9FBF-2E3EFABDE88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562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7074DB-CB9C-5645-A49E-44355D92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95BC-F2D7-604A-8786-EAA2696B7882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0C69D4-15CC-FB4D-9753-4B26A53B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BCD65-7643-8649-BEA5-E19D9ED4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A47F-0892-7940-847D-B82C34F46DF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22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B375C9-DB71-BC43-857E-11F258EB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0DDE6-5023-3848-A546-27C7963F7CA7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E6AEFA-3A81-8A4C-9874-92E7B7D9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D7BB2-E729-EE4D-A273-49D6CA20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7306-4E67-8D41-B146-34C2E737F5A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980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0532DB-DDC3-1540-9F6B-76946018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BC00-2108-8442-A69B-00B4BE49D7F7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44B104-776D-A749-A037-9F4F229C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9D3E81-5D89-2A42-A69B-A0C10542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EB35-6D67-B149-AF92-391D372AAC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426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CBE1B-F8FB-B14C-B16F-6D95B495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82CC4-6E31-7645-A879-17387FBDAD7B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B9F1E0-C17C-4740-82D6-B77B6223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16B9F9-C3F1-D148-B60D-E6AF9575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8E04-575F-694B-9014-E93D5844211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201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1B2BEBD-640C-0B4C-A48C-9C995CD8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F21E-BA63-7F4C-8D62-9BC9F6ED76FA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1269F1C-5F5E-8E4B-8744-30A1C1EA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7E36822-51EF-344F-AB51-12ABCBE5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23E4-4E30-3A45-8C6E-56921F2D70B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008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2030F0F-0BCE-6047-8FC0-B9CB6A39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62609-7E4B-6642-B964-B5E1935CBFE7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830C39D-B333-A64D-81DB-F5CF9C70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A9DC8A6-3384-B944-BEB3-C117C7B0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02-4764-C74B-9AF6-092A3712498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098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15CC2277-C91F-6F45-813E-0392457E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05703-284F-6347-B08C-C678C5F2F3E0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6210653-3D4B-EB46-9E09-9DAE48D1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50A5460-A5E8-3649-A87F-1C379B3A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0CB1-2659-D243-A8C1-50507CD7479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776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2BC8BFA-6A38-534C-BD14-B6314D22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D3FC-2AAB-5942-8330-8B00398200C5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0FD8E4C5-DD71-0E42-A0AD-8808C844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876B948-3E44-1D40-B51B-1B65B0B3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5885-5F9F-3E45-8524-0869B58EBF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741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3AD6EB7-10AF-504A-8470-3602F9A1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385F7-9440-E84A-9DB2-E0F779E0FAE9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49F9A0B-97DB-324C-9C51-E31DC9B6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16B43EA-5A8C-7846-B2E4-140AF2ED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E492-971B-5649-8C5B-06257868EBA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49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4F19C0F-8467-C049-85A0-B4427AF5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8D90-6F6F-0745-ABDF-3AD99AD01C96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22C05C2-2C20-3244-90D2-4C0150A3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ED3B1DC-5EE4-634D-9840-B37E2F4A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A037-9765-2F46-A85B-042C4DF562E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787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2C1A0055-F557-0E40-A4F1-8097A6A879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456F7F82-F1B3-0649-932A-46DA902E6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BD3FD1-03FE-2A4C-89E1-836B15438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00209F63-72ED-C241-972B-B6636644EB27}" type="datetime1">
              <a:rPr lang="de-DE" altLang="de-DE"/>
              <a:pPr>
                <a:defRPr/>
              </a:pPr>
              <a:t>18.03.25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BCC515-138F-584E-9572-C2502D35A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21432-A07C-224D-8BB7-9781F2121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 Neue Light" panose="02000403000000020004" pitchFamily="2" charset="0"/>
              </a:defRPr>
            </a:lvl1pPr>
          </a:lstStyle>
          <a:p>
            <a:pPr>
              <a:defRPr/>
            </a:pPr>
            <a:fld id="{9E4CD50C-20DD-9F42-BE95-98D8CED1234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 Neue Ligh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 Neue Light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6282974/#ejsp2530-bib-0004" TargetMode="External"/><Relationship Id="rId2" Type="http://schemas.openxmlformats.org/officeDocument/2006/relationships/hyperlink" Target="https://pmc.ncbi.nlm.nih.gov/articles/PMC6282974/#ejsp2530-bib-0047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18-cognitive-bias-examples-mental-mistakes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KQi3bBA1y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 5" descr="schwarzer schwan.pdf">
            <a:extLst>
              <a:ext uri="{FF2B5EF4-FFF2-40B4-BE49-F238E27FC236}">
                <a16:creationId xmlns:a16="http://schemas.microsoft.com/office/drawing/2014/main" id="{905FBDAF-D817-F545-8ACD-B34A45B8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5145" r="22998" b="57719"/>
          <a:stretch>
            <a:fillRect/>
          </a:stretch>
        </p:blipFill>
        <p:spPr bwMode="auto">
          <a:xfrm>
            <a:off x="-265113" y="0"/>
            <a:ext cx="101012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feld 6">
            <a:extLst>
              <a:ext uri="{FF2B5EF4-FFF2-40B4-BE49-F238E27FC236}">
                <a16:creationId xmlns:a16="http://schemas.microsoft.com/office/drawing/2014/main" id="{BD05640A-3356-7740-8C12-BD788F53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2763"/>
            <a:ext cx="119745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0000"/>
                </a:solidFill>
                <a:latin typeface="Arial" panose="020B0604020202020204" pitchFamily="34" charset="0"/>
              </a:rPr>
              <a:t>Research Methods</a:t>
            </a:r>
            <a:br>
              <a:rPr lang="de-DE" altLang="de-DE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DE" altLang="de-DE">
                <a:solidFill>
                  <a:schemeClr val="bg1"/>
                </a:solidFill>
                <a:latin typeface="Arial" panose="020B0604020202020204" pitchFamily="34" charset="0"/>
              </a:rPr>
              <a:t>Black Swans, good faith of Turkeys und Rabbit-Ducks</a:t>
            </a:r>
          </a:p>
        </p:txBody>
      </p:sp>
      <p:sp>
        <p:nvSpPr>
          <p:cNvPr id="14339" name="Textfeld 7">
            <a:extLst>
              <a:ext uri="{FF2B5EF4-FFF2-40B4-BE49-F238E27FC236}">
                <a16:creationId xmlns:a16="http://schemas.microsoft.com/office/drawing/2014/main" id="{9B03AC29-76FE-2E40-99A1-E02C95DB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0463"/>
            <a:ext cx="363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chemeClr val="bg1"/>
                </a:solidFill>
                <a:latin typeface="Arial" panose="020B0604020202020204" pitchFamily="34" charset="0"/>
              </a:rPr>
              <a:t>Prof. Dr. Katrin Stefan </a:t>
            </a:r>
            <a:r>
              <a:rPr lang="de-DE" altLang="de-DE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SoSe</a:t>
            </a:r>
            <a:r>
              <a:rPr lang="de-DE" altLang="de-DE" sz="1800" dirty="0">
                <a:solidFill>
                  <a:schemeClr val="bg1"/>
                </a:solidFill>
                <a:latin typeface="Arial" panose="020B0604020202020204" pitchFamily="34" charset="0"/>
              </a:rPr>
              <a:t> 2025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>
            <a:extLst>
              <a:ext uri="{FF2B5EF4-FFF2-40B4-BE49-F238E27FC236}">
                <a16:creationId xmlns:a16="http://schemas.microsoft.com/office/drawing/2014/main" id="{453B4A08-E6C4-C948-99B7-64890A78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4578" name="Inhaltsplatzhalter 2">
            <a:extLst>
              <a:ext uri="{FF2B5EF4-FFF2-40B4-BE49-F238E27FC236}">
                <a16:creationId xmlns:a16="http://schemas.microsoft.com/office/drawing/2014/main" id="{59719275-75A6-DE49-879F-86C210479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5082"/>
            <a:ext cx="8686800" cy="2738438"/>
          </a:xfrm>
        </p:spPr>
        <p:txBody>
          <a:bodyPr/>
          <a:lstStyle/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anything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at all? </a:t>
            </a:r>
          </a:p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gap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between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 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think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called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Epistemology</a:t>
            </a:r>
            <a:endParaRPr lang="de-DE" altLang="de-DE" sz="2800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A33D023-09C1-7645-8A6D-BD3CA6539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6120"/>
            <a:ext cx="9144000" cy="491412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AD9B4E-DA27-9E48-9C81-5802B02DD5C8}"/>
              </a:ext>
            </a:extLst>
          </p:cNvPr>
          <p:cNvSpPr txBox="1"/>
          <p:nvPr/>
        </p:nvSpPr>
        <p:spPr>
          <a:xfrm>
            <a:off x="5519290" y="6320242"/>
            <a:ext cx="36247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Source: https://</a:t>
            </a:r>
            <a:r>
              <a:rPr lang="de-DE" sz="800" dirty="0" err="1"/>
              <a:t>www.bloghemia.com</a:t>
            </a:r>
            <a:r>
              <a:rPr lang="de-DE" sz="800" dirty="0"/>
              <a:t>/2019/06/la-</a:t>
            </a:r>
            <a:r>
              <a:rPr lang="de-DE" sz="800" dirty="0" err="1"/>
              <a:t>alegoria</a:t>
            </a:r>
            <a:r>
              <a:rPr lang="de-DE" sz="800" dirty="0"/>
              <a:t>-de-la-</a:t>
            </a:r>
            <a:r>
              <a:rPr lang="de-DE" sz="800" dirty="0" err="1"/>
              <a:t>caverna.html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5530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>
            <a:extLst>
              <a:ext uri="{FF2B5EF4-FFF2-40B4-BE49-F238E27FC236}">
                <a16:creationId xmlns:a16="http://schemas.microsoft.com/office/drawing/2014/main" id="{5F567896-C53F-0241-BFA2-D100A6A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pic>
        <p:nvPicPr>
          <p:cNvPr id="25602" name="Picture 4" descr="DWO_kmpkt_Hoehlengleichnis_jb">
            <a:extLst>
              <a:ext uri="{FF2B5EF4-FFF2-40B4-BE49-F238E27FC236}">
                <a16:creationId xmlns:a16="http://schemas.microsoft.com/office/drawing/2014/main" id="{D23C9D00-5646-E545-81C0-1E595E5807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15157"/>
          <a:stretch>
            <a:fillRect/>
          </a:stretch>
        </p:blipFill>
        <p:spPr>
          <a:xfrm>
            <a:off x="585788" y="2344738"/>
            <a:ext cx="7515225" cy="3617912"/>
          </a:xfrm>
          <a:noFill/>
        </p:spPr>
      </p:pic>
      <p:sp>
        <p:nvSpPr>
          <p:cNvPr id="25603" name="Textfeld 1">
            <a:extLst>
              <a:ext uri="{FF2B5EF4-FFF2-40B4-BE49-F238E27FC236}">
                <a16:creationId xmlns:a16="http://schemas.microsoft.com/office/drawing/2014/main" id="{20B42024-F9FD-5F41-AACB-3A685CA96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6542088"/>
            <a:ext cx="728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>
                <a:latin typeface="Arial" panose="020B0604020202020204" pitchFamily="34" charset="0"/>
              </a:rPr>
              <a:t>Quelle: Infografik WELT/Jörn Baumgarten; https://www.welt.de/kmpkt/article189109371/Laut-Platon-Warum-wir-die-Wahrheit-oft-nicht-verstehen-wollen.html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>
            <a:extLst>
              <a:ext uri="{FF2B5EF4-FFF2-40B4-BE49-F238E27FC236}">
                <a16:creationId xmlns:a16="http://schemas.microsoft.com/office/drawing/2014/main" id="{EAC32438-442F-F249-B0D4-E2FCAC82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D365B7-66D6-8348-8F3F-979590A86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968335"/>
            <a:ext cx="8686800" cy="49831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„</a:t>
            </a:r>
            <a:r>
              <a:rPr lang="de-DE" altLang="de-DE" sz="65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Cogito</a:t>
            </a: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ergo </a:t>
            </a:r>
            <a:r>
              <a:rPr lang="de-DE" altLang="de-DE" sz="65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sum</a:t>
            </a:r>
            <a:r>
              <a:rPr lang="de-DE" altLang="de-DE" sz="65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</a:t>
            </a:r>
          </a:p>
          <a:p>
            <a:pPr marL="12700" indent="-1270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think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exists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enough</a:t>
            </a:r>
            <a:r>
              <a:rPr lang="de-DE" sz="2000" dirty="0"/>
              <a:t> (</a:t>
            </a:r>
            <a:r>
              <a:rPr lang="de-DE" sz="2000" dirty="0" err="1"/>
              <a:t>according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b="1" dirty="0"/>
              <a:t>Descartes</a:t>
            </a:r>
            <a:r>
              <a:rPr lang="de-DE" sz="2000" dirty="0"/>
              <a:t>)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prove</a:t>
            </a:r>
            <a:r>
              <a:rPr lang="de-DE" sz="2000" dirty="0"/>
              <a:t> </a:t>
            </a:r>
            <a:r>
              <a:rPr lang="de-DE" sz="2000" dirty="0" err="1"/>
              <a:t>one's</a:t>
            </a:r>
            <a:r>
              <a:rPr lang="de-DE" sz="2000" dirty="0"/>
              <a:t> </a:t>
            </a:r>
            <a:r>
              <a:rPr lang="de-DE" sz="2000" dirty="0" err="1"/>
              <a:t>existence</a:t>
            </a:r>
            <a:r>
              <a:rPr lang="de-DE" sz="2000" dirty="0"/>
              <a:t>. </a:t>
            </a: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cannot</a:t>
            </a:r>
            <a:r>
              <a:rPr lang="de-DE" sz="2000" dirty="0"/>
              <a:t> </a:t>
            </a:r>
            <a:r>
              <a:rPr lang="de-DE" sz="2000" dirty="0" err="1"/>
              <a:t>doubt</a:t>
            </a:r>
            <a:r>
              <a:rPr lang="de-DE" sz="2000" dirty="0"/>
              <a:t> </a:t>
            </a:r>
            <a:r>
              <a:rPr lang="de-DE" sz="2000" dirty="0" err="1"/>
              <a:t>one's</a:t>
            </a:r>
            <a:r>
              <a:rPr lang="de-DE" sz="2000" dirty="0"/>
              <a:t> </a:t>
            </a:r>
            <a:r>
              <a:rPr lang="de-DE" sz="2000" dirty="0" err="1"/>
              <a:t>own</a:t>
            </a:r>
            <a:r>
              <a:rPr lang="de-DE" sz="2000" dirty="0"/>
              <a:t> </a:t>
            </a:r>
            <a:r>
              <a:rPr lang="de-DE" sz="2000" dirty="0" err="1"/>
              <a:t>existence</a:t>
            </a:r>
            <a:r>
              <a:rPr lang="de-DE" sz="2000" dirty="0"/>
              <a:t>, </a:t>
            </a:r>
            <a:r>
              <a:rPr lang="de-DE" sz="2000" dirty="0" err="1"/>
              <a:t>otherwise</a:t>
            </a:r>
            <a:r>
              <a:rPr lang="de-DE" sz="2000" dirty="0"/>
              <a:t>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would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doubts</a:t>
            </a:r>
            <a:r>
              <a:rPr lang="de-DE" sz="2000" dirty="0"/>
              <a:t>? </a:t>
            </a:r>
          </a:p>
          <a:p>
            <a:pPr eaLnBrk="1" hangingPunct="1">
              <a:lnSpc>
                <a:spcPct val="180000"/>
              </a:lnSpc>
              <a:buFont typeface="Arial" panose="020B0604020202020204" pitchFamily="34" charset="0"/>
              <a:buNone/>
              <a:defRPr/>
            </a:pPr>
            <a:r>
              <a:rPr lang="de-DE" sz="2000" dirty="0" err="1"/>
              <a:t>Later</a:t>
            </a:r>
            <a:r>
              <a:rPr lang="de-DE" sz="2000" dirty="0"/>
              <a:t>, Nietzsche, </a:t>
            </a:r>
            <a:r>
              <a:rPr lang="de-DE" sz="2000" dirty="0" err="1"/>
              <a:t>among</a:t>
            </a:r>
            <a:r>
              <a:rPr lang="de-DE" sz="2000" dirty="0"/>
              <a:t> </a:t>
            </a:r>
            <a:r>
              <a:rPr lang="de-DE" sz="2000" dirty="0" err="1"/>
              <a:t>others</a:t>
            </a:r>
            <a:r>
              <a:rPr lang="de-DE" sz="2000" dirty="0"/>
              <a:t>, </a:t>
            </a:r>
            <a:r>
              <a:rPr lang="de-DE" sz="2000" dirty="0" err="1"/>
              <a:t>had</a:t>
            </a:r>
            <a:r>
              <a:rPr lang="de-DE" sz="2000" dirty="0"/>
              <a:t> </a:t>
            </a:r>
            <a:r>
              <a:rPr lang="de-DE" sz="2000" dirty="0" err="1"/>
              <a:t>doubts</a:t>
            </a:r>
            <a:r>
              <a:rPr lang="de-DE" sz="2000" dirty="0"/>
              <a:t>: The </a:t>
            </a:r>
            <a:r>
              <a:rPr lang="de-DE" sz="2000" dirty="0" err="1"/>
              <a:t>self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a </a:t>
            </a:r>
            <a:r>
              <a:rPr lang="de-DE" sz="2000" dirty="0" err="1"/>
              <a:t>hypothesis</a:t>
            </a:r>
            <a:r>
              <a:rPr lang="de-DE" sz="2000" dirty="0"/>
              <a:t>/</a:t>
            </a:r>
            <a:r>
              <a:rPr lang="de-DE" sz="2000" dirty="0" err="1"/>
              <a:t>theory</a:t>
            </a:r>
            <a:endParaRPr lang="de-DE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>
            <a:extLst>
              <a:ext uri="{FF2B5EF4-FFF2-40B4-BE49-F238E27FC236}">
                <a16:creationId xmlns:a16="http://schemas.microsoft.com/office/drawing/2014/main" id="{9E474948-B8C4-094A-AF3B-DE2858EC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Recommended: Podcast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DD780-C2DF-8449-BB39-2286640D2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79838"/>
            <a:ext cx="86868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b="1" dirty="0"/>
              <a:t>BBC Radio 4 - The Infinite </a:t>
            </a:r>
            <a:r>
              <a:rPr lang="de-DE" b="1" dirty="0" err="1"/>
              <a:t>Monkey</a:t>
            </a:r>
            <a:r>
              <a:rPr lang="de-DE" b="1" dirty="0"/>
              <a:t> Cage, Series 16, Are </a:t>
            </a:r>
            <a:r>
              <a:rPr lang="de-DE" b="1" dirty="0" err="1"/>
              <a:t>We</a:t>
            </a:r>
            <a:r>
              <a:rPr lang="de-DE" b="1" dirty="0"/>
              <a:t> Living in a Simulation?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https://</a:t>
            </a:r>
            <a:r>
              <a:rPr lang="de-DE" dirty="0" err="1"/>
              <a:t>www.bbc.co.uk</a:t>
            </a:r>
            <a:r>
              <a:rPr lang="de-DE" dirty="0"/>
              <a:t>/</a:t>
            </a:r>
            <a:r>
              <a:rPr lang="de-DE" dirty="0" err="1"/>
              <a:t>programmes</a:t>
            </a:r>
            <a:r>
              <a:rPr lang="de-DE" dirty="0"/>
              <a:t>/b08zb4d8</a:t>
            </a:r>
            <a:br>
              <a:rPr lang="de-DE" dirty="0"/>
            </a:br>
            <a:endParaRPr lang="de-DE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>
            <a:extLst>
              <a:ext uri="{FF2B5EF4-FFF2-40B4-BE49-F238E27FC236}">
                <a16:creationId xmlns:a16="http://schemas.microsoft.com/office/drawing/2014/main" id="{EF811856-48A1-F14C-9DE6-88054240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8674" name="Inhaltsplatzhalter 2">
            <a:extLst>
              <a:ext uri="{FF2B5EF4-FFF2-40B4-BE49-F238E27FC236}">
                <a16:creationId xmlns:a16="http://schemas.microsoft.com/office/drawing/2014/main" id="{42A50928-0BCD-6141-9062-9C7AFB9E5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40728"/>
            <a:ext cx="9472613" cy="3709988"/>
          </a:xfrm>
        </p:spPr>
        <p:txBody>
          <a:bodyPr/>
          <a:lstStyle/>
          <a:p>
            <a:pPr eaLnBrk="1" hangingPunct="1"/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Skepticism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Everything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perception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empiricism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itself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accessible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place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ourselves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experience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Reality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mental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construct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Idealism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>
            <a:extLst>
              <a:ext uri="{FF2B5EF4-FFF2-40B4-BE49-F238E27FC236}">
                <a16:creationId xmlns:a16="http://schemas.microsoft.com/office/drawing/2014/main" id="{EC411F35-4DA6-C942-9852-072F2C18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Was ist Wissenschaft?</a:t>
            </a:r>
          </a:p>
        </p:txBody>
      </p:sp>
      <p:pic>
        <p:nvPicPr>
          <p:cNvPr id="29698" name="Picture 4" descr="Gras pflegen und düngen: Tipps für einen schönen Rasen">
            <a:extLst>
              <a:ext uri="{FF2B5EF4-FFF2-40B4-BE49-F238E27FC236}">
                <a16:creationId xmlns:a16="http://schemas.microsoft.com/office/drawing/2014/main" id="{34D03B69-412A-974F-A991-B0C67DAE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0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feld 3">
            <a:extLst>
              <a:ext uri="{FF2B5EF4-FFF2-40B4-BE49-F238E27FC236}">
                <a16:creationId xmlns:a16="http://schemas.microsoft.com/office/drawing/2014/main" id="{5AEE8AA6-5A53-F54C-A138-6A5979F76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34" y="3805238"/>
            <a:ext cx="90447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Example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Is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grass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de-DE" sz="6000" dirty="0" err="1">
                <a:solidFill>
                  <a:schemeClr val="bg1"/>
                </a:solidFill>
                <a:latin typeface="Arial" panose="020B0604020202020204" pitchFamily="34" charset="0"/>
              </a:rPr>
              <a:t>green</a:t>
            </a:r>
            <a:r>
              <a:rPr lang="de-DE" altLang="de-DE" sz="6000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>
            <a:extLst>
              <a:ext uri="{FF2B5EF4-FFF2-40B4-BE49-F238E27FC236}">
                <a16:creationId xmlns:a16="http://schemas.microsoft.com/office/drawing/2014/main" id="{630DE6F3-072C-E04B-9DBD-3FEC43E6E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Task: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Minipresentation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Platon‘s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parable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cave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1E5682-BBF1-EA4F-A020-4D9610D4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09" y="2785056"/>
            <a:ext cx="7931375" cy="2173310"/>
          </a:xfrm>
        </p:spPr>
        <p:txBody>
          <a:bodyPr numCol="2"/>
          <a:lstStyle/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Filter </a:t>
            </a:r>
            <a:r>
              <a:rPr lang="de-DE" sz="1800" dirty="0" err="1"/>
              <a:t>Bubbles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Blue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red</a:t>
            </a:r>
            <a:r>
              <a:rPr lang="de-DE" sz="1800" dirty="0"/>
              <a:t> </a:t>
            </a:r>
            <a:r>
              <a:rPr lang="de-DE" sz="1800" dirty="0" err="1"/>
              <a:t>pill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Deep</a:t>
            </a:r>
            <a:r>
              <a:rPr lang="de-DE" sz="1800" dirty="0"/>
              <a:t> </a:t>
            </a:r>
            <a:r>
              <a:rPr lang="de-DE" sz="1800" dirty="0" err="1"/>
              <a:t>Fakes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Drugs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Hormons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Debunking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Covid</a:t>
            </a:r>
            <a:r>
              <a:rPr lang="de-DE" sz="1800" dirty="0"/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/>
              <a:t>Chemistry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love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What</a:t>
            </a:r>
            <a:r>
              <a:rPr lang="de-DE" sz="1800" dirty="0"/>
              <a:t> do </a:t>
            </a:r>
            <a:r>
              <a:rPr lang="de-DE" sz="1800" dirty="0" err="1"/>
              <a:t>experts</a:t>
            </a:r>
            <a:r>
              <a:rPr lang="de-DE" sz="1800" dirty="0"/>
              <a:t> </a:t>
            </a:r>
            <a:r>
              <a:rPr lang="de-DE" sz="1800" dirty="0" err="1"/>
              <a:t>know</a:t>
            </a:r>
            <a:r>
              <a:rPr lang="de-DE" sz="1800" dirty="0"/>
              <a:t>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Schizophrenia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1800" dirty="0" err="1"/>
              <a:t>Pain</a:t>
            </a:r>
            <a:endParaRPr lang="de-DE" sz="1800" dirty="0"/>
          </a:p>
          <a:p>
            <a:pPr marL="514350" indent="-514350">
              <a:buFont typeface="+mj-lt"/>
              <a:buAutoNum type="arabicPeriod"/>
              <a:defRPr/>
            </a:pPr>
            <a:endParaRPr lang="de-DE" sz="1800" dirty="0"/>
          </a:p>
        </p:txBody>
      </p:sp>
      <p:sp>
        <p:nvSpPr>
          <p:cNvPr id="30724" name="Textfeld 3">
            <a:extLst>
              <a:ext uri="{FF2B5EF4-FFF2-40B4-BE49-F238E27FC236}">
                <a16:creationId xmlns:a16="http://schemas.microsoft.com/office/drawing/2014/main" id="{C25952D4-5550-4744-BC68-676BA4867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380038"/>
            <a:ext cx="7931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err="1"/>
              <a:t>Please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create</a:t>
            </a:r>
            <a:r>
              <a:rPr lang="de-DE" altLang="de-DE" sz="1800" dirty="0"/>
              <a:t> a mini-</a:t>
            </a:r>
            <a:r>
              <a:rPr lang="de-DE" altLang="de-DE" sz="1800" dirty="0" err="1"/>
              <a:t>presentation</a:t>
            </a:r>
            <a:r>
              <a:rPr lang="de-DE" altLang="de-DE" sz="1800" dirty="0"/>
              <a:t> (3 </a:t>
            </a:r>
            <a:r>
              <a:rPr lang="de-DE" altLang="de-DE" sz="1800" dirty="0" err="1"/>
              <a:t>slides</a:t>
            </a:r>
            <a:r>
              <a:rPr lang="de-DE" altLang="de-DE" sz="1800" dirty="0"/>
              <a:t>) on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which</a:t>
            </a:r>
            <a:r>
              <a:rPr lang="de-DE" altLang="de-DE" sz="1800" dirty="0"/>
              <a:t> </a:t>
            </a:r>
            <a:r>
              <a:rPr lang="de-DE" altLang="de-DE" sz="1800" dirty="0" err="1"/>
              <a:t>you</a:t>
            </a:r>
            <a:r>
              <a:rPr lang="de-DE" altLang="de-DE" sz="1800" dirty="0"/>
              <a:t> will </a:t>
            </a:r>
            <a:r>
              <a:rPr lang="de-DE" altLang="de-DE" sz="1800" dirty="0" err="1"/>
              <a:t>present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later</a:t>
            </a:r>
            <a:r>
              <a:rPr lang="de-DE" altLang="de-DE" sz="1800" dirty="0"/>
              <a:t>. </a:t>
            </a:r>
            <a:r>
              <a:rPr lang="de-DE" altLang="de-DE" sz="1800" dirty="0" err="1"/>
              <a:t>Questions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related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: </a:t>
            </a:r>
            <a:r>
              <a:rPr lang="de-DE" altLang="de-DE" sz="1800" dirty="0" err="1"/>
              <a:t>Does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reality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exist</a:t>
            </a:r>
            <a:r>
              <a:rPr lang="de-DE" altLang="de-DE" sz="1800" dirty="0"/>
              <a:t>? </a:t>
            </a:r>
            <a:r>
              <a:rPr lang="de-DE" altLang="de-DE" sz="1800" dirty="0" err="1"/>
              <a:t>How</a:t>
            </a:r>
            <a:r>
              <a:rPr lang="de-DE" altLang="de-DE" sz="1800" dirty="0"/>
              <a:t> do </a:t>
            </a:r>
            <a:r>
              <a:rPr lang="de-DE" altLang="de-DE" sz="1800" dirty="0" err="1"/>
              <a:t>we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recognize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reality</a:t>
            </a:r>
            <a:r>
              <a:rPr lang="de-DE" altLang="de-DE" sz="1800" dirty="0"/>
              <a:t>? </a:t>
            </a:r>
            <a:r>
              <a:rPr lang="de-DE" altLang="de-DE" sz="1800" dirty="0" err="1"/>
              <a:t>What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does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Plato‘s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parable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cave </a:t>
            </a:r>
            <a:r>
              <a:rPr lang="de-DE" altLang="de-DE" sz="1800" dirty="0" err="1"/>
              <a:t>have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do </a:t>
            </a:r>
            <a:r>
              <a:rPr lang="de-DE" altLang="de-DE" sz="1800" dirty="0" err="1"/>
              <a:t>with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current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issues</a:t>
            </a:r>
            <a:r>
              <a:rPr lang="de-DE" altLang="de-DE" sz="1800" dirty="0"/>
              <a:t>?</a:t>
            </a: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>
            <a:extLst>
              <a:ext uri="{FF2B5EF4-FFF2-40B4-BE49-F238E27FC236}">
                <a16:creationId xmlns:a16="http://schemas.microsoft.com/office/drawing/2014/main" id="{9383C8C3-F737-924C-9E17-3BEF08235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63"/>
            <a:ext cx="8999538" cy="765175"/>
          </a:xfrm>
        </p:spPr>
        <p:txBody>
          <a:bodyPr/>
          <a:lstStyle/>
          <a:p>
            <a:pPr algn="l"/>
            <a: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 can we recognize reality?</a:t>
            </a:r>
            <a:b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r>
              <a:rPr lang="de-DE" altLang="de-DE" sz="3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Epistemology (Erkenntnistheorie)</a:t>
            </a:r>
          </a:p>
        </p:txBody>
      </p:sp>
      <p:sp>
        <p:nvSpPr>
          <p:cNvPr id="31746" name="Inhaltsplatzhalter 2">
            <a:extLst>
              <a:ext uri="{FF2B5EF4-FFF2-40B4-BE49-F238E27FC236}">
                <a16:creationId xmlns:a16="http://schemas.microsoft.com/office/drawing/2014/main" id="{865EE1A7-1F9D-CC40-A61E-1F81884D2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60688"/>
            <a:ext cx="8229600" cy="30559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Reality actually exists and follows certain laws - laws can be recognized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Inductive procedure: </a:t>
            </a: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You observe what happens in certain situations and then try to find an explanation for it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Deductive approach: </a:t>
            </a:r>
            <a:r>
              <a:rPr lang="de-DE" altLang="de-DE" sz="2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You already have an explanation in your head and then check whether the observations match the explanation</a:t>
            </a:r>
          </a:p>
        </p:txBody>
      </p:sp>
      <p:sp>
        <p:nvSpPr>
          <p:cNvPr id="31747" name="Textfeld 3">
            <a:extLst>
              <a:ext uri="{FF2B5EF4-FFF2-40B4-BE49-F238E27FC236}">
                <a16:creationId xmlns:a16="http://schemas.microsoft.com/office/drawing/2014/main" id="{37A0CD76-2BFE-7147-8A47-11960443B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8738"/>
            <a:ext cx="9456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Vgl. Sedlmeier, P.; Renkewitz, F. (2008). Forschungsmethoden und Statistik in der Psychologie.München: Pearson Studium.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Bild 3" descr="katrin scan 1.jpeg">
            <a:extLst>
              <a:ext uri="{FF2B5EF4-FFF2-40B4-BE49-F238E27FC236}">
                <a16:creationId xmlns:a16="http://schemas.microsoft.com/office/drawing/2014/main" id="{77442FA1-451F-2C43-8D67-CECD8360C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14232" r="6746" b="5243"/>
          <a:stretch>
            <a:fillRect/>
          </a:stretch>
        </p:blipFill>
        <p:spPr bwMode="auto">
          <a:xfrm rot="10800000">
            <a:off x="626395" y="1711325"/>
            <a:ext cx="7990554" cy="38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E4EE07-3829-2741-970F-3449F03BC340}"/>
              </a:ext>
            </a:extLst>
          </p:cNvPr>
          <p:cNvSpPr txBox="1"/>
          <p:nvPr/>
        </p:nvSpPr>
        <p:spPr>
          <a:xfrm>
            <a:off x="798513" y="6465888"/>
            <a:ext cx="44958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dirty="0"/>
              <a:t>Source: Töpfer A. (2010) Erfolgreich Forschen. Springer-Lehrbuch, </a:t>
            </a:r>
            <a:r>
              <a:rPr lang="de-DE" sz="1050" dirty="0" err="1"/>
              <a:t>vol</a:t>
            </a:r>
            <a:r>
              <a:rPr lang="de-DE" sz="1050" dirty="0"/>
              <a:t> 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E444CC-7FEB-394B-94B0-44F59E8F7B4A}"/>
              </a:ext>
            </a:extLst>
          </p:cNvPr>
          <p:cNvSpPr txBox="1"/>
          <p:nvPr/>
        </p:nvSpPr>
        <p:spPr>
          <a:xfrm>
            <a:off x="1306285" y="114003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Bucket</a:t>
            </a:r>
            <a:r>
              <a:rPr lang="de-DE" dirty="0"/>
              <a:t> Model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08653D-5593-C443-9B90-CD4DAF44B058}"/>
              </a:ext>
            </a:extLst>
          </p:cNvPr>
          <p:cNvSpPr txBox="1"/>
          <p:nvPr/>
        </p:nvSpPr>
        <p:spPr>
          <a:xfrm>
            <a:off x="5664530" y="114003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Spotlight Model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C2515-347A-6C45-A81F-40FC125E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Research </a:t>
            </a:r>
            <a:r>
              <a:rPr lang="de-DE" altLang="de-DE" sz="4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Methods</a:t>
            </a:r>
            <a:br>
              <a:rPr lang="de-DE" altLang="de-DE" sz="4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endParaRPr lang="de-DE" altLang="de-DE" sz="4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Inhaltsplatzhalter 2">
            <a:extLst>
              <a:ext uri="{FF2B5EF4-FFF2-40B4-BE49-F238E27FC236}">
                <a16:creationId xmlns:a16="http://schemas.microsoft.com/office/drawing/2014/main" id="{C92AC946-6BB0-AD49-A316-75D4FAADA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3" y="2890838"/>
            <a:ext cx="9150350" cy="5257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de-DE" altLang="de-DE" sz="1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20.03.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21.03.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Structure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26.06.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Statistics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27.06. Data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Assessment: Writing a Research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Proposal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Submission Deadline: 10. 07.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9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ruthahn, Wild Turkey, Vogel, Tierwelt, Natur, Tier">
            <a:extLst>
              <a:ext uri="{FF2B5EF4-FFF2-40B4-BE49-F238E27FC236}">
                <a16:creationId xmlns:a16="http://schemas.microsoft.com/office/drawing/2014/main" id="{402B468D-4673-DE41-9153-89CD2A47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hteck 4">
            <a:extLst>
              <a:ext uri="{FF2B5EF4-FFF2-40B4-BE49-F238E27FC236}">
                <a16:creationId xmlns:a16="http://schemas.microsoft.com/office/drawing/2014/main" id="{52967017-DEF9-1940-999E-95306EDE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690563"/>
            <a:ext cx="4654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/>
              <a:t>The Induction problem</a:t>
            </a:r>
            <a:endParaRPr lang="de-DE" altLang="de-DE" sz="3600">
              <a:latin typeface="Arial" panose="020B0604020202020204" pitchFamily="34" charset="0"/>
            </a:endParaRPr>
          </a:p>
        </p:txBody>
      </p:sp>
      <p:sp>
        <p:nvSpPr>
          <p:cNvPr id="33796" name="Textfeld 5">
            <a:extLst>
              <a:ext uri="{FF2B5EF4-FFF2-40B4-BE49-F238E27FC236}">
                <a16:creationId xmlns:a16="http://schemas.microsoft.com/office/drawing/2014/main" id="{CCDA12BD-CD94-6E47-B782-110207E6E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705350"/>
            <a:ext cx="8924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/>
              <a:t>Russell: How can we </a:t>
            </a:r>
            <a:r>
              <a:rPr lang="de-DE" altLang="de-DE" sz="2800">
                <a:solidFill>
                  <a:srgbClr val="FF0000"/>
                </a:solidFill>
              </a:rPr>
              <a:t>logically</a:t>
            </a:r>
            <a:r>
              <a:rPr lang="de-DE" altLang="de-DE" sz="2800"/>
              <a:t> draw general conclusions from specific examples?</a:t>
            </a:r>
            <a:endParaRPr lang="de-DE" altLang="de-DE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>
            <a:extLst>
              <a:ext uri="{FF2B5EF4-FFF2-40B4-BE49-F238E27FC236}">
                <a16:creationId xmlns:a16="http://schemas.microsoft.com/office/drawing/2014/main" id="{56F017FD-6F13-3D42-8DD2-B008012B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Induction problem</a:t>
            </a:r>
          </a:p>
        </p:txBody>
      </p:sp>
      <p:sp>
        <p:nvSpPr>
          <p:cNvPr id="34818" name="Inhaltsplatzhalter 2">
            <a:extLst>
              <a:ext uri="{FF2B5EF4-FFF2-40B4-BE49-F238E27FC236}">
                <a16:creationId xmlns:a16="http://schemas.microsoft.com/office/drawing/2014/main" id="{038FC51F-55FE-0047-9783-019A7EF5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3722688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sz="3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“The turkey is fed every day: backward learning; how can we see the future based on knowledge from the past? How can the turkey know that the following day is Thanksgiving?”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sz="28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de-DE" altLang="de-DE" sz="1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Taleb (2010): The Black Swan, p. 61 ff.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de-DE" altLang="de-DE" sz="300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>
            <a:extLst>
              <a:ext uri="{FF2B5EF4-FFF2-40B4-BE49-F238E27FC236}">
                <a16:creationId xmlns:a16="http://schemas.microsoft.com/office/drawing/2014/main" id="{C5440470-2C69-E743-AB18-1A018382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663"/>
            <a:ext cx="8229600" cy="106997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Kritischer Rationalismus</a:t>
            </a:r>
          </a:p>
        </p:txBody>
      </p:sp>
      <p:pic>
        <p:nvPicPr>
          <p:cNvPr id="35842" name="Picture 6" descr="Karl Popper">
            <a:extLst>
              <a:ext uri="{FF2B5EF4-FFF2-40B4-BE49-F238E27FC236}">
                <a16:creationId xmlns:a16="http://schemas.microsoft.com/office/drawing/2014/main" id="{A5E592EE-63D6-5347-8E01-220D31E7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9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feld 4">
            <a:extLst>
              <a:ext uri="{FF2B5EF4-FFF2-40B4-BE49-F238E27FC236}">
                <a16:creationId xmlns:a16="http://schemas.microsoft.com/office/drawing/2014/main" id="{8C3CCE02-5E6C-C94A-B42E-59871993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3983038"/>
            <a:ext cx="25590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One of the most important philosophers of the 20th century. Shaped the basic understanding of science.</a:t>
            </a:r>
            <a:endParaRPr lang="de-DE" altLang="de-DE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Textfeld 5">
            <a:extLst>
              <a:ext uri="{FF2B5EF4-FFF2-40B4-BE49-F238E27FC236}">
                <a16:creationId xmlns:a16="http://schemas.microsoft.com/office/drawing/2014/main" id="{D63A6545-26BD-A349-A6E7-EAF39497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558800"/>
            <a:ext cx="622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solidFill>
                  <a:schemeClr val="bg1"/>
                </a:solidFill>
              </a:rPr>
              <a:t>Karl Popper (1902-1994)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>
            <a:extLst>
              <a:ext uri="{FF2B5EF4-FFF2-40B4-BE49-F238E27FC236}">
                <a16:creationId xmlns:a16="http://schemas.microsoft.com/office/drawing/2014/main" id="{58EDAFCF-D45A-9B40-A8BF-08C996CE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Rationalism</a:t>
            </a:r>
          </a:p>
        </p:txBody>
      </p:sp>
      <p:sp>
        <p:nvSpPr>
          <p:cNvPr id="36866" name="Inhaltsplatzhalter 2">
            <a:extLst>
              <a:ext uri="{FF2B5EF4-FFF2-40B4-BE49-F238E27FC236}">
                <a16:creationId xmlns:a16="http://schemas.microsoft.com/office/drawing/2014/main" id="{D45653F0-42CF-F24B-8BA4-5F455C9E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52875"/>
            <a:ext cx="8229600" cy="3074988"/>
          </a:xfrm>
        </p:spPr>
        <p:txBody>
          <a:bodyPr/>
          <a:lstStyle/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Logic of Science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open society and it‘s enemies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misery of historicism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>
            <a:extLst>
              <a:ext uri="{FF2B5EF4-FFF2-40B4-BE49-F238E27FC236}">
                <a16:creationId xmlns:a16="http://schemas.microsoft.com/office/drawing/2014/main" id="{DE589D48-F107-E44D-B63B-695F8F04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Kritischer Rationalismus</a:t>
            </a:r>
          </a:p>
        </p:txBody>
      </p:sp>
      <p:pic>
        <p:nvPicPr>
          <p:cNvPr id="37890" name="Picture 4" descr="Krafttier Schwan: Schwäne auf der Donau">
            <a:extLst>
              <a:ext uri="{FF2B5EF4-FFF2-40B4-BE49-F238E27FC236}">
                <a16:creationId xmlns:a16="http://schemas.microsoft.com/office/drawing/2014/main" id="{C08C1756-60DE-1345-860D-498FF167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Inhaltsplatzhalter 3">
            <a:extLst>
              <a:ext uri="{FF2B5EF4-FFF2-40B4-BE49-F238E27FC236}">
                <a16:creationId xmlns:a16="http://schemas.microsoft.com/office/drawing/2014/main" id="{CD890FC1-6EC9-F143-B062-A128E246C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3714750"/>
            <a:ext cx="8229600" cy="3473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6600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 all swans white?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>
            <a:extLst>
              <a:ext uri="{FF2B5EF4-FFF2-40B4-BE49-F238E27FC236}">
                <a16:creationId xmlns:a16="http://schemas.microsoft.com/office/drawing/2014/main" id="{316D444A-065A-EA4E-8281-F779CEB8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Rationalism</a:t>
            </a:r>
          </a:p>
        </p:txBody>
      </p:sp>
      <p:sp>
        <p:nvSpPr>
          <p:cNvPr id="38914" name="Inhaltsplatzhalter 2">
            <a:extLst>
              <a:ext uri="{FF2B5EF4-FFF2-40B4-BE49-F238E27FC236}">
                <a16:creationId xmlns:a16="http://schemas.microsoft.com/office/drawing/2014/main" id="{B7EDDEBD-7CCA-5045-B770-0DD1D9EF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3" y="2870200"/>
            <a:ext cx="8686800" cy="4529138"/>
          </a:xfrm>
        </p:spPr>
        <p:txBody>
          <a:bodyPr/>
          <a:lstStyle/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Even any number of observations cannot be combined into a true theory </a:t>
            </a:r>
          </a:p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 develops hypothetically-deductively: conclusions that can be tested are derived from a theory, an idea or a hypothesis. </a:t>
            </a:r>
          </a:p>
          <a:p>
            <a:pPr eaLnBrk="1" hangingPunct="1"/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Observations that contradict the theory lead to the </a:t>
            </a:r>
            <a:r>
              <a:rPr lang="de-DE" altLang="de-DE" sz="280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of the theory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1F680F27-29C7-1647-A727-49C471C1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Task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568BB0-9A60-AD45-A471-07E6A0DC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20975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de-DE" dirty="0" err="1"/>
              <a:t>Please</a:t>
            </a:r>
            <a:r>
              <a:rPr lang="de-DE" dirty="0"/>
              <a:t> find out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meant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…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5400" dirty="0" err="1"/>
              <a:t>Verification</a:t>
            </a:r>
            <a:endParaRPr lang="de-DE" sz="5400" dirty="0"/>
          </a:p>
          <a:p>
            <a:pPr>
              <a:defRPr/>
            </a:pPr>
            <a:r>
              <a:rPr lang="de-DE" sz="5400" dirty="0" err="1"/>
              <a:t>Falsification</a:t>
            </a:r>
            <a:endParaRPr lang="de-DE" sz="5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feld 3">
            <a:extLst>
              <a:ext uri="{FF2B5EF4-FFF2-40B4-BE49-F238E27FC236}">
                <a16:creationId xmlns:a16="http://schemas.microsoft.com/office/drawing/2014/main" id="{20DA111C-4BD0-B043-821A-FE88AEC7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20113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pic>
        <p:nvPicPr>
          <p:cNvPr id="40963" name="Picture 5" descr="Fischernetz, Fischen, Grün, Fischfang, Meer, Fischer">
            <a:extLst>
              <a:ext uri="{FF2B5EF4-FFF2-40B4-BE49-F238E27FC236}">
                <a16:creationId xmlns:a16="http://schemas.microsoft.com/office/drawing/2014/main" id="{168D8743-3333-9F47-AAAE-8E3DC907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2">
            <a:extLst>
              <a:ext uri="{FF2B5EF4-FFF2-40B4-BE49-F238E27FC236}">
                <a16:creationId xmlns:a16="http://schemas.microsoft.com/office/drawing/2014/main" id="{2CA7798D-BF45-7F41-B245-AD3A317D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22738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800" b="1" dirty="0"/>
              <a:t>A </a:t>
            </a:r>
            <a:r>
              <a:rPr lang="de-DE" altLang="de-DE" sz="2800" b="1" dirty="0" err="1"/>
              <a:t>theory</a:t>
            </a:r>
            <a:r>
              <a:rPr lang="de-DE" altLang="de-DE" sz="2800" b="1" dirty="0"/>
              <a:t> "...</a:t>
            </a:r>
            <a:r>
              <a:rPr lang="de-DE" altLang="de-DE" sz="2800" b="1" dirty="0" err="1"/>
              <a:t>is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net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we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cast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ensnare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'</a:t>
            </a:r>
            <a:r>
              <a:rPr lang="de-DE" altLang="de-DE" sz="2800" b="1" dirty="0" err="1"/>
              <a:t>world</a:t>
            </a:r>
            <a:r>
              <a:rPr lang="de-DE" altLang="de-DE" sz="2800" b="1" dirty="0"/>
              <a:t>' -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rationalize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it</a:t>
            </a:r>
            <a:r>
              <a:rPr lang="de-DE" altLang="de-DE" sz="2800" b="1" dirty="0"/>
              <a:t>,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explain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it</a:t>
            </a:r>
            <a:r>
              <a:rPr lang="de-DE" altLang="de-DE" sz="2800" b="1" dirty="0"/>
              <a:t>, </a:t>
            </a:r>
            <a:r>
              <a:rPr lang="de-DE" altLang="de-DE" sz="2800" b="1" dirty="0" err="1"/>
              <a:t>to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rule</a:t>
            </a:r>
            <a:r>
              <a:rPr lang="de-DE" altLang="de-DE" sz="2800" b="1" dirty="0"/>
              <a:t> it. </a:t>
            </a:r>
            <a:r>
              <a:rPr lang="de-DE" altLang="de-DE" sz="2800" b="1" dirty="0" err="1"/>
              <a:t>We're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working</a:t>
            </a:r>
            <a:r>
              <a:rPr lang="de-DE" altLang="de-DE" sz="2800" b="1" dirty="0"/>
              <a:t> on </a:t>
            </a:r>
            <a:r>
              <a:rPr lang="de-DE" altLang="de-DE" sz="2800" b="1" dirty="0" err="1"/>
              <a:t>tightening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mesh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of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the</a:t>
            </a:r>
            <a:r>
              <a:rPr lang="de-DE" altLang="de-DE" sz="2800" b="1" dirty="0"/>
              <a:t> </a:t>
            </a:r>
            <a:r>
              <a:rPr lang="de-DE" altLang="de-DE" sz="2800" b="1" dirty="0" err="1"/>
              <a:t>net</a:t>
            </a:r>
            <a:r>
              <a:rPr lang="de-DE" altLang="de-DE" sz="2800" b="1" dirty="0"/>
              <a:t>.” Popper</a:t>
            </a:r>
          </a:p>
        </p:txBody>
      </p:sp>
      <p:sp>
        <p:nvSpPr>
          <p:cNvPr id="40965" name="Textfeld 3">
            <a:extLst>
              <a:ext uri="{FF2B5EF4-FFF2-40B4-BE49-F238E27FC236}">
                <a16:creationId xmlns:a16="http://schemas.microsoft.com/office/drawing/2014/main" id="{5043C7DC-C63D-0D4F-A6FB-B85ECAAB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573088"/>
            <a:ext cx="19192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latin typeface="Helvetica Neue" panose="02000503000000020004" pitchFamily="2" charset="0"/>
              </a:rPr>
              <a:t>Theory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>
            <a:extLst>
              <a:ext uri="{FF2B5EF4-FFF2-40B4-BE49-F238E27FC236}">
                <a16:creationId xmlns:a16="http://schemas.microsoft.com/office/drawing/2014/main" id="{0BD01195-0BCA-8B4D-901F-436239064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8" y="274638"/>
            <a:ext cx="9493250" cy="1143000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1986" name="Inhaltsplatzhalter 2">
            <a:extLst>
              <a:ext uri="{FF2B5EF4-FFF2-40B4-BE49-F238E27FC236}">
                <a16:creationId xmlns:a16="http://schemas.microsoft.com/office/drawing/2014/main" id="{4A4DF973-3F82-0D4D-9BFC-9DA72E0E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4090988"/>
            <a:ext cx="8229600" cy="3074987"/>
          </a:xfrm>
        </p:spPr>
        <p:txBody>
          <a:bodyPr/>
          <a:lstStyle/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 are scientific when conditions are given under which they can be disproved.</a:t>
            </a:r>
          </a:p>
          <a:p>
            <a:pPr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Acquisition of knowledge is a cumulative, continuous process of trial and error</a:t>
            </a:r>
          </a:p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>
            <a:extLst>
              <a:ext uri="{FF2B5EF4-FFF2-40B4-BE49-F238E27FC236}">
                <a16:creationId xmlns:a16="http://schemas.microsoft.com/office/drawing/2014/main" id="{284B9B53-CB43-B94C-A9E5-966C6501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99795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1986" name="Inhaltsplatzhalter 2">
            <a:extLst>
              <a:ext uri="{FF2B5EF4-FFF2-40B4-BE49-F238E27FC236}">
                <a16:creationId xmlns:a16="http://schemas.microsoft.com/office/drawing/2014/main" id="{46E90647-D443-8242-89EB-2577BC29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73450"/>
            <a:ext cx="8229600" cy="31099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Critical </a:t>
            </a:r>
            <a:r>
              <a:rPr lang="de-DE" dirty="0" err="1"/>
              <a:t>rationalism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: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 </a:t>
            </a:r>
          </a:p>
          <a:p>
            <a:pPr marL="11113" indent="-11113" eaLnBrk="1" hangingPunct="1">
              <a:buFont typeface="Arial" panose="020B0604020202020204" pitchFamily="34" charset="0"/>
              <a:buNone/>
              <a:defRPr/>
            </a:pPr>
            <a:r>
              <a:rPr lang="de-DE" dirty="0"/>
              <a:t>Human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fallible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therefore</a:t>
            </a:r>
            <a:r>
              <a:rPr lang="de-DE" dirty="0"/>
              <a:t> </a:t>
            </a:r>
            <a:r>
              <a:rPr lang="de-DE" dirty="0" err="1"/>
              <a:t>confirmation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knowledge</a:t>
            </a:r>
            <a:endParaRPr lang="de-DE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>
            <a:extLst>
              <a:ext uri="{FF2B5EF4-FFF2-40B4-BE49-F238E27FC236}">
                <a16:creationId xmlns:a16="http://schemas.microsoft.com/office/drawing/2014/main" id="{FF46DD97-C754-D542-9A5B-149DBD9217E8}"/>
              </a:ext>
            </a:extLst>
          </p:cNvPr>
          <p:cNvSpPr>
            <a:spLocks noGrp="1"/>
          </p:cNvSpPr>
          <p:nvPr/>
        </p:nvSpPr>
        <p:spPr bwMode="auto">
          <a:xfrm>
            <a:off x="457200" y="5032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/>
              <a:t>Research Methods</a:t>
            </a:r>
          </a:p>
        </p:txBody>
      </p:sp>
      <p:sp>
        <p:nvSpPr>
          <p:cNvPr id="16386" name="Inhaltsplatzhalter 2">
            <a:extLst>
              <a:ext uri="{FF2B5EF4-FFF2-40B4-BE49-F238E27FC236}">
                <a16:creationId xmlns:a16="http://schemas.microsoft.com/office/drawing/2014/main" id="{986A52AA-C264-3245-A304-44C128D04891}"/>
              </a:ext>
            </a:extLst>
          </p:cNvPr>
          <p:cNvSpPr>
            <a:spLocks noGrp="1"/>
          </p:cNvSpPr>
          <p:nvPr/>
        </p:nvSpPr>
        <p:spPr bwMode="auto">
          <a:xfrm>
            <a:off x="457200" y="3732213"/>
            <a:ext cx="90757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de-DE" altLang="de-DE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The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Philosophy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Day -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What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actually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is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 "</a:t>
            </a:r>
            <a:r>
              <a:rPr lang="de-DE" altLang="de-DE" sz="1800" dirty="0" err="1">
                <a:solidFill>
                  <a:srgbClr val="FF0000"/>
                </a:solidFill>
                <a:latin typeface="Helvetica" pitchFamily="2" charset="0"/>
              </a:rPr>
              <a:t>scientific</a:t>
            </a:r>
            <a:r>
              <a:rPr lang="de-DE" altLang="de-DE" sz="1800" dirty="0">
                <a:solidFill>
                  <a:srgbClr val="FF0000"/>
                </a:solidFill>
                <a:latin typeface="Helvetica" pitchFamily="2" charset="0"/>
              </a:rPr>
              <a:t>"?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</a:t>
            </a:r>
            <a:r>
              <a:rPr lang="de-DE" altLang="de-DE" sz="1800" dirty="0" err="1">
                <a:latin typeface="Helvetica" pitchFamily="2" charset="0"/>
              </a:rPr>
              <a:t>Structure</a:t>
            </a:r>
            <a:r>
              <a:rPr lang="de-DE" altLang="de-DE" sz="1800" dirty="0">
                <a:latin typeface="Helvetica" pitchFamily="2" charset="0"/>
              </a:rPr>
              <a:t> Day    - </a:t>
            </a:r>
            <a:r>
              <a:rPr lang="de-DE" altLang="de-DE" sz="1800" dirty="0" err="1">
                <a:latin typeface="Helvetica" pitchFamily="2" charset="0"/>
              </a:rPr>
              <a:t>Structure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and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methods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of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scientific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work</a:t>
            </a:r>
            <a:r>
              <a:rPr lang="de-DE" altLang="de-DE" sz="1800" dirty="0">
                <a:latin typeface="Helvetica" pitchFamily="2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</a:t>
            </a:r>
            <a:r>
              <a:rPr lang="de-DE" altLang="de-DE" sz="1800" dirty="0" err="1">
                <a:latin typeface="Helvetica" pitchFamily="2" charset="0"/>
              </a:rPr>
              <a:t>Statistics</a:t>
            </a:r>
            <a:r>
              <a:rPr lang="de-DE" altLang="de-DE" sz="1800" dirty="0">
                <a:latin typeface="Helvetica" pitchFamily="2" charset="0"/>
              </a:rPr>
              <a:t> Day    - </a:t>
            </a:r>
            <a:r>
              <a:rPr lang="de-DE" altLang="de-DE" sz="1800" dirty="0" err="1">
                <a:latin typeface="Helvetica" pitchFamily="2" charset="0"/>
              </a:rPr>
              <a:t>How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did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they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measure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it</a:t>
            </a:r>
            <a:r>
              <a:rPr lang="de-DE" altLang="de-DE" sz="1800" dirty="0">
                <a:latin typeface="Helvetica" pitchFamily="2" charset="0"/>
              </a:rPr>
              <a:t>? </a:t>
            </a:r>
            <a:r>
              <a:rPr lang="de-DE" altLang="de-DE" sz="1800" dirty="0" err="1">
                <a:latin typeface="Helvetica" pitchFamily="2" charset="0"/>
              </a:rPr>
              <a:t>Operationalizing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and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scale</a:t>
            </a:r>
            <a:r>
              <a:rPr lang="de-DE" altLang="de-DE" sz="1800" dirty="0">
                <a:latin typeface="Helvetica" pitchFamily="2" charset="0"/>
              </a:rPr>
              <a:t> etc.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" pitchFamily="2" charset="0"/>
              </a:rPr>
              <a:t>The Data Day           - Practice  - </a:t>
            </a:r>
            <a:r>
              <a:rPr lang="de-DE" altLang="de-DE" sz="1800" dirty="0" err="1">
                <a:latin typeface="Helvetica" pitchFamily="2" charset="0"/>
              </a:rPr>
              <a:t>statistical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evaluations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with</a:t>
            </a:r>
            <a:r>
              <a:rPr lang="de-DE" altLang="de-DE" sz="1800" dirty="0">
                <a:latin typeface="Helvetica" pitchFamily="2" charset="0"/>
              </a:rPr>
              <a:t> a </a:t>
            </a:r>
            <a:r>
              <a:rPr lang="de-DE" altLang="de-DE" sz="1800" dirty="0" err="1">
                <a:latin typeface="Helvetica" pitchFamily="2" charset="0"/>
              </a:rPr>
              <a:t>data</a:t>
            </a:r>
            <a:r>
              <a:rPr lang="de-DE" altLang="de-DE" sz="1800" dirty="0">
                <a:latin typeface="Helvetica" pitchFamily="2" charset="0"/>
              </a:rPr>
              <a:t> </a:t>
            </a:r>
            <a:r>
              <a:rPr lang="de-DE" altLang="de-DE" sz="1800" dirty="0" err="1">
                <a:latin typeface="Helvetica" pitchFamily="2" charset="0"/>
              </a:rPr>
              <a:t>set</a:t>
            </a:r>
            <a:endParaRPr lang="de-DE" altLang="de-DE" sz="1800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>
            <a:extLst>
              <a:ext uri="{FF2B5EF4-FFF2-40B4-BE49-F238E27FC236}">
                <a16:creationId xmlns:a16="http://schemas.microsoft.com/office/drawing/2014/main" id="{81A18C6E-C42A-EC4D-89BC-B4A5EFD3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4034" name="Inhaltsplatzhalter 2">
            <a:extLst>
              <a:ext uri="{FF2B5EF4-FFF2-40B4-BE49-F238E27FC236}">
                <a16:creationId xmlns:a16="http://schemas.microsoft.com/office/drawing/2014/main" id="{02909986-B574-8048-86D8-356A142E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9577"/>
            <a:ext cx="8858992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Consequences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unquestionable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questioned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successfully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disproved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does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But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probably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comes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closer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previous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already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disproved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gropes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>
            <a:extLst>
              <a:ext uri="{FF2B5EF4-FFF2-40B4-BE49-F238E27FC236}">
                <a16:creationId xmlns:a16="http://schemas.microsoft.com/office/drawing/2014/main" id="{9D6D6610-273E-654E-8D24-B7F7ED50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5058" name="Inhaltsplatzhalter 2">
            <a:extLst>
              <a:ext uri="{FF2B5EF4-FFF2-40B4-BE49-F238E27FC236}">
                <a16:creationId xmlns:a16="http://schemas.microsoft.com/office/drawing/2014/main" id="{B041E285-4C82-8040-A33D-A5F28933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83050"/>
            <a:ext cx="9144000" cy="27749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The claim to truth is abandoned, but not the claim to untruth. </a:t>
            </a:r>
            <a:r>
              <a:rPr lang="de-DE" altLang="de-DE" sz="16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(Simon, 2009, S. 71)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nhaltsplatzhalter 4">
            <a:extLst>
              <a:ext uri="{FF2B5EF4-FFF2-40B4-BE49-F238E27FC236}">
                <a16:creationId xmlns:a16="http://schemas.microsoft.com/office/drawing/2014/main" id="{4FAA9709-9B18-BB4C-8D45-0DC6C0E80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46830" y="1354931"/>
            <a:ext cx="5294312" cy="442912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6" name="Textfeld 6">
            <a:extLst>
              <a:ext uri="{FF2B5EF4-FFF2-40B4-BE49-F238E27FC236}">
                <a16:creationId xmlns:a16="http://schemas.microsoft.com/office/drawing/2014/main" id="{AB32D38B-7E0C-E44B-B817-61FF19491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6499225"/>
            <a:ext cx="4429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</a:rPr>
              <a:t>aus: Lauth/Sareiter (2002): Wissenschaftliche Erkenntnis, S. 98, Paderborn</a:t>
            </a:r>
          </a:p>
        </p:txBody>
      </p:sp>
      <p:sp>
        <p:nvSpPr>
          <p:cNvPr id="47107" name="Textfeld 7">
            <a:extLst>
              <a:ext uri="{FF2B5EF4-FFF2-40B4-BE49-F238E27FC236}">
                <a16:creationId xmlns:a16="http://schemas.microsoft.com/office/drawing/2014/main" id="{396198F6-E4DF-EA46-BD50-6C79639D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668963"/>
            <a:ext cx="315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Popper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Model of theory development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FB7C4-FFEC-014C-ADC6-A08C5AF9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Scientific </a:t>
            </a:r>
            <a:r>
              <a:rPr lang="de-DE" dirty="0" err="1"/>
              <a:t>Method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277FB3F-B49D-7841-B6BB-042FF1242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0" y="1848714"/>
            <a:ext cx="5422900" cy="35956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32E0979-95FC-5246-812E-068C620AF3E7}"/>
              </a:ext>
            </a:extLst>
          </p:cNvPr>
          <p:cNvSpPr txBox="1"/>
          <p:nvPr/>
        </p:nvSpPr>
        <p:spPr>
          <a:xfrm>
            <a:off x="2284966" y="6456404"/>
            <a:ext cx="49984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http://</a:t>
            </a:r>
            <a:r>
              <a:rPr lang="de-DE" sz="1050" dirty="0" err="1"/>
              <a:t>digfir-published.macmillanusa.com</a:t>
            </a:r>
            <a:r>
              <a:rPr lang="de-DE" sz="1050" dirty="0"/>
              <a:t>/wischusen_61498_f14/</a:t>
            </a:r>
            <a:r>
              <a:rPr lang="de-DE" sz="1050" dirty="0" err="1"/>
              <a:t>appendix_c.html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004760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4BBD8A7-8CB8-5D4D-8312-9832FE061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91260" cy="48100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FCB4672-68B7-2D4B-9D28-F2595AACBFD4}"/>
              </a:ext>
            </a:extLst>
          </p:cNvPr>
          <p:cNvSpPr txBox="1"/>
          <p:nvPr/>
        </p:nvSpPr>
        <p:spPr>
          <a:xfrm>
            <a:off x="495300" y="6565900"/>
            <a:ext cx="7104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https://</a:t>
            </a:r>
            <a:r>
              <a:rPr lang="de-DE" sz="1100" dirty="0" err="1"/>
              <a:t>www.cantorsparadise.com</a:t>
            </a:r>
            <a:r>
              <a:rPr lang="de-DE" sz="1100" dirty="0"/>
              <a:t>/does-poppers-falsification-principle-itself-need-to-be-falsifiable-3f3772e45bcc</a:t>
            </a:r>
          </a:p>
        </p:txBody>
      </p:sp>
    </p:spTree>
    <p:extLst>
      <p:ext uri="{BB962C8B-B14F-4D97-AF65-F5344CB8AC3E}">
        <p14:creationId xmlns:p14="http://schemas.microsoft.com/office/powerpoint/2010/main" val="187868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>
            <a:extLst>
              <a:ext uri="{FF2B5EF4-FFF2-40B4-BE49-F238E27FC236}">
                <a16:creationId xmlns:a16="http://schemas.microsoft.com/office/drawing/2014/main" id="{B14A272B-3CD2-9549-AD37-9E9F9987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46082" name="Inhaltsplatzhalter 2">
            <a:extLst>
              <a:ext uri="{FF2B5EF4-FFF2-40B4-BE49-F238E27FC236}">
                <a16:creationId xmlns:a16="http://schemas.microsoft.com/office/drawing/2014/main" id="{F6687763-38E2-6641-8E4F-2A790BA24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2" y="4263243"/>
            <a:ext cx="9167750" cy="3709534"/>
          </a:xfrm>
        </p:spPr>
        <p:txBody>
          <a:bodyPr/>
          <a:lstStyle/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immune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refutation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generate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“pseudo-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”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Marx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Freud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Popper's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preferred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examples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pseudoscience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03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>
            <a:extLst>
              <a:ext uri="{FF2B5EF4-FFF2-40B4-BE49-F238E27FC236}">
                <a16:creationId xmlns:a16="http://schemas.microsoft.com/office/drawing/2014/main" id="{46250DD3-52C7-054A-8F4D-4D69291E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441325"/>
            <a:ext cx="8867775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exactly is "scientific"?</a:t>
            </a:r>
          </a:p>
        </p:txBody>
      </p:sp>
      <p:sp>
        <p:nvSpPr>
          <p:cNvPr id="57347" name="Inhaltsplatzhalter 2">
            <a:extLst>
              <a:ext uri="{FF2B5EF4-FFF2-40B4-BE49-F238E27FC236}">
                <a16:creationId xmlns:a16="http://schemas.microsoft.com/office/drawing/2014/main" id="{2F6BE9E1-68AB-0D45-90F3-35B67DCDD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6" y="3345420"/>
            <a:ext cx="9268691" cy="4525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altLang="de-DE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Discussion</a:t>
            </a:r>
            <a:endParaRPr lang="de-DE" altLang="de-DE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astrology</a:t>
            </a:r>
            <a:r>
              <a:rPr lang="de-DE" dirty="0"/>
              <a:t> not a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dirty="0"/>
              <a:t>?</a:t>
            </a:r>
            <a:endParaRPr lang="de-DE" altLang="de-DE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>
            <a:extLst>
              <a:ext uri="{FF2B5EF4-FFF2-40B4-BE49-F238E27FC236}">
                <a16:creationId xmlns:a16="http://schemas.microsoft.com/office/drawing/2014/main" id="{EE027927-2002-BD41-81D9-2E5B4AF4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Thomas Kuhn</a:t>
            </a:r>
          </a:p>
        </p:txBody>
      </p:sp>
      <p:sp>
        <p:nvSpPr>
          <p:cNvPr id="49154" name="Inhaltsplatzhalter 2">
            <a:extLst>
              <a:ext uri="{FF2B5EF4-FFF2-40B4-BE49-F238E27FC236}">
                <a16:creationId xmlns:a16="http://schemas.microsoft.com/office/drawing/2014/main" id="{4A6046FB-1CDF-3C43-A039-1E419BEF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05225"/>
            <a:ext cx="8229600" cy="24209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Scientists do not look for falsifications in </a:t>
            </a:r>
            <a:r>
              <a:rPr lang="de-DE" altLang="de-DE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normal 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work, but work on solutions within an accepted paradigm, understanding anomalies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>
            <a:extLst>
              <a:ext uri="{FF2B5EF4-FFF2-40B4-BE49-F238E27FC236}">
                <a16:creationId xmlns:a16="http://schemas.microsoft.com/office/drawing/2014/main" id="{2B1B8652-22F9-B94A-BADF-5653B049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0178" name="Inhaltsplatzhalter 2">
            <a:extLst>
              <a:ext uri="{FF2B5EF4-FFF2-40B4-BE49-F238E27FC236}">
                <a16:creationId xmlns:a16="http://schemas.microsoft.com/office/drawing/2014/main" id="{6F3CFEDC-F942-8B41-8CD8-835D23FB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50179" name="Bild 3">
            <a:extLst>
              <a:ext uri="{FF2B5EF4-FFF2-40B4-BE49-F238E27FC236}">
                <a16:creationId xmlns:a16="http://schemas.microsoft.com/office/drawing/2014/main" id="{5469097A-1540-CD4C-8B3C-703B8C4F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1AC59A2-0D48-0547-9D09-215EFB59C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607" y="986154"/>
            <a:ext cx="3270786" cy="46566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29842F7-06DD-BE40-B7C1-B1F741691D4B}"/>
              </a:ext>
            </a:extLst>
          </p:cNvPr>
          <p:cNvSpPr txBox="1"/>
          <p:nvPr/>
        </p:nvSpPr>
        <p:spPr>
          <a:xfrm>
            <a:off x="3716977" y="6519553"/>
            <a:ext cx="14622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https://</a:t>
            </a:r>
            <a:r>
              <a:rPr lang="de-DE" sz="700" dirty="0" err="1"/>
              <a:t>joemonster.org</a:t>
            </a:r>
            <a:r>
              <a:rPr lang="de-DE" sz="700" dirty="0"/>
              <a:t>/</a:t>
            </a:r>
            <a:r>
              <a:rPr lang="de-DE" sz="700" dirty="0" err="1"/>
              <a:t>art</a:t>
            </a:r>
            <a:r>
              <a:rPr lang="de-DE" sz="700" dirty="0"/>
              <a:t>/27732</a:t>
            </a:r>
          </a:p>
        </p:txBody>
      </p:sp>
    </p:spTree>
    <p:extLst>
      <p:ext uri="{BB962C8B-B14F-4D97-AF65-F5344CB8AC3E}">
        <p14:creationId xmlns:p14="http://schemas.microsoft.com/office/powerpoint/2010/main" val="232273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EC4C9DA6-B216-7547-9966-0B62AFAA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544296" cy="1143000"/>
          </a:xfrm>
        </p:spPr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should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bother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8434" name="Inhaltsplatzhalter 2">
            <a:extLst>
              <a:ext uri="{FF2B5EF4-FFF2-40B4-BE49-F238E27FC236}">
                <a16:creationId xmlns:a16="http://schemas.microsoft.com/office/drawing/2014/main" id="{759EB692-E5A1-3B43-9A2C-D56C9502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9406"/>
            <a:ext cx="9144000" cy="4525962"/>
          </a:xfrm>
        </p:spPr>
        <p:txBody>
          <a:bodyPr/>
          <a:lstStyle/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so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important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works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something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positive </a:t>
            </a: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such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>
            <a:extLst>
              <a:ext uri="{FF2B5EF4-FFF2-40B4-BE49-F238E27FC236}">
                <a16:creationId xmlns:a16="http://schemas.microsoft.com/office/drawing/2014/main" id="{0DB0092E-726F-3547-8844-1A049AE1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Thomas Kuhn</a:t>
            </a:r>
          </a:p>
        </p:txBody>
      </p:sp>
      <p:sp>
        <p:nvSpPr>
          <p:cNvPr id="51202" name="Inhaltsplatzhalter 2">
            <a:extLst>
              <a:ext uri="{FF2B5EF4-FFF2-40B4-BE49-F238E27FC236}">
                <a16:creationId xmlns:a16="http://schemas.microsoft.com/office/drawing/2014/main" id="{AE1B59E6-2715-EF41-805E-8E7DA8B36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03" y="3766994"/>
            <a:ext cx="8378042" cy="3938588"/>
          </a:xfrm>
        </p:spPr>
        <p:txBody>
          <a:bodyPr/>
          <a:lstStyle/>
          <a:p>
            <a:pPr eaLnBrk="1" hangingPunct="1"/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Extraordinary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paradigm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shift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revolution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Paradigms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abandoned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because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have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been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;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replaced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another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/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Accumulation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anomalies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competing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>
            <a:extLst>
              <a:ext uri="{FF2B5EF4-FFF2-40B4-BE49-F238E27FC236}">
                <a16:creationId xmlns:a16="http://schemas.microsoft.com/office/drawing/2014/main" id="{63654647-1B48-0C44-8E09-D6BBE232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Kuhn</a:t>
            </a:r>
          </a:p>
        </p:txBody>
      </p:sp>
      <p:sp>
        <p:nvSpPr>
          <p:cNvPr id="52226" name="Inhaltsplatzhalter 2">
            <a:extLst>
              <a:ext uri="{FF2B5EF4-FFF2-40B4-BE49-F238E27FC236}">
                <a16:creationId xmlns:a16="http://schemas.microsoft.com/office/drawing/2014/main" id="{BF4594AD-B3CA-2445-BD62-8E737EE2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95781"/>
            <a:ext cx="8686800" cy="452596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progress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through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gain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leads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meshes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becoming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tighter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tighter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Improvement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modification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opportunity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for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further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development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ts val="1800"/>
              </a:spcBef>
            </a:pP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feedback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loop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400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progress</a:t>
            </a:r>
            <a:endParaRPr lang="de-DE" altLang="de-DE" sz="2400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800"/>
              </a:spcBef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>
            <a:extLst>
              <a:ext uri="{FF2B5EF4-FFF2-40B4-BE49-F238E27FC236}">
                <a16:creationId xmlns:a16="http://schemas.microsoft.com/office/drawing/2014/main" id="{A3C1F1ED-B210-EE46-8ADC-E2259840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Progress</a:t>
            </a:r>
          </a:p>
        </p:txBody>
      </p:sp>
      <p:sp>
        <p:nvSpPr>
          <p:cNvPr id="53250" name="Inhaltsplatzhalter 2">
            <a:extLst>
              <a:ext uri="{FF2B5EF4-FFF2-40B4-BE49-F238E27FC236}">
                <a16:creationId xmlns:a16="http://schemas.microsoft.com/office/drawing/2014/main" id="{ACD06436-B02F-9C40-91D6-80DA6976E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48088"/>
            <a:ext cx="8686800" cy="31099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Shattering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conventional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views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accepted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beliefs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with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counterintuitive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findings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small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outcomes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large (e.g.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relativity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 sz="1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(aus: Taleb (2010): Der schwarze Schwan, S. 61)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D6DFF-3BC8-8E49-AF13-6A46FAE8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recognize</a:t>
            </a:r>
            <a:r>
              <a:rPr lang="de-DE" dirty="0"/>
              <a:t> pseudo-</a:t>
            </a:r>
            <a:r>
              <a:rPr lang="de-DE" dirty="0" err="1"/>
              <a:t>science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990540-25C0-D149-ACE0-143720521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i="1" dirty="0"/>
          </a:p>
          <a:p>
            <a:endParaRPr lang="de-DE" sz="1600" i="1" dirty="0"/>
          </a:p>
          <a:p>
            <a:endParaRPr lang="de-DE" sz="1600" i="1" dirty="0"/>
          </a:p>
          <a:p>
            <a:r>
              <a:rPr lang="de-DE" sz="1600" b="1" i="1" dirty="0"/>
              <a:t>Belief in </a:t>
            </a:r>
            <a:r>
              <a:rPr lang="de-DE" sz="1600" b="1" i="1" dirty="0" err="1"/>
              <a:t>authority</a:t>
            </a:r>
            <a:r>
              <a:rPr lang="de-DE" sz="1600" b="1" dirty="0"/>
              <a:t>: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contended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person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persons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a </a:t>
            </a:r>
            <a:r>
              <a:rPr lang="de-DE" sz="1600" dirty="0" err="1"/>
              <a:t>special</a:t>
            </a:r>
            <a:r>
              <a:rPr lang="de-DE" sz="1600" dirty="0"/>
              <a:t> </a:t>
            </a:r>
            <a:r>
              <a:rPr lang="de-DE" sz="1600" dirty="0" err="1"/>
              <a:t>ability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determine</a:t>
            </a:r>
            <a:r>
              <a:rPr lang="de-DE" sz="1600" dirty="0"/>
              <a:t> </a:t>
            </a:r>
            <a:r>
              <a:rPr lang="de-DE" sz="1600" dirty="0" err="1"/>
              <a:t>what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true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false</a:t>
            </a:r>
            <a:r>
              <a:rPr lang="de-DE" sz="1600" dirty="0"/>
              <a:t>. </a:t>
            </a:r>
            <a:r>
              <a:rPr lang="de-DE" sz="1600" dirty="0" err="1"/>
              <a:t>Others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accept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judgments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Unrepeatable</a:t>
            </a:r>
            <a:r>
              <a:rPr lang="de-DE" sz="1600" b="1" i="1" dirty="0"/>
              <a:t> </a:t>
            </a:r>
            <a:r>
              <a:rPr lang="de-DE" sz="1600" b="1" i="1" dirty="0" err="1"/>
              <a:t>experiments</a:t>
            </a:r>
            <a:r>
              <a:rPr lang="de-DE" sz="1600" b="1" dirty="0"/>
              <a:t>: </a:t>
            </a:r>
            <a:r>
              <a:rPr lang="de-DE" sz="1600" dirty="0" err="1"/>
              <a:t>Reliance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put</a:t>
            </a:r>
            <a:r>
              <a:rPr lang="de-DE" sz="1600" dirty="0"/>
              <a:t> on </a:t>
            </a:r>
            <a:r>
              <a:rPr lang="de-DE" sz="1600" dirty="0" err="1"/>
              <a:t>experiments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cannot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repeated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others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same </a:t>
            </a:r>
            <a:r>
              <a:rPr lang="de-DE" sz="1600" dirty="0" err="1"/>
              <a:t>outcome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Handpicked</a:t>
            </a:r>
            <a:r>
              <a:rPr lang="de-DE" sz="1600" b="1" i="1" dirty="0"/>
              <a:t> </a:t>
            </a:r>
            <a:r>
              <a:rPr lang="de-DE" sz="1600" b="1" i="1" dirty="0" err="1"/>
              <a:t>examples</a:t>
            </a:r>
            <a:r>
              <a:rPr lang="de-DE" sz="1600" b="1" dirty="0"/>
              <a:t>: </a:t>
            </a:r>
            <a:r>
              <a:rPr lang="de-DE" sz="1600" dirty="0" err="1"/>
              <a:t>Handpicked</a:t>
            </a:r>
            <a:r>
              <a:rPr lang="de-DE" sz="1600" dirty="0"/>
              <a:t> </a:t>
            </a:r>
            <a:r>
              <a:rPr lang="de-DE" sz="1600" dirty="0" err="1"/>
              <a:t>examples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although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not </a:t>
            </a:r>
            <a:r>
              <a:rPr lang="de-DE" sz="1600" dirty="0" err="1"/>
              <a:t>representative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general</a:t>
            </a:r>
            <a:r>
              <a:rPr lang="de-DE" sz="1600" dirty="0"/>
              <a:t> </a:t>
            </a:r>
            <a:r>
              <a:rPr lang="de-DE" sz="1600" dirty="0" err="1"/>
              <a:t>category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investigation</a:t>
            </a:r>
            <a:r>
              <a:rPr lang="de-DE" sz="1600" dirty="0"/>
              <a:t> </a:t>
            </a:r>
            <a:r>
              <a:rPr lang="de-DE" sz="1600" dirty="0" err="1"/>
              <a:t>refers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Unwillingness</a:t>
            </a:r>
            <a:r>
              <a:rPr lang="de-DE" sz="1600" b="1" i="1" dirty="0"/>
              <a:t> </a:t>
            </a:r>
            <a:r>
              <a:rPr lang="de-DE" sz="1600" b="1" i="1" dirty="0" err="1"/>
              <a:t>to</a:t>
            </a:r>
            <a:r>
              <a:rPr lang="de-DE" sz="1600" b="1" i="1" dirty="0"/>
              <a:t> </a:t>
            </a:r>
            <a:r>
              <a:rPr lang="de-DE" sz="1600" b="1" i="1" dirty="0" err="1"/>
              <a:t>test</a:t>
            </a:r>
            <a:r>
              <a:rPr lang="de-DE" sz="1600" b="1" dirty="0"/>
              <a:t>: </a:t>
            </a:r>
            <a:r>
              <a:rPr lang="de-DE" sz="1600" dirty="0"/>
              <a:t>A </a:t>
            </a:r>
            <a:r>
              <a:rPr lang="de-DE" sz="1600" dirty="0" err="1"/>
              <a:t>theory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not </a:t>
            </a:r>
            <a:r>
              <a:rPr lang="de-DE" sz="1600" dirty="0" err="1"/>
              <a:t>tested</a:t>
            </a:r>
            <a:r>
              <a:rPr lang="de-DE" sz="1600" dirty="0"/>
              <a:t> </a:t>
            </a:r>
            <a:r>
              <a:rPr lang="de-DE" sz="1600" dirty="0" err="1"/>
              <a:t>although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test</a:t>
            </a:r>
            <a:r>
              <a:rPr lang="de-DE" sz="1600" dirty="0"/>
              <a:t> it.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i="1" dirty="0" err="1"/>
              <a:t>Disregard</a:t>
            </a:r>
            <a:r>
              <a:rPr lang="de-DE" sz="1600" b="1" i="1" dirty="0"/>
              <a:t> </a:t>
            </a:r>
            <a:r>
              <a:rPr lang="de-DE" sz="1600" b="1" i="1" dirty="0" err="1"/>
              <a:t>of</a:t>
            </a:r>
            <a:r>
              <a:rPr lang="de-DE" sz="1600" b="1" i="1" dirty="0"/>
              <a:t> </a:t>
            </a:r>
            <a:r>
              <a:rPr lang="de-DE" sz="1600" b="1" i="1" dirty="0" err="1"/>
              <a:t>refuting</a:t>
            </a:r>
            <a:r>
              <a:rPr lang="de-DE" sz="1600" b="1" i="1" dirty="0"/>
              <a:t> </a:t>
            </a:r>
            <a:r>
              <a:rPr lang="de-DE" sz="1600" b="1" i="1" dirty="0" err="1"/>
              <a:t>information</a:t>
            </a:r>
            <a:r>
              <a:rPr lang="de-DE" sz="1600" b="1" dirty="0"/>
              <a:t>: </a:t>
            </a:r>
            <a:r>
              <a:rPr lang="de-DE" sz="1600" dirty="0" err="1"/>
              <a:t>Observations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experiments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conflict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theory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neglected</a:t>
            </a:r>
            <a:r>
              <a:rPr lang="de-DE" sz="1600" dirty="0"/>
              <a:t>.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163E30-406E-4E4C-87CB-31B40BFDBEA8}"/>
              </a:ext>
            </a:extLst>
          </p:cNvPr>
          <p:cNvSpPr txBox="1"/>
          <p:nvPr/>
        </p:nvSpPr>
        <p:spPr>
          <a:xfrm>
            <a:off x="5318826" y="6456404"/>
            <a:ext cx="31309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plato.stanford.edu</a:t>
            </a:r>
            <a:r>
              <a:rPr lang="de-DE" sz="1050" dirty="0"/>
              <a:t>/</a:t>
            </a:r>
            <a:r>
              <a:rPr lang="de-DE" sz="1050" dirty="0" err="1"/>
              <a:t>entries</a:t>
            </a:r>
            <a:r>
              <a:rPr lang="de-DE" sz="1050" dirty="0"/>
              <a:t>/pseudo-</a:t>
            </a:r>
            <a:r>
              <a:rPr lang="de-DE" sz="1050" dirty="0" err="1"/>
              <a:t>science</a:t>
            </a:r>
            <a:r>
              <a:rPr lang="de-DE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90177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90852-2FF4-0D4F-A285-84F417D5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12750"/>
            <a:ext cx="8229600" cy="1143000"/>
          </a:xfrm>
        </p:spPr>
        <p:txBody>
          <a:bodyPr/>
          <a:lstStyle/>
          <a:p>
            <a:pPr algn="l"/>
            <a:r>
              <a:rPr lang="de-DE" dirty="0" err="1"/>
              <a:t>Conspiracy</a:t>
            </a:r>
            <a:r>
              <a:rPr lang="de-DE" dirty="0"/>
              <a:t> </a:t>
            </a:r>
            <a:r>
              <a:rPr lang="de-DE" dirty="0" err="1"/>
              <a:t>Theories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57E4E2-3C5B-F743-86EA-09B48CB3B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media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Internet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filled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. </a:t>
            </a:r>
          </a:p>
          <a:p>
            <a:pPr marL="0" indent="0">
              <a:buNone/>
            </a:pPr>
            <a:r>
              <a:rPr lang="de-DE" sz="1800" dirty="0"/>
              <a:t>These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range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highly</a:t>
            </a:r>
            <a:r>
              <a:rPr lang="de-DE" sz="1800" dirty="0"/>
              <a:t> </a:t>
            </a:r>
            <a:r>
              <a:rPr lang="de-DE" sz="1800" dirty="0" err="1"/>
              <a:t>implausible</a:t>
            </a:r>
            <a:r>
              <a:rPr lang="de-DE" sz="1800" dirty="0"/>
              <a:t> in light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logic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scientific</a:t>
            </a:r>
            <a:r>
              <a:rPr lang="de-DE" sz="1800" dirty="0"/>
              <a:t> </a:t>
            </a:r>
            <a:r>
              <a:rPr lang="de-DE" sz="1800" dirty="0" err="1"/>
              <a:t>knowledge</a:t>
            </a:r>
            <a:r>
              <a:rPr lang="de-DE" sz="1800" dirty="0"/>
              <a:t> (e.g., </a:t>
            </a:r>
            <a:r>
              <a:rPr lang="de-DE" sz="1800" dirty="0" err="1"/>
              <a:t>chemtrail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; flat‐</a:t>
            </a:r>
            <a:r>
              <a:rPr lang="de-DE" sz="1800" dirty="0" err="1"/>
              <a:t>earth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)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theoretically</a:t>
            </a:r>
            <a:r>
              <a:rPr lang="de-DE" sz="1800" dirty="0"/>
              <a:t> </a:t>
            </a:r>
            <a:r>
              <a:rPr lang="de-DE" sz="1800" dirty="0" err="1"/>
              <a:t>possible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even</a:t>
            </a:r>
            <a:r>
              <a:rPr lang="de-DE" sz="1800" dirty="0"/>
              <a:t> plausible (e.g., </a:t>
            </a:r>
            <a:r>
              <a:rPr lang="de-DE" sz="1800" dirty="0" err="1"/>
              <a:t>allegations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secret</a:t>
            </a:r>
            <a:r>
              <a:rPr lang="de-DE" sz="1800" dirty="0"/>
              <a:t> </a:t>
            </a:r>
            <a:r>
              <a:rPr lang="de-DE" sz="1800" dirty="0" err="1"/>
              <a:t>service</a:t>
            </a:r>
            <a:r>
              <a:rPr lang="de-DE" sz="1800" dirty="0"/>
              <a:t> </a:t>
            </a:r>
            <a:r>
              <a:rPr lang="de-DE" sz="1800" dirty="0" err="1"/>
              <a:t>agencies</a:t>
            </a:r>
            <a:r>
              <a:rPr lang="de-DE" sz="1800" dirty="0"/>
              <a:t> </a:t>
            </a:r>
            <a:r>
              <a:rPr lang="de-DE" sz="1800" dirty="0" err="1"/>
              <a:t>routinely</a:t>
            </a:r>
            <a:r>
              <a:rPr lang="de-DE" sz="1800" dirty="0"/>
              <a:t> </a:t>
            </a:r>
            <a:r>
              <a:rPr lang="de-DE" sz="1800" dirty="0" err="1"/>
              <a:t>violate</a:t>
            </a:r>
            <a:r>
              <a:rPr lang="de-DE" sz="1800" dirty="0"/>
              <a:t> </a:t>
            </a:r>
            <a:r>
              <a:rPr lang="de-DE" sz="1800" dirty="0" err="1"/>
              <a:t>privacy</a:t>
            </a:r>
            <a:r>
              <a:rPr lang="de-DE" sz="1800" dirty="0"/>
              <a:t> </a:t>
            </a:r>
            <a:r>
              <a:rPr lang="de-DE" sz="1800" dirty="0" err="1"/>
              <a:t>laws</a:t>
            </a:r>
            <a:r>
              <a:rPr lang="de-DE" sz="1800" dirty="0"/>
              <a:t>). </a:t>
            </a:r>
          </a:p>
          <a:p>
            <a:pPr marL="0" indent="0">
              <a:buNone/>
            </a:pPr>
            <a:r>
              <a:rPr lang="de-DE" sz="1800" dirty="0"/>
              <a:t>In </a:t>
            </a:r>
            <a:r>
              <a:rPr lang="de-DE" sz="1800" dirty="0" err="1"/>
              <a:t>fact</a:t>
            </a:r>
            <a:r>
              <a:rPr lang="de-DE" sz="1800" dirty="0"/>
              <a:t>,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sometimes</a:t>
            </a:r>
            <a:r>
              <a:rPr lang="de-DE" sz="1800" dirty="0"/>
              <a:t> turn out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true</a:t>
            </a:r>
            <a:r>
              <a:rPr lang="de-DE" sz="1800" dirty="0"/>
              <a:t> (e.g., Watergate; </a:t>
            </a:r>
            <a:r>
              <a:rPr lang="de-DE" sz="1800" dirty="0" err="1"/>
              <a:t>incidents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corporate</a:t>
            </a:r>
            <a:r>
              <a:rPr lang="de-DE" sz="1800" dirty="0"/>
              <a:t> </a:t>
            </a:r>
            <a:r>
              <a:rPr lang="de-DE" sz="1800" dirty="0" err="1"/>
              <a:t>corruption</a:t>
            </a:r>
            <a:r>
              <a:rPr lang="de-DE" sz="1800" dirty="0"/>
              <a:t>), </a:t>
            </a:r>
            <a:r>
              <a:rPr lang="de-DE" sz="1800" dirty="0" err="1"/>
              <a:t>although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vast</a:t>
            </a:r>
            <a:r>
              <a:rPr lang="de-DE" sz="1800" dirty="0"/>
              <a:t> </a:t>
            </a:r>
            <a:r>
              <a:rPr lang="de-DE" sz="1800" dirty="0" err="1"/>
              <a:t>majority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citizens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believed</a:t>
            </a:r>
            <a:r>
              <a:rPr lang="de-DE" sz="1800" dirty="0"/>
              <a:t> </a:t>
            </a:r>
            <a:r>
              <a:rPr lang="de-DE" sz="1800" dirty="0" err="1"/>
              <a:t>throughout</a:t>
            </a:r>
            <a:r>
              <a:rPr lang="de-DE" sz="1800" dirty="0"/>
              <a:t> </a:t>
            </a:r>
            <a:r>
              <a:rPr lang="de-DE" sz="1800" dirty="0" err="1"/>
              <a:t>history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false</a:t>
            </a:r>
            <a:r>
              <a:rPr lang="de-DE" sz="1800" dirty="0"/>
              <a:t> (Pipes, </a:t>
            </a:r>
            <a:r>
              <a:rPr lang="de-DE" sz="1800" u="sng" dirty="0">
                <a:hlinkClick r:id="rId2"/>
              </a:rPr>
              <a:t>1997</a:t>
            </a:r>
            <a:r>
              <a:rPr lang="de-DE" sz="1800" dirty="0"/>
              <a:t>).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Conspiracy</a:t>
            </a:r>
            <a:r>
              <a:rPr lang="de-DE" sz="1800" dirty="0"/>
              <a:t> </a:t>
            </a:r>
            <a:r>
              <a:rPr lang="de-DE" sz="1800" dirty="0" err="1"/>
              <a:t>theories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commonly</a:t>
            </a:r>
            <a:r>
              <a:rPr lang="de-DE" sz="1800" dirty="0"/>
              <a:t> </a:t>
            </a:r>
            <a:r>
              <a:rPr lang="de-DE" sz="1800" b="1" dirty="0" err="1"/>
              <a:t>defined</a:t>
            </a:r>
            <a:r>
              <a:rPr lang="de-DE" sz="1800" b="1" dirty="0"/>
              <a:t> </a:t>
            </a:r>
            <a:r>
              <a:rPr lang="de-DE" sz="1800" b="1" dirty="0" err="1"/>
              <a:t>as</a:t>
            </a:r>
            <a:r>
              <a:rPr lang="de-DE" sz="1800" b="1" dirty="0"/>
              <a:t> </a:t>
            </a:r>
            <a:r>
              <a:rPr lang="de-DE" sz="1800" b="1" dirty="0" err="1"/>
              <a:t>explanatory</a:t>
            </a:r>
            <a:r>
              <a:rPr lang="de-DE" sz="1800" b="1" dirty="0"/>
              <a:t> </a:t>
            </a:r>
            <a:r>
              <a:rPr lang="de-DE" sz="1800" b="1" dirty="0" err="1"/>
              <a:t>beliefs</a:t>
            </a:r>
            <a:r>
              <a:rPr lang="de-DE" sz="1800" b="1" dirty="0"/>
              <a:t> </a:t>
            </a:r>
            <a:r>
              <a:rPr lang="de-DE" sz="1800" b="1" dirty="0" err="1"/>
              <a:t>about</a:t>
            </a:r>
            <a:r>
              <a:rPr lang="de-DE" sz="1800" b="1" dirty="0"/>
              <a:t> a </a:t>
            </a:r>
            <a:r>
              <a:rPr lang="de-DE" sz="1800" b="1" dirty="0" err="1"/>
              <a:t>group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actors</a:t>
            </a:r>
            <a:r>
              <a:rPr lang="de-DE" sz="1800" b="1" dirty="0"/>
              <a:t> </a:t>
            </a:r>
            <a:r>
              <a:rPr lang="de-DE" sz="1800" b="1" dirty="0" err="1"/>
              <a:t>that</a:t>
            </a:r>
            <a:r>
              <a:rPr lang="de-DE" sz="1800" b="1" dirty="0"/>
              <a:t> </a:t>
            </a:r>
            <a:r>
              <a:rPr lang="de-DE" sz="1800" b="1" dirty="0" err="1"/>
              <a:t>collude</a:t>
            </a:r>
            <a:r>
              <a:rPr lang="de-DE" sz="1800" b="1" dirty="0"/>
              <a:t> in </a:t>
            </a:r>
            <a:r>
              <a:rPr lang="de-DE" sz="1800" b="1" dirty="0" err="1"/>
              <a:t>secret</a:t>
            </a:r>
            <a:r>
              <a:rPr lang="de-DE" sz="1800" b="1" dirty="0"/>
              <a:t> </a:t>
            </a:r>
            <a:r>
              <a:rPr lang="de-DE" sz="1800" b="1" dirty="0" err="1"/>
              <a:t>to</a:t>
            </a:r>
            <a:r>
              <a:rPr lang="de-DE" sz="1800" b="1" dirty="0"/>
              <a:t> </a:t>
            </a:r>
            <a:r>
              <a:rPr lang="de-DE" sz="1800" b="1" dirty="0" err="1"/>
              <a:t>reach</a:t>
            </a:r>
            <a:r>
              <a:rPr lang="de-DE" sz="1800" b="1" dirty="0"/>
              <a:t> </a:t>
            </a:r>
            <a:r>
              <a:rPr lang="de-DE" sz="1800" b="1" dirty="0" err="1"/>
              <a:t>malevolent</a:t>
            </a:r>
            <a:r>
              <a:rPr lang="de-DE" sz="1800" b="1" dirty="0"/>
              <a:t> </a:t>
            </a:r>
            <a:r>
              <a:rPr lang="de-DE" sz="1800" b="1" dirty="0" err="1"/>
              <a:t>goals</a:t>
            </a:r>
            <a:r>
              <a:rPr lang="de-DE" sz="1800" b="1" dirty="0"/>
              <a:t> </a:t>
            </a:r>
            <a:r>
              <a:rPr lang="de-DE" sz="1800" dirty="0"/>
              <a:t>(</a:t>
            </a:r>
            <a:r>
              <a:rPr lang="de-DE" sz="1800" dirty="0" err="1"/>
              <a:t>Bale</a:t>
            </a:r>
            <a:r>
              <a:rPr lang="de-DE" sz="1800" dirty="0"/>
              <a:t>, </a:t>
            </a:r>
            <a:r>
              <a:rPr lang="de-DE" sz="1800" u="sng" dirty="0">
                <a:hlinkClick r:id="rId3"/>
              </a:rPr>
              <a:t>2007</a:t>
            </a:r>
            <a:r>
              <a:rPr lang="de-DE" sz="1800" dirty="0"/>
              <a:t>). 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BE67D78-17D9-DD4F-995E-7DDE91DA3F3A}"/>
              </a:ext>
            </a:extLst>
          </p:cNvPr>
          <p:cNvSpPr txBox="1"/>
          <p:nvPr/>
        </p:nvSpPr>
        <p:spPr>
          <a:xfrm>
            <a:off x="5654634" y="6445250"/>
            <a:ext cx="32207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pmc.ncbi.nlm.nih.gov</a:t>
            </a:r>
            <a:r>
              <a:rPr lang="de-DE" sz="1050" dirty="0"/>
              <a:t>/</a:t>
            </a:r>
            <a:r>
              <a:rPr lang="de-DE" sz="1050" dirty="0" err="1"/>
              <a:t>articles</a:t>
            </a:r>
            <a:r>
              <a:rPr lang="de-DE" sz="1050" dirty="0"/>
              <a:t>/PMC6282974/</a:t>
            </a:r>
          </a:p>
        </p:txBody>
      </p:sp>
    </p:spTree>
    <p:extLst>
      <p:ext uri="{BB962C8B-B14F-4D97-AF65-F5344CB8AC3E}">
        <p14:creationId xmlns:p14="http://schemas.microsoft.com/office/powerpoint/2010/main" val="3735575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D69D3-071A-E24B-B1C9-5B38D43B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95" y="500106"/>
            <a:ext cx="8229600" cy="1143000"/>
          </a:xfrm>
        </p:spPr>
        <p:txBody>
          <a:bodyPr/>
          <a:lstStyle/>
          <a:p>
            <a:pPr algn="l"/>
            <a:r>
              <a:rPr lang="de-DE" dirty="0"/>
              <a:t>Science </a:t>
            </a:r>
            <a:r>
              <a:rPr lang="de-DE" dirty="0" err="1"/>
              <a:t>Denial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004E2F-B493-F448-9CA8-209B625A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3429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Science </a:t>
            </a:r>
            <a:r>
              <a:rPr lang="de-DE" sz="2000" dirty="0" err="1"/>
              <a:t>denialism</a:t>
            </a:r>
            <a:r>
              <a:rPr lang="de-DE" sz="2000" dirty="0"/>
              <a:t> </a:t>
            </a:r>
            <a:r>
              <a:rPr lang="de-DE" sz="2000" dirty="0" err="1"/>
              <a:t>usually</a:t>
            </a:r>
            <a:r>
              <a:rPr lang="de-DE" sz="2000" dirty="0"/>
              <a:t> </a:t>
            </a:r>
            <a:r>
              <a:rPr lang="de-DE" sz="2000" dirty="0" err="1"/>
              <a:t>proceeds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producing</a:t>
            </a:r>
            <a:r>
              <a:rPr lang="de-DE" sz="2000" dirty="0"/>
              <a:t> </a:t>
            </a:r>
            <a:r>
              <a:rPr lang="de-DE" sz="2000" b="1" dirty="0" err="1"/>
              <a:t>false</a:t>
            </a:r>
            <a:r>
              <a:rPr lang="de-DE" sz="2000" b="1" dirty="0"/>
              <a:t> </a:t>
            </a:r>
            <a:r>
              <a:rPr lang="de-DE" sz="2000" b="1" dirty="0" err="1"/>
              <a:t>controversies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legitimate</a:t>
            </a:r>
            <a:r>
              <a:rPr lang="de-DE" sz="2000" b="1" dirty="0"/>
              <a:t> </a:t>
            </a:r>
            <a:r>
              <a:rPr lang="de-DE" sz="2000" b="1" dirty="0" err="1"/>
              <a:t>science</a:t>
            </a:r>
            <a:r>
              <a:rPr lang="de-DE" sz="2000" dirty="0"/>
              <a:t>, i.e. </a:t>
            </a:r>
            <a:r>
              <a:rPr lang="de-DE" sz="2000" dirty="0" err="1"/>
              <a:t>claims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dirty="0" err="1"/>
              <a:t>scientific</a:t>
            </a:r>
            <a:r>
              <a:rPr lang="de-DE" sz="2000" dirty="0"/>
              <a:t> </a:t>
            </a:r>
            <a:r>
              <a:rPr lang="de-DE" sz="2000" dirty="0" err="1"/>
              <a:t>controversy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in </a:t>
            </a:r>
            <a:r>
              <a:rPr lang="de-DE" sz="2000" dirty="0" err="1"/>
              <a:t>fact</a:t>
            </a:r>
            <a:r>
              <a:rPr lang="de-DE" sz="2000" dirty="0"/>
              <a:t> </a:t>
            </a:r>
            <a:r>
              <a:rPr lang="de-DE" sz="2000" dirty="0" err="1"/>
              <a:t>none</a:t>
            </a:r>
            <a:r>
              <a:rPr lang="de-DE" sz="2000" dirty="0"/>
              <a:t>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Strategy</a:t>
            </a:r>
            <a:r>
              <a:rPr lang="de-DE" sz="2000" dirty="0"/>
              <a:t>, </a:t>
            </a:r>
            <a:r>
              <a:rPr lang="de-DE" sz="2000" dirty="0" err="1"/>
              <a:t>applied</a:t>
            </a:r>
            <a:r>
              <a:rPr lang="de-DE" sz="2000" dirty="0"/>
              <a:t> </a:t>
            </a:r>
            <a:r>
              <a:rPr lang="de-DE" sz="2000" dirty="0" err="1"/>
              <a:t>already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1930s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relativity</a:t>
            </a:r>
            <a:r>
              <a:rPr lang="de-DE" sz="2000" dirty="0"/>
              <a:t> </a:t>
            </a:r>
            <a:r>
              <a:rPr lang="de-DE" sz="2000" dirty="0" err="1"/>
              <a:t>theory</a:t>
            </a:r>
            <a:r>
              <a:rPr lang="de-DE" sz="2000" dirty="0"/>
              <a:t> </a:t>
            </a:r>
            <a:r>
              <a:rPr lang="de-DE" sz="2000" dirty="0" err="1"/>
              <a:t>deniers</a:t>
            </a:r>
            <a:r>
              <a:rPr lang="de-DE" sz="2000" dirty="0"/>
              <a:t>, </a:t>
            </a:r>
          </a:p>
          <a:p>
            <a:pPr marL="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much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tobacco</a:t>
            </a:r>
            <a:r>
              <a:rPr lang="de-DE" sz="2000" dirty="0"/>
              <a:t> </a:t>
            </a:r>
            <a:r>
              <a:rPr lang="de-DE" sz="2000" dirty="0" err="1"/>
              <a:t>disease</a:t>
            </a:r>
            <a:r>
              <a:rPr lang="de-DE" sz="2000" dirty="0"/>
              <a:t> </a:t>
            </a:r>
            <a:r>
              <a:rPr lang="de-DE" sz="2000" dirty="0" err="1"/>
              <a:t>deniers</a:t>
            </a:r>
            <a:r>
              <a:rPr lang="de-DE" sz="2000" dirty="0"/>
              <a:t> </a:t>
            </a:r>
            <a:r>
              <a:rPr lang="de-DE" sz="2000" dirty="0" err="1"/>
              <a:t>sponsored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tobacco</a:t>
            </a:r>
            <a:r>
              <a:rPr lang="de-DE" sz="2000" dirty="0"/>
              <a:t> </a:t>
            </a:r>
            <a:r>
              <a:rPr lang="de-DE" sz="2000" dirty="0" err="1"/>
              <a:t>industry</a:t>
            </a:r>
            <a:r>
              <a:rPr lang="de-DE" sz="2000" dirty="0"/>
              <a:t>,  (</a:t>
            </a:r>
            <a:r>
              <a:rPr lang="de-DE" sz="2000" dirty="0" err="1"/>
              <a:t>Oreskes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Conway 2010; Dunlap </a:t>
            </a:r>
            <a:r>
              <a:rPr lang="de-DE" sz="2000" dirty="0" err="1"/>
              <a:t>and</a:t>
            </a:r>
            <a:r>
              <a:rPr lang="de-DE" sz="2000" dirty="0"/>
              <a:t> Jacques 2013), </a:t>
            </a:r>
          </a:p>
          <a:p>
            <a:pPr marL="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currently</a:t>
            </a:r>
            <a:r>
              <a:rPr lang="de-DE" sz="2000" dirty="0"/>
              <a:t> </a:t>
            </a:r>
            <a:r>
              <a:rPr lang="de-DE" sz="2000" dirty="0" err="1"/>
              <a:t>employed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b="1" dirty="0" err="1"/>
              <a:t>climate</a:t>
            </a:r>
            <a:r>
              <a:rPr lang="de-DE" sz="2000" b="1" dirty="0"/>
              <a:t> </a:t>
            </a:r>
            <a:r>
              <a:rPr lang="de-DE" sz="2000" b="1" dirty="0" err="1"/>
              <a:t>science</a:t>
            </a:r>
            <a:r>
              <a:rPr lang="de-DE" sz="2000" b="1" dirty="0"/>
              <a:t> </a:t>
            </a:r>
            <a:r>
              <a:rPr lang="de-DE" sz="2000" b="1" dirty="0" err="1"/>
              <a:t>denialists</a:t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0C6E60-531E-A34B-9FDF-6DDA8D1602FF}"/>
              </a:ext>
            </a:extLst>
          </p:cNvPr>
          <p:cNvSpPr txBox="1"/>
          <p:nvPr/>
        </p:nvSpPr>
        <p:spPr>
          <a:xfrm>
            <a:off x="596900" y="6413500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plato.stanford.edu</a:t>
            </a:r>
            <a:r>
              <a:rPr lang="de-DE" dirty="0"/>
              <a:t>/</a:t>
            </a:r>
            <a:r>
              <a:rPr lang="de-DE" dirty="0" err="1"/>
              <a:t>entries</a:t>
            </a:r>
            <a:r>
              <a:rPr lang="de-DE" dirty="0"/>
              <a:t>/pseudo-</a:t>
            </a:r>
            <a:r>
              <a:rPr lang="de-DE" dirty="0" err="1"/>
              <a:t>science</a:t>
            </a:r>
            <a:r>
              <a:rPr lang="de-D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12534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4E33B-7162-064F-A794-608BF18B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Pseudo Science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646C4-BEF9-5143-AE3A-81F6E80E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033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Pseudo-</a:t>
            </a:r>
            <a:r>
              <a:rPr lang="de-DE" sz="2000" dirty="0" err="1"/>
              <a:t>theory</a:t>
            </a:r>
            <a:r>
              <a:rPr lang="de-DE" sz="2000" dirty="0"/>
              <a:t> </a:t>
            </a:r>
            <a:r>
              <a:rPr lang="de-DE" sz="2000" dirty="0" err="1"/>
              <a:t>promotion</a:t>
            </a:r>
            <a:r>
              <a:rPr lang="de-DE" sz="2000" dirty="0"/>
              <a:t>.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contrary</a:t>
            </a:r>
            <a:r>
              <a:rPr lang="de-DE" sz="2000" dirty="0"/>
              <a:t>, </a:t>
            </a:r>
            <a:r>
              <a:rPr lang="de-DE" sz="2000" dirty="0" err="1"/>
              <a:t>advocates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pseudosciences</a:t>
            </a:r>
            <a:r>
              <a:rPr lang="de-DE" sz="2000" dirty="0"/>
              <a:t> such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astrology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homeopathy</a:t>
            </a:r>
            <a:r>
              <a:rPr lang="de-DE" sz="2000" dirty="0"/>
              <a:t> </a:t>
            </a:r>
            <a:r>
              <a:rPr lang="de-DE" sz="2000" dirty="0" err="1"/>
              <a:t>tend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describe</a:t>
            </a:r>
            <a:r>
              <a:rPr lang="de-DE" sz="2000" dirty="0"/>
              <a:t> </a:t>
            </a:r>
            <a:r>
              <a:rPr lang="de-DE" sz="2000" dirty="0" err="1"/>
              <a:t>their</a:t>
            </a:r>
            <a:r>
              <a:rPr lang="de-DE" sz="2000" dirty="0"/>
              <a:t> </a:t>
            </a:r>
            <a:r>
              <a:rPr lang="de-DE" sz="2000" dirty="0" err="1"/>
              <a:t>theories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b="1" dirty="0" err="1"/>
              <a:t>conformable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mainstream</a:t>
            </a:r>
            <a:r>
              <a:rPr lang="de-DE" sz="2000" b="1" dirty="0"/>
              <a:t> </a:t>
            </a:r>
            <a:r>
              <a:rPr lang="de-DE" sz="2000" b="1" dirty="0" err="1"/>
              <a:t>science</a:t>
            </a:r>
            <a:r>
              <a:rPr lang="de-D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854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>
            <a:extLst>
              <a:ext uri="{FF2B5EF4-FFF2-40B4-BE49-F238E27FC236}">
                <a16:creationId xmlns:a16="http://schemas.microsoft.com/office/drawing/2014/main" id="{FB5D7DDC-F535-F641-B39C-B54C33DA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do economists do?</a:t>
            </a:r>
          </a:p>
        </p:txBody>
      </p:sp>
      <p:sp>
        <p:nvSpPr>
          <p:cNvPr id="55298" name="Inhaltsplatzhalter 2">
            <a:extLst>
              <a:ext uri="{FF2B5EF4-FFF2-40B4-BE49-F238E27FC236}">
                <a16:creationId xmlns:a16="http://schemas.microsoft.com/office/drawing/2014/main" id="{DC6F4A14-306C-4140-9690-A8440E77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7798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final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but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statements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probability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given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conditions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Relationships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change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space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time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Constant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reformulation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necessary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framework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conditions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whose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influence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eliminated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with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help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"ceteris paribus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assumption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"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econometric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tests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>
            <a:extLst>
              <a:ext uri="{FF2B5EF4-FFF2-40B4-BE49-F238E27FC236}">
                <a16:creationId xmlns:a16="http://schemas.microsoft.com/office/drawing/2014/main" id="{379D24D7-0DA4-AE49-8D4D-2A881863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686800" cy="1143000"/>
          </a:xfrm>
        </p:spPr>
        <p:txBody>
          <a:bodyPr/>
          <a:lstStyle/>
          <a:p>
            <a:pPr algn="l" eaLnBrk="1" hangingPunct="1"/>
            <a:r>
              <a:rPr lang="de-DE" altLang="de-DE" sz="40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determines economic thinking?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DA4827-E7C1-DF4C-BDA7-7F078DE3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7613"/>
            <a:ext cx="8229600" cy="3638550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Problem:</a:t>
            </a:r>
            <a:r>
              <a:rPr lang="de-DE" sz="2800" dirty="0"/>
              <a:t> </a:t>
            </a:r>
            <a:r>
              <a:rPr lang="de-DE" sz="3000" dirty="0" err="1"/>
              <a:t>Cognitive</a:t>
            </a:r>
            <a:r>
              <a:rPr lang="de-DE" sz="3000" dirty="0"/>
              <a:t> </a:t>
            </a:r>
            <a:r>
              <a:rPr lang="de-DE" sz="3000" dirty="0" err="1"/>
              <a:t>perception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12700" indent="-12700" eaLnBrk="1" hangingPunct="1">
              <a:buFont typeface="Arial" panose="020B0604020202020204" pitchFamily="34" charset="0"/>
              <a:buNone/>
              <a:defRPr/>
            </a:pP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Tversky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/</a:t>
            </a:r>
            <a:r>
              <a:rPr lang="de-DE" altLang="de-DE" sz="30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Kahneman</a:t>
            </a:r>
            <a:r>
              <a:rPr lang="de-DE" altLang="de-DE" sz="30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  <a:r>
              <a:rPr lang="de-DE" sz="2800" dirty="0"/>
              <a:t> </a:t>
            </a:r>
            <a:r>
              <a:rPr lang="de-DE" sz="3000" dirty="0" err="1"/>
              <a:t>It</a:t>
            </a:r>
            <a:r>
              <a:rPr lang="de-DE" sz="3000" dirty="0"/>
              <a:t> </a:t>
            </a:r>
            <a:r>
              <a:rPr lang="de-DE" sz="3000" dirty="0" err="1"/>
              <a:t>is</a:t>
            </a:r>
            <a:r>
              <a:rPr lang="de-DE" sz="3000" dirty="0"/>
              <a:t> </a:t>
            </a:r>
            <a:r>
              <a:rPr lang="de-DE" sz="3000" dirty="0" err="1"/>
              <a:t>very</a:t>
            </a:r>
            <a:r>
              <a:rPr lang="de-DE" sz="3000" dirty="0"/>
              <a:t> </a:t>
            </a:r>
            <a:r>
              <a:rPr lang="de-DE" sz="3000" dirty="0" err="1"/>
              <a:t>likely</a:t>
            </a:r>
            <a:r>
              <a:rPr lang="de-DE" sz="3000" dirty="0"/>
              <a:t> </a:t>
            </a:r>
            <a:r>
              <a:rPr lang="de-DE" sz="3000" dirty="0" err="1"/>
              <a:t>that</a:t>
            </a:r>
            <a:r>
              <a:rPr lang="de-DE" sz="3000" dirty="0"/>
              <a:t> </a:t>
            </a:r>
            <a:r>
              <a:rPr lang="de-DE" sz="3000" dirty="0" err="1"/>
              <a:t>the</a:t>
            </a:r>
            <a:r>
              <a:rPr lang="de-DE" sz="3000" dirty="0"/>
              <a:t> </a:t>
            </a:r>
            <a:r>
              <a:rPr lang="de-DE" sz="3000" dirty="0" err="1"/>
              <a:t>respective</a:t>
            </a:r>
            <a:r>
              <a:rPr lang="de-DE" sz="3000" dirty="0"/>
              <a:t> </a:t>
            </a:r>
            <a:r>
              <a:rPr lang="de-DE" sz="3000" dirty="0" err="1"/>
              <a:t>cultural</a:t>
            </a:r>
            <a:r>
              <a:rPr lang="de-DE" sz="3000" dirty="0"/>
              <a:t> </a:t>
            </a:r>
            <a:r>
              <a:rPr lang="de-DE" sz="3000" dirty="0" err="1"/>
              <a:t>influence</a:t>
            </a:r>
            <a:r>
              <a:rPr lang="de-DE" sz="3000" dirty="0"/>
              <a:t>, i.e. </a:t>
            </a:r>
            <a:r>
              <a:rPr lang="de-DE" sz="3000" dirty="0" err="1"/>
              <a:t>the</a:t>
            </a:r>
            <a:r>
              <a:rPr lang="de-DE" sz="3000" dirty="0"/>
              <a:t> outside </a:t>
            </a:r>
            <a:r>
              <a:rPr lang="de-DE" sz="3000" dirty="0" err="1"/>
              <a:t>world</a:t>
            </a:r>
            <a:r>
              <a:rPr lang="de-DE" sz="3000" dirty="0"/>
              <a:t> in </a:t>
            </a:r>
            <a:r>
              <a:rPr lang="de-DE" sz="3000" dirty="0" err="1"/>
              <a:t>which</a:t>
            </a:r>
            <a:r>
              <a:rPr lang="de-DE" sz="3000" dirty="0"/>
              <a:t> </a:t>
            </a:r>
            <a:r>
              <a:rPr lang="de-DE" sz="3000" dirty="0" err="1"/>
              <a:t>the</a:t>
            </a:r>
            <a:r>
              <a:rPr lang="de-DE" sz="3000" dirty="0"/>
              <a:t> </a:t>
            </a:r>
            <a:r>
              <a:rPr lang="de-DE" sz="3000" dirty="0" err="1"/>
              <a:t>observer</a:t>
            </a:r>
            <a:r>
              <a:rPr lang="de-DE" sz="3000" dirty="0"/>
              <a:t> </a:t>
            </a:r>
            <a:r>
              <a:rPr lang="de-DE" sz="3000" dirty="0" err="1"/>
              <a:t>stands</a:t>
            </a:r>
            <a:r>
              <a:rPr lang="de-DE" sz="3000" dirty="0"/>
              <a:t>, also </a:t>
            </a:r>
            <a:r>
              <a:rPr lang="de-DE" sz="3000" dirty="0" err="1"/>
              <a:t>influences</a:t>
            </a:r>
            <a:r>
              <a:rPr lang="de-DE" sz="3000" dirty="0"/>
              <a:t> </a:t>
            </a:r>
            <a:r>
              <a:rPr lang="de-DE" sz="3000" dirty="0" err="1"/>
              <a:t>his</a:t>
            </a:r>
            <a:r>
              <a:rPr lang="de-DE" sz="3000" dirty="0"/>
              <a:t> </a:t>
            </a:r>
            <a:r>
              <a:rPr lang="de-DE" sz="3000" dirty="0" err="1"/>
              <a:t>perception</a:t>
            </a:r>
            <a:r>
              <a:rPr lang="de-DE" sz="3000" dirty="0"/>
              <a:t>.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3D xray human brain anatomy https://static.turbosquid.com/Preview/001233/727/EA/3D-xray-human-brain-anatomy_D.jpg">
            <a:extLst>
              <a:ext uri="{FF2B5EF4-FFF2-40B4-BE49-F238E27FC236}">
                <a16:creationId xmlns:a16="http://schemas.microsoft.com/office/drawing/2014/main" id="{CE3F8B03-1A26-6C4B-ADEF-C3861F4C24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AA02A57-E309-974F-98B6-5C8041C2D222}"/>
              </a:ext>
            </a:extLst>
          </p:cNvPr>
          <p:cNvSpPr txBox="1"/>
          <p:nvPr/>
        </p:nvSpPr>
        <p:spPr>
          <a:xfrm>
            <a:off x="257175" y="2408238"/>
            <a:ext cx="8758238" cy="338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brains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hard-wired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all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kinds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de-DE" sz="2800" u="sng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 mistakes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impact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ability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rational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judgments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total,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180+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cognitive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biases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think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critically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perceive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reality</a:t>
            </a:r>
            <a:r>
              <a:rPr lang="de-DE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60419" name="Textfeld 7">
            <a:extLst>
              <a:ext uri="{FF2B5EF4-FFF2-40B4-BE49-F238E27FC236}">
                <a16:creationId xmlns:a16="http://schemas.microsoft.com/office/drawing/2014/main" id="{C1B8E682-EA59-0A4C-B7C8-21881389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6107113"/>
            <a:ext cx="53609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</a:rPr>
              <a:t>Source: https://www.visualcapitalist.com/24-cognitive-biases-warping-reality/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60420" name="Textfeld 8">
            <a:extLst>
              <a:ext uri="{FF2B5EF4-FFF2-40B4-BE49-F238E27FC236}">
                <a16:creationId xmlns:a16="http://schemas.microsoft.com/office/drawing/2014/main" id="{AC14CDD3-DA05-3D46-97D0-F70776FB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298450"/>
            <a:ext cx="320833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400">
                <a:solidFill>
                  <a:schemeClr val="bg1"/>
                </a:solidFill>
                <a:latin typeface="Helvetica Neue" panose="02000503000000020004" pitchFamily="2" charset="0"/>
              </a:rPr>
              <a:t>Kahnemann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panose="020B0604020202020204" pitchFamily="34" charset="0"/>
            </a:endParaRPr>
          </a:p>
        </p:txBody>
      </p:sp>
      <p:sp>
        <p:nvSpPr>
          <p:cNvPr id="60421" name="Textfeld 9">
            <a:extLst>
              <a:ext uri="{FF2B5EF4-FFF2-40B4-BE49-F238E27FC236}">
                <a16:creationId xmlns:a16="http://schemas.microsoft.com/office/drawing/2014/main" id="{A4267F6C-A299-8E4A-BC97-57DA6834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6419850"/>
            <a:ext cx="70373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>
                <a:latin typeface="Helvetica Neue" panose="02000503000000020004" pitchFamily="2" charset="0"/>
              </a:rPr>
              <a:t>Image Source: https://www.turbosquid.com/de/3d-models/3d-xray-human-brain-anatomy-1233727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>
            <a:extLst>
              <a:ext uri="{FF2B5EF4-FFF2-40B4-BE49-F238E27FC236}">
                <a16:creationId xmlns:a16="http://schemas.microsoft.com/office/drawing/2014/main" id="{2EC85E20-0911-7543-944A-F3E0C6F4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025" y="5268913"/>
            <a:ext cx="3940175" cy="82867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pic>
        <p:nvPicPr>
          <p:cNvPr id="19458" name="Bild 3">
            <a:extLst>
              <a:ext uri="{FF2B5EF4-FFF2-40B4-BE49-F238E27FC236}">
                <a16:creationId xmlns:a16="http://schemas.microsoft.com/office/drawing/2014/main" id="{7384E630-41E1-5F44-B0C9-24044F750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38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nhaltsplatzhalter 3">
            <a:extLst>
              <a:ext uri="{FF2B5EF4-FFF2-40B4-BE49-F238E27FC236}">
                <a16:creationId xmlns:a16="http://schemas.microsoft.com/office/drawing/2014/main" id="{D9595BA9-DFA8-3144-BC93-30A112CD9F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5" y="0"/>
            <a:ext cx="8594725" cy="6473825"/>
          </a:xfrm>
        </p:spPr>
      </p:pic>
      <p:sp>
        <p:nvSpPr>
          <p:cNvPr id="61442" name="Textfeld 4">
            <a:extLst>
              <a:ext uri="{FF2B5EF4-FFF2-40B4-BE49-F238E27FC236}">
                <a16:creationId xmlns:a16="http://schemas.microsoft.com/office/drawing/2014/main" id="{21BFAC2A-70AA-B846-A368-36F2C97B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6627813"/>
            <a:ext cx="32305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>
                <a:latin typeface="Arial" panose="020B0604020202020204" pitchFamily="34" charset="0"/>
              </a:rPr>
              <a:t>https://www.visualcapitalist.com/every-single-cognitive-bias/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>
            <a:extLst>
              <a:ext uri="{FF2B5EF4-FFF2-40B4-BE49-F238E27FC236}">
                <a16:creationId xmlns:a16="http://schemas.microsoft.com/office/drawing/2014/main" id="{FC3EB3B4-B688-9F49-9A0D-E2553ACA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Biases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692173-5DC6-7D46-AA8C-8034DDFB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10" y="3546052"/>
            <a:ext cx="7798158" cy="2714223"/>
          </a:xfrm>
        </p:spPr>
        <p:txBody>
          <a:bodyPr numCol="2"/>
          <a:lstStyle/>
          <a:p>
            <a:pPr>
              <a:buFont typeface="+mj-lt"/>
              <a:buAutoNum type="arabicPeriod"/>
              <a:defRPr/>
            </a:pPr>
            <a:r>
              <a:rPr lang="de-DE" sz="1200" dirty="0" err="1"/>
              <a:t>Anchoring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Sunk</a:t>
            </a:r>
            <a:r>
              <a:rPr lang="de-DE" sz="1200" dirty="0"/>
              <a:t> </a:t>
            </a:r>
            <a:r>
              <a:rPr lang="de-DE" sz="1200" dirty="0" err="1"/>
              <a:t>cost</a:t>
            </a:r>
            <a:r>
              <a:rPr lang="de-DE" sz="1200" dirty="0"/>
              <a:t> </a:t>
            </a:r>
            <a:r>
              <a:rPr lang="de-DE" sz="1200" dirty="0" err="1"/>
              <a:t>fallacy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Confirmation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Dunning</a:t>
            </a:r>
            <a:r>
              <a:rPr lang="de-DE" sz="1200" dirty="0"/>
              <a:t>-Kruger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Backfire</a:t>
            </a:r>
            <a:r>
              <a:rPr lang="de-DE" sz="1200" dirty="0"/>
              <a:t>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Barnum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Status-quo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Loss </a:t>
            </a:r>
            <a:r>
              <a:rPr lang="de-DE" sz="1200" dirty="0" err="1"/>
              <a:t>aversion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Declinism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Framing</a:t>
            </a:r>
            <a:r>
              <a:rPr lang="de-DE" sz="1200" dirty="0"/>
              <a:t>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Just World Hypothesis</a:t>
            </a:r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In-group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Fundamental </a:t>
            </a:r>
            <a:r>
              <a:rPr lang="de-DE" sz="1200" dirty="0" err="1"/>
              <a:t>attribution</a:t>
            </a:r>
            <a:r>
              <a:rPr lang="de-DE" sz="1200" dirty="0"/>
              <a:t> </a:t>
            </a:r>
            <a:r>
              <a:rPr lang="de-DE" sz="1200" dirty="0" err="1"/>
              <a:t>error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Halo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Availability</a:t>
            </a:r>
            <a:r>
              <a:rPr lang="de-DE" sz="1200" dirty="0"/>
              <a:t> </a:t>
            </a:r>
            <a:r>
              <a:rPr lang="de-DE" sz="1200" dirty="0" err="1"/>
              <a:t>heuristic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Curse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knowledge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Believe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Self-serving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Group </a:t>
            </a:r>
            <a:r>
              <a:rPr lang="de-DE" sz="1200" dirty="0" err="1"/>
              <a:t>think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Negativity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 err="1"/>
              <a:t>Optimism</a:t>
            </a:r>
            <a:r>
              <a:rPr lang="de-DE" sz="1200" dirty="0"/>
              <a:t> </a:t>
            </a:r>
            <a:r>
              <a:rPr lang="de-DE" sz="1200" dirty="0" err="1"/>
              <a:t>bias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Bias blind </a:t>
            </a:r>
            <a:r>
              <a:rPr lang="de-DE" sz="1200" dirty="0" err="1"/>
              <a:t>spot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Default </a:t>
            </a:r>
            <a:r>
              <a:rPr lang="de-DE" sz="1200" dirty="0" err="1"/>
              <a:t>effect</a:t>
            </a:r>
            <a:endParaRPr lang="de-DE" sz="1200" dirty="0"/>
          </a:p>
          <a:p>
            <a:pPr>
              <a:buFont typeface="+mj-lt"/>
              <a:buAutoNum type="arabicPeriod"/>
              <a:defRPr/>
            </a:pPr>
            <a:r>
              <a:rPr lang="de-DE" sz="1200" dirty="0"/>
              <a:t>Impact Bias</a:t>
            </a:r>
            <a:endParaRPr lang="de-DE" sz="1600" dirty="0"/>
          </a:p>
        </p:txBody>
      </p:sp>
      <p:sp>
        <p:nvSpPr>
          <p:cNvPr id="62468" name="Textfeld 5">
            <a:extLst>
              <a:ext uri="{FF2B5EF4-FFF2-40B4-BE49-F238E27FC236}">
                <a16:creationId xmlns:a16="http://schemas.microsoft.com/office/drawing/2014/main" id="{1E1DBE15-60CA-4047-8A17-19BBA101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782888"/>
            <a:ext cx="8912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 dirty="0"/>
              <a:t>Task: </a:t>
            </a:r>
            <a:r>
              <a:rPr lang="de-DE" altLang="de-DE" sz="1800" dirty="0" err="1"/>
              <a:t>Please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create</a:t>
            </a:r>
            <a:r>
              <a:rPr lang="de-DE" altLang="de-DE" sz="1800" dirty="0"/>
              <a:t> a 1-pager on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topic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post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it</a:t>
            </a:r>
            <a:r>
              <a:rPr lang="de-DE" altLang="de-DE" sz="1800" dirty="0"/>
              <a:t> in </a:t>
            </a:r>
            <a:r>
              <a:rPr lang="de-DE" altLang="de-DE" sz="1800" dirty="0" err="1"/>
              <a:t>moodle</a:t>
            </a:r>
            <a:r>
              <a:rPr lang="de-DE" altLang="de-DE" sz="1800" dirty="0"/>
              <a:t>. </a:t>
            </a:r>
            <a:r>
              <a:rPr lang="de-DE" altLang="de-DE" sz="1800" dirty="0" err="1"/>
              <a:t>We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randomly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choose</a:t>
            </a:r>
            <a:r>
              <a:rPr lang="de-DE" altLang="de-DE" sz="1800" dirty="0"/>
              <a:t> 6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respective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groups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present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tomorrow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morning</a:t>
            </a:r>
            <a:r>
              <a:rPr lang="de-DE" altLang="de-DE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>
            <a:extLst>
              <a:ext uri="{FF2B5EF4-FFF2-40B4-BE49-F238E27FC236}">
                <a16:creationId xmlns:a16="http://schemas.microsoft.com/office/drawing/2014/main" id="{D61979B9-AA28-3E45-8373-E9131EEF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Food for Thought</a:t>
            </a:r>
          </a:p>
        </p:txBody>
      </p:sp>
      <p:sp>
        <p:nvSpPr>
          <p:cNvPr id="64514" name="Inhaltsplatzhalter 2">
            <a:extLst>
              <a:ext uri="{FF2B5EF4-FFF2-40B4-BE49-F238E27FC236}">
                <a16:creationId xmlns:a16="http://schemas.microsoft.com/office/drawing/2014/main" id="{97C45871-E38C-2046-8B7F-BFFB4972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6868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   				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Reason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		  							Critical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Nietzsche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Lacan, Barthes, Derrida 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Deconstructionism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Foucault 								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Postmodernism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Said										Critical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Inhaltsplatzhalter 2">
            <a:extLst>
              <a:ext uri="{FF2B5EF4-FFF2-40B4-BE49-F238E27FC236}">
                <a16:creationId xmlns:a16="http://schemas.microsoft.com/office/drawing/2014/main" id="{168FB86E-4FCB-D94D-8B29-5EA603AD9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Radical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Scepticism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Objective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reality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human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mind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which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gradually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Empirical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controlled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experiments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Victory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reason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over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superstition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obscurantism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Inhaltsplatzhalter 2">
            <a:extLst>
              <a:ext uri="{FF2B5EF4-FFF2-40B4-BE49-F238E27FC236}">
                <a16:creationId xmlns:a16="http://schemas.microsoft.com/office/drawing/2014/main" id="{6FDE5324-E584-424E-8C48-8FF24575D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Popper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– 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Rationalism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Scientific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modern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open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ended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cumulative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process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Deduktive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approach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-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Falsification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Inhaltsplatzhalter 2">
            <a:extLst>
              <a:ext uri="{FF2B5EF4-FFF2-40B4-BE49-F238E27FC236}">
                <a16:creationId xmlns:a16="http://schemas.microsoft.com/office/drawing/2014/main" id="{736A71D5-975B-0B45-8262-C78EBC26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2332038"/>
            <a:ext cx="92583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Weber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distinguishing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between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values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Rationality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determines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only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„human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embryo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equivalent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infant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Agreement on „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raining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outside“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falsifiable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Moral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relativism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 -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subjectivity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all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value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systems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Modern liberal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societies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Inhaltsplatzhalter 2">
            <a:extLst>
              <a:ext uri="{FF2B5EF4-FFF2-40B4-BE49-F238E27FC236}">
                <a16:creationId xmlns:a16="http://schemas.microsoft.com/office/drawing/2014/main" id="{78AF01EC-A92F-C046-B76F-1A01766E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Nietzsche</a:t>
            </a: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„ … there are no facts, only interpretations“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Inhaltsplatzhalter 2">
            <a:extLst>
              <a:ext uri="{FF2B5EF4-FFF2-40B4-BE49-F238E27FC236}">
                <a16:creationId xmlns:a16="http://schemas.microsoft.com/office/drawing/2014/main" id="{7092A838-C727-DC4C-8B52-FE3950CC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Lacan, Derrida, Barthes 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- Deconstructivism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Radical subjectivity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8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 external world we think we perceive is actually created by the words we use talking about it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Inhaltsplatzhalter 2">
            <a:extLst>
              <a:ext uri="{FF2B5EF4-FFF2-40B4-BE49-F238E27FC236}">
                <a16:creationId xmlns:a16="http://schemas.microsoft.com/office/drawing/2014/main" id="{6F00DB51-37DD-514C-BD5A-3FAF8C0E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08300"/>
            <a:ext cx="86868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Foucault</a:t>
            </a: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Poststructialism/Postmodernism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Natural science language masks existence of power structures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Examples definition of </a:t>
            </a:r>
            <a:r>
              <a:rPr lang="de-DE" altLang="de-DE" sz="2400" i="1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mental illness, incarceration to punish certain behaviour, medical categorization of sexual deviancy</a:t>
            </a:r>
            <a:r>
              <a:rPr lang="de-DE" altLang="de-DE" sz="2400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not based on neutral empirical observation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 relativism – even factual observation is regarded as subjective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Inhaltsplatzhalter 2">
            <a:extLst>
              <a:ext uri="{FF2B5EF4-FFF2-40B4-BE49-F238E27FC236}">
                <a16:creationId xmlns:a16="http://schemas.microsoft.com/office/drawing/2014/main" id="{5DDB28EE-D3FA-054C-A18B-1796E0FC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From</a:t>
            </a: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Adorno </a:t>
            </a: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Said (et al.)  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- 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objective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unconditioned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identity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knowledge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producer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Science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Economics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based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400" dirty="0">
                <a:solidFill>
                  <a:srgbClr val="0070C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WEIRD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people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observational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experimental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subjects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>
            <a:extLst>
              <a:ext uri="{FF2B5EF4-FFF2-40B4-BE49-F238E27FC236}">
                <a16:creationId xmlns:a16="http://schemas.microsoft.com/office/drawing/2014/main" id="{273141D4-FB07-0145-BE36-78E69301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 of Science</a:t>
            </a:r>
          </a:p>
        </p:txBody>
      </p:sp>
      <p:sp>
        <p:nvSpPr>
          <p:cNvPr id="20482" name="Inhaltsplatzhalter 2">
            <a:extLst>
              <a:ext uri="{FF2B5EF4-FFF2-40B4-BE49-F238E27FC236}">
                <a16:creationId xmlns:a16="http://schemas.microsoft.com/office/drawing/2014/main" id="{7A43AD3A-7D27-F841-B1C0-07793947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78300"/>
            <a:ext cx="8229600" cy="2679700"/>
          </a:xfrm>
        </p:spPr>
        <p:txBody>
          <a:bodyPr/>
          <a:lstStyle/>
          <a:p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Special Topic in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philosophy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States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theories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must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look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are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supposed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solve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Textfeld 3">
            <a:extLst>
              <a:ext uri="{FF2B5EF4-FFF2-40B4-BE49-F238E27FC236}">
                <a16:creationId xmlns:a16="http://schemas.microsoft.com/office/drawing/2014/main" id="{E88749C0-63C5-4B4D-B199-BF25FE66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481763"/>
            <a:ext cx="13208000" cy="53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050" dirty="0"/>
              <a:t>Vgl. </a:t>
            </a:r>
            <a:r>
              <a:rPr lang="de-DE" altLang="de-DE" sz="1050" dirty="0" err="1"/>
              <a:t>Sedlmeier</a:t>
            </a:r>
            <a:r>
              <a:rPr lang="de-DE" altLang="de-DE" sz="1050" dirty="0"/>
              <a:t>, P.; </a:t>
            </a:r>
            <a:r>
              <a:rPr lang="de-DE" altLang="de-DE" sz="1050" dirty="0" err="1"/>
              <a:t>Renkewitz</a:t>
            </a:r>
            <a:r>
              <a:rPr lang="de-DE" altLang="de-DE" sz="1050" dirty="0"/>
              <a:t>, F. (2008). Forschungsmethoden und Statistik in der </a:t>
            </a:r>
            <a:r>
              <a:rPr lang="de-DE" altLang="de-DE" sz="1050" dirty="0" err="1"/>
              <a:t>Psychologie.München</a:t>
            </a:r>
            <a:r>
              <a:rPr lang="de-DE" altLang="de-DE" sz="1050" dirty="0"/>
              <a:t>: Pearson Studium.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F830D5-902F-A944-94B4-2C73DF90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8961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>
                <a:solidFill>
                  <a:srgbClr val="FF0000"/>
                </a:solidFill>
              </a:rPr>
              <a:t>Epistemic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relativists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/>
              <a:t>claim</a:t>
            </a:r>
            <a:r>
              <a:rPr lang="de-DE" sz="1800" dirty="0"/>
              <a:t> </a:t>
            </a:r>
            <a:r>
              <a:rPr lang="de-DE" sz="1800" dirty="0" err="1"/>
              <a:t>that</a:t>
            </a:r>
            <a:r>
              <a:rPr lang="de-DE" sz="1800" dirty="0"/>
              <a:t> (</a:t>
            </a:r>
            <a:r>
              <a:rPr lang="de-DE" sz="1800" dirty="0" err="1"/>
              <a:t>natural</a:t>
            </a:r>
            <a:r>
              <a:rPr lang="de-DE" sz="1800" dirty="0"/>
              <a:t>) </a:t>
            </a:r>
            <a:r>
              <a:rPr lang="de-DE" sz="1800" dirty="0" err="1"/>
              <a:t>science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</a:t>
            </a:r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special</a:t>
            </a:r>
            <a:r>
              <a:rPr lang="de-DE" sz="1800" dirty="0"/>
              <a:t> </a:t>
            </a:r>
            <a:r>
              <a:rPr lang="de-DE" sz="1800" dirty="0" err="1"/>
              <a:t>claim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knowledge</a:t>
            </a:r>
            <a:r>
              <a:rPr lang="de-DE" sz="1800" dirty="0"/>
              <a:t>, but </a:t>
            </a:r>
            <a:r>
              <a:rPr lang="de-DE" sz="1800" dirty="0" err="1"/>
              <a:t>should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seen</a:t>
            </a:r>
            <a:r>
              <a:rPr lang="de-DE" sz="1800" dirty="0"/>
              <a:t> “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ordinary</a:t>
            </a:r>
            <a:r>
              <a:rPr lang="de-DE" sz="1800" dirty="0"/>
              <a:t> </a:t>
            </a: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constructions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derived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interests</a:t>
            </a:r>
            <a:r>
              <a:rPr lang="de-DE" sz="1800" dirty="0"/>
              <a:t>, </a:t>
            </a:r>
            <a:r>
              <a:rPr lang="de-DE" sz="1800" dirty="0" err="1"/>
              <a:t>political-economic</a:t>
            </a:r>
            <a:r>
              <a:rPr lang="de-DE" sz="1800" dirty="0"/>
              <a:t> </a:t>
            </a:r>
            <a:r>
              <a:rPr lang="de-DE" sz="1800" dirty="0" err="1"/>
              <a:t>relations</a:t>
            </a:r>
            <a:r>
              <a:rPr lang="de-DE" sz="1800" dirty="0"/>
              <a:t>, </a:t>
            </a:r>
            <a:r>
              <a:rPr lang="de-DE" sz="1800" dirty="0" err="1"/>
              <a:t>class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>, </a:t>
            </a:r>
            <a:r>
              <a:rPr lang="de-DE" sz="1800" dirty="0" err="1"/>
              <a:t>socially</a:t>
            </a:r>
            <a:r>
              <a:rPr lang="de-DE" sz="1800" dirty="0"/>
              <a:t> </a:t>
            </a:r>
            <a:r>
              <a:rPr lang="de-DE" sz="1800" dirty="0" err="1"/>
              <a:t>defined</a:t>
            </a:r>
            <a:r>
              <a:rPr lang="de-DE" sz="1800" dirty="0"/>
              <a:t> </a:t>
            </a:r>
            <a:r>
              <a:rPr lang="de-DE" sz="1800" dirty="0" err="1"/>
              <a:t>constraints</a:t>
            </a:r>
            <a:r>
              <a:rPr lang="de-DE" sz="1800" dirty="0"/>
              <a:t> on </a:t>
            </a:r>
            <a:r>
              <a:rPr lang="de-DE" sz="1800" dirty="0" err="1"/>
              <a:t>discourse</a:t>
            </a:r>
            <a:r>
              <a:rPr lang="de-DE" sz="1800" dirty="0"/>
              <a:t>, </a:t>
            </a:r>
            <a:r>
              <a:rPr lang="de-DE" sz="1800" dirty="0" err="1"/>
              <a:t>styles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persuasion</a:t>
            </a:r>
            <a:r>
              <a:rPr lang="de-DE" sz="1800" dirty="0"/>
              <a:t>, </a:t>
            </a:r>
            <a:r>
              <a:rPr lang="de-DE" sz="1800" dirty="0" err="1"/>
              <a:t>and</a:t>
            </a:r>
            <a:r>
              <a:rPr lang="de-DE" sz="1800" dirty="0"/>
              <a:t> so on” (Buttel </a:t>
            </a:r>
            <a:r>
              <a:rPr lang="de-DE" sz="1800" dirty="0" err="1"/>
              <a:t>and</a:t>
            </a:r>
            <a:r>
              <a:rPr lang="de-DE" sz="1800" dirty="0"/>
              <a:t> Taylor 1992, 220). </a:t>
            </a:r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Such </a:t>
            </a:r>
            <a:r>
              <a:rPr lang="de-DE" sz="1800" dirty="0" err="1"/>
              <a:t>ideas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promoted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different </a:t>
            </a:r>
            <a:r>
              <a:rPr lang="de-DE" sz="1800" dirty="0" err="1"/>
              <a:t>names</a:t>
            </a:r>
            <a:r>
              <a:rPr lang="de-DE" sz="1800" dirty="0"/>
              <a:t>, </a:t>
            </a:r>
            <a:r>
              <a:rPr lang="de-DE" sz="1800" dirty="0" err="1"/>
              <a:t>including</a:t>
            </a:r>
            <a:r>
              <a:rPr lang="de-DE" sz="1800" dirty="0"/>
              <a:t> “</a:t>
            </a:r>
            <a:r>
              <a:rPr lang="de-DE" sz="1800" dirty="0" err="1"/>
              <a:t>social</a:t>
            </a:r>
            <a:r>
              <a:rPr lang="de-DE" sz="1800" dirty="0"/>
              <a:t> </a:t>
            </a:r>
            <a:r>
              <a:rPr lang="de-DE" sz="1800" dirty="0" err="1"/>
              <a:t>constructivism</a:t>
            </a:r>
            <a:r>
              <a:rPr lang="de-DE" sz="1800" dirty="0"/>
              <a:t>”, </a:t>
            </a:r>
            <a:r>
              <a:rPr lang="de-DE" sz="1800" dirty="0" err="1"/>
              <a:t>the</a:t>
            </a:r>
            <a:r>
              <a:rPr lang="de-DE" sz="1800" dirty="0"/>
              <a:t> “strong </a:t>
            </a:r>
            <a:r>
              <a:rPr lang="de-DE" sz="1800" dirty="0" err="1"/>
              <a:t>programme</a:t>
            </a:r>
            <a:r>
              <a:rPr lang="de-DE" sz="1800" dirty="0"/>
              <a:t>”, “</a:t>
            </a:r>
            <a:r>
              <a:rPr lang="de-DE" sz="1800" dirty="0" err="1"/>
              <a:t>deconstructionism</a:t>
            </a:r>
            <a:r>
              <a:rPr lang="de-DE" sz="1800" dirty="0"/>
              <a:t>”, </a:t>
            </a:r>
            <a:r>
              <a:rPr lang="de-DE" sz="1800" dirty="0" err="1"/>
              <a:t>and</a:t>
            </a:r>
            <a:r>
              <a:rPr lang="de-DE" sz="1800" dirty="0"/>
              <a:t> “</a:t>
            </a:r>
            <a:r>
              <a:rPr lang="de-DE" sz="1800" dirty="0" err="1"/>
              <a:t>postmodernism</a:t>
            </a:r>
            <a:r>
              <a:rPr lang="de-DE" sz="1800" dirty="0"/>
              <a:t>”. 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DD3D92-1354-D046-BC64-3C32E9B025C2}"/>
              </a:ext>
            </a:extLst>
          </p:cNvPr>
          <p:cNvSpPr txBox="1"/>
          <p:nvPr/>
        </p:nvSpPr>
        <p:spPr>
          <a:xfrm>
            <a:off x="457200" y="6520378"/>
            <a:ext cx="31309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plato.stanford.edu</a:t>
            </a:r>
            <a:r>
              <a:rPr lang="de-DE" sz="1050" dirty="0"/>
              <a:t>/</a:t>
            </a:r>
            <a:r>
              <a:rPr lang="de-DE" sz="1050" dirty="0" err="1"/>
              <a:t>entries</a:t>
            </a:r>
            <a:r>
              <a:rPr lang="de-DE" sz="1050" dirty="0"/>
              <a:t>/pseudo-</a:t>
            </a:r>
            <a:r>
              <a:rPr lang="de-DE" sz="1050" dirty="0" err="1"/>
              <a:t>science</a:t>
            </a:r>
            <a:r>
              <a:rPr lang="de-DE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1182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Inhaltsplatzhalter 2">
            <a:extLst>
              <a:ext uri="{FF2B5EF4-FFF2-40B4-BE49-F238E27FC236}">
                <a16:creationId xmlns:a16="http://schemas.microsoft.com/office/drawing/2014/main" id="{4EE55D0A-F09A-5D48-9CBF-9A830B95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3778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Liberal </a:t>
            </a:r>
            <a:r>
              <a:rPr lang="de-DE" altLang="de-DE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societies</a:t>
            </a: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Agree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disagree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about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final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ends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Factual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law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proof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journalists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fact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checking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researchers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peer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review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 </a:t>
            </a:r>
          </a:p>
          <a:p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Not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foolproof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cognitive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biases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Inhaltsplatzhalter 2">
            <a:extLst>
              <a:ext uri="{FF2B5EF4-FFF2-40B4-BE49-F238E27FC236}">
                <a16:creationId xmlns:a16="http://schemas.microsoft.com/office/drawing/2014/main" id="{26617DCB-F1FF-1744-82A7-637604D8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89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Critical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theory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identity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politics</a:t>
            </a:r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b="1" dirty="0">
              <a:solidFill>
                <a:srgbClr val="FF0000"/>
              </a:solidFill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Left</a:t>
            </a:r>
            <a:r>
              <a:rPr lang="de-DE" altLang="de-DE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	Scientific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method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since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enlightment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embedded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racism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patriarchy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impose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ideas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on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rest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altLang="de-DE" sz="24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 sz="2400" b="1" dirty="0" err="1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Right</a:t>
            </a:r>
            <a:r>
              <a:rPr lang="de-DE" altLang="de-DE" sz="2400" b="1" dirty="0">
                <a:solidFill>
                  <a:srgbClr val="FF0000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: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Eroding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trust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credibility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of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scientists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academia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and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mainstream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media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(Trump, Breitbart, Peter Thiel, </a:t>
            </a:r>
            <a:r>
              <a:rPr lang="de-DE" altLang="de-DE" sz="24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Dugin</a:t>
            </a:r>
            <a:r>
              <a:rPr lang="de-DE" altLang="de-DE" sz="24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EC4C9DA6-B216-7547-9966-0B62AFAA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algn="l"/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Philosphy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–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should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 </a:t>
            </a:r>
            <a:r>
              <a:rPr lang="de-DE" altLang="de-DE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bother</a:t>
            </a:r>
            <a:r>
              <a:rPr lang="de-DE" altLang="de-DE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8434" name="Inhaltsplatzhalter 2">
            <a:extLst>
              <a:ext uri="{FF2B5EF4-FFF2-40B4-BE49-F238E27FC236}">
                <a16:creationId xmlns:a16="http://schemas.microsoft.com/office/drawing/2014/main" id="{759EB692-E5A1-3B43-9A2C-D56C9502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9406"/>
            <a:ext cx="9144000" cy="4525962"/>
          </a:xfrm>
        </p:spPr>
        <p:txBody>
          <a:bodyPr/>
          <a:lstStyle/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so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important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understand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how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science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works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Failure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something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positive </a:t>
            </a:r>
          </a:p>
          <a:p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no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such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like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ultimate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truth</a:t>
            </a:r>
            <a:endParaRPr lang="de-DE" altLang="de-DE" sz="28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634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>
            <a:extLst>
              <a:ext uri="{FF2B5EF4-FFF2-40B4-BE49-F238E27FC236}">
                <a16:creationId xmlns:a16="http://schemas.microsoft.com/office/drawing/2014/main" id="{613E70CA-29A8-F243-9948-03DCE5C5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288" y="4151313"/>
            <a:ext cx="3914775" cy="1685925"/>
          </a:xfrm>
        </p:spPr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Unsurpassed challenge to think for yourself: Immanuel Kant</a:t>
            </a:r>
          </a:p>
        </p:txBody>
      </p:sp>
      <p:sp>
        <p:nvSpPr>
          <p:cNvPr id="63490" name="Foliennummernplatzhalter 7">
            <a:extLst>
              <a:ext uri="{FF2B5EF4-FFF2-40B4-BE49-F238E27FC236}">
                <a16:creationId xmlns:a16="http://schemas.microsoft.com/office/drawing/2014/main" id="{158450ED-2786-2B40-9192-3908C01A7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713D217-9DB7-5641-80DA-92D7F99D4C2B}" type="slidenum">
              <a:rPr lang="de-DE" altLang="de-DE" sz="1200" smtClean="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64</a:t>
            </a:fld>
            <a:endParaRPr lang="de-DE" altLang="de-DE" sz="1200">
              <a:solidFill>
                <a:srgbClr val="898989"/>
              </a:solidFill>
            </a:endParaRPr>
          </a:p>
        </p:txBody>
      </p:sp>
      <p:pic>
        <p:nvPicPr>
          <p:cNvPr id="63491" name="Picture 5" descr="/var/folders/ks/mm969dyd65dd3c1x2x4y78cc0000gn/T/com.microsoft.Powerpoint/WebArchiveCopyPasteTempFiles/Immanuel_Kant_%28painted_portrait%29.jpg">
            <a:extLst>
              <a:ext uri="{FF2B5EF4-FFF2-40B4-BE49-F238E27FC236}">
                <a16:creationId xmlns:a16="http://schemas.microsoft.com/office/drawing/2014/main" id="{BDD6C37D-74C4-2B4E-9171-17238497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feld 4">
            <a:extLst>
              <a:ext uri="{FF2B5EF4-FFF2-40B4-BE49-F238E27FC236}">
                <a16:creationId xmlns:a16="http://schemas.microsoft.com/office/drawing/2014/main" id="{89533E43-D66C-CF45-99A3-295D1298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131763"/>
            <a:ext cx="48672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>
                <a:solidFill>
                  <a:schemeClr val="bg1"/>
                </a:solidFill>
              </a:rPr>
              <a:t>"Enlightenment is man's emergence from his self-inflicted immaturity.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de-DE" altLang="de-DE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1800">
                <a:solidFill>
                  <a:schemeClr val="bg1"/>
                </a:solidFill>
              </a:rPr>
              <a:t>Sapere aude: Have the courage to use your own mind.”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712F4592-85ED-E643-84BD-20F5C364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674688"/>
          </a:xfrm>
        </p:spPr>
        <p:txBody>
          <a:bodyPr/>
          <a:lstStyle/>
          <a:p>
            <a:pPr algn="l"/>
            <a:b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</a:b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1506" name="Inhaltsplatzhalter 2">
            <a:extLst>
              <a:ext uri="{FF2B5EF4-FFF2-40B4-BE49-F238E27FC236}">
                <a16:creationId xmlns:a16="http://schemas.microsoft.com/office/drawing/2014/main" id="{49E3D4B9-8D02-5D40-B6DC-8529A8ED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51175"/>
            <a:ext cx="8229600" cy="30749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Two fundamental questions: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altLang="de-DE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1. What is Reality?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2. How can we recognize what is real?</a:t>
            </a:r>
          </a:p>
        </p:txBody>
      </p:sp>
      <p:sp>
        <p:nvSpPr>
          <p:cNvPr id="20483" name="Textfeld 3">
            <a:extLst>
              <a:ext uri="{FF2B5EF4-FFF2-40B4-BE49-F238E27FC236}">
                <a16:creationId xmlns:a16="http://schemas.microsoft.com/office/drawing/2014/main" id="{1A8E414E-790E-7949-ADD4-378901AFF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92542"/>
            <a:ext cx="10001250" cy="5309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panose="02000403000000020004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050" dirty="0"/>
              <a:t>Vgl. </a:t>
            </a:r>
            <a:r>
              <a:rPr lang="de-DE" altLang="de-DE" sz="1050" dirty="0" err="1"/>
              <a:t>Sedlmeier</a:t>
            </a:r>
            <a:r>
              <a:rPr lang="de-DE" altLang="de-DE" sz="1050" dirty="0"/>
              <a:t>, P.; </a:t>
            </a:r>
            <a:r>
              <a:rPr lang="de-DE" altLang="de-DE" sz="1050" dirty="0" err="1"/>
              <a:t>Renkewitz</a:t>
            </a:r>
            <a:r>
              <a:rPr lang="de-DE" altLang="de-DE" sz="1050" dirty="0"/>
              <a:t>, F. (2008). Forschungsmethoden und Statistik in der </a:t>
            </a:r>
            <a:r>
              <a:rPr lang="de-DE" altLang="de-DE" sz="1050" dirty="0" err="1"/>
              <a:t>Psychologie.München</a:t>
            </a:r>
            <a:r>
              <a:rPr lang="de-DE" altLang="de-DE" sz="1050" dirty="0"/>
              <a:t>: Pearson Studium.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4B261-1146-6240-B37E-679C1D95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6" y="399901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hlinkClick r:id="rId2"/>
              </a:rPr>
              <a:t>https://www.youtube.com/watch?v=vKQi3bBA1y8</a:t>
            </a:r>
            <a:endParaRPr lang="de-DE" sz="2800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>
            <a:extLst>
              <a:ext uri="{FF2B5EF4-FFF2-40B4-BE49-F238E27FC236}">
                <a16:creationId xmlns:a16="http://schemas.microsoft.com/office/drawing/2014/main" id="{B9EF8976-CF46-234E-8E4C-0D94407F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altLang="de-DE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What is science?</a:t>
            </a:r>
          </a:p>
        </p:txBody>
      </p:sp>
      <p:sp>
        <p:nvSpPr>
          <p:cNvPr id="23554" name="Inhaltsplatzhalter 2">
            <a:extLst>
              <a:ext uri="{FF2B5EF4-FFF2-40B4-BE49-F238E27FC236}">
                <a16:creationId xmlns:a16="http://schemas.microsoft.com/office/drawing/2014/main" id="{61CC4494-9D0E-C44F-AD31-9745E6191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32225"/>
            <a:ext cx="8686800" cy="3233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Descartes: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While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dreaming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a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way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to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recognize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one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dreaming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?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sure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real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world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exists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believe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,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think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it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extremely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probable, but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we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cannot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</a:t>
            </a:r>
            <a:r>
              <a:rPr lang="de-DE" altLang="de-DE" sz="2800" dirty="0" err="1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know</a:t>
            </a:r>
            <a:r>
              <a:rPr lang="de-DE" altLang="de-DE" sz="2800" dirty="0">
                <a:latin typeface="Helvetica Neue Light" panose="02000403000000020004" pitchFamily="2" charset="0"/>
                <a:ea typeface="ＭＳ Ｐゴシック" panose="020B0600070205080204" pitchFamily="34" charset="-128"/>
              </a:rPr>
              <a:t> it.</a:t>
            </a:r>
            <a:endParaRPr lang="de-DE" altLang="de-DE" sz="3000" dirty="0">
              <a:latin typeface="Helvetica Neue Light" panose="02000403000000020004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earch Methods 2025 The Philosophy Day" id="{F8FC89E7-4433-8E45-A40C-22DE8109C5CC}" vid="{6E0DC2CB-DB75-9A42-9163-4FED7DC913D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2513</Words>
  <Application>Microsoft Macintosh PowerPoint</Application>
  <PresentationFormat>Bildschirmpräsentation (4:3)</PresentationFormat>
  <Paragraphs>313</Paragraphs>
  <Slides>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70" baseType="lpstr">
      <vt:lpstr>Arial</vt:lpstr>
      <vt:lpstr>Calibri</vt:lpstr>
      <vt:lpstr>Helvetica</vt:lpstr>
      <vt:lpstr>Helvetica Neue</vt:lpstr>
      <vt:lpstr>Helvetica Neue Light</vt:lpstr>
      <vt:lpstr>Office-Design</vt:lpstr>
      <vt:lpstr>PowerPoint-Präsentation</vt:lpstr>
      <vt:lpstr> Research Methods </vt:lpstr>
      <vt:lpstr>PowerPoint-Präsentation</vt:lpstr>
      <vt:lpstr>Philosophy – Why should I bother?</vt:lpstr>
      <vt:lpstr>What is Science?</vt:lpstr>
      <vt:lpstr>Theorie of Science</vt:lpstr>
      <vt:lpstr> </vt:lpstr>
      <vt:lpstr>PowerPoint-Präsentation</vt:lpstr>
      <vt:lpstr>What is science?</vt:lpstr>
      <vt:lpstr>What is science?</vt:lpstr>
      <vt:lpstr>PowerPoint-Präsentation</vt:lpstr>
      <vt:lpstr>What is Science?</vt:lpstr>
      <vt:lpstr>What is Science?</vt:lpstr>
      <vt:lpstr>Recommended: Podcast</vt:lpstr>
      <vt:lpstr>What is Science?</vt:lpstr>
      <vt:lpstr>Was ist Wissenschaft?</vt:lpstr>
      <vt:lpstr>Task: Minipresentation on Platon‘s parable of the cave</vt:lpstr>
      <vt:lpstr>How can we recognize reality? Epistemology (Erkenntnistheorie)</vt:lpstr>
      <vt:lpstr>PowerPoint-Präsentation</vt:lpstr>
      <vt:lpstr>PowerPoint-Präsentation</vt:lpstr>
      <vt:lpstr>The Induction problem</vt:lpstr>
      <vt:lpstr>Kritischer Rationalismus</vt:lpstr>
      <vt:lpstr>Critical Rationalism</vt:lpstr>
      <vt:lpstr>Kritischer Rationalismus</vt:lpstr>
      <vt:lpstr>Critical Rationalism</vt:lpstr>
      <vt:lpstr>Task</vt:lpstr>
      <vt:lpstr>PowerPoint-Präsentation</vt:lpstr>
      <vt:lpstr>What exactly is "scientific"?</vt:lpstr>
      <vt:lpstr>What exactly is "scientific"?</vt:lpstr>
      <vt:lpstr>What exactly is "scientific"?</vt:lpstr>
      <vt:lpstr>What exactly is "scientific"?</vt:lpstr>
      <vt:lpstr>PowerPoint-Präsentation</vt:lpstr>
      <vt:lpstr>Scientific Method</vt:lpstr>
      <vt:lpstr>PowerPoint-Präsentation</vt:lpstr>
      <vt:lpstr>What exactly is "scientific"?</vt:lpstr>
      <vt:lpstr>What exactly is "scientific"?</vt:lpstr>
      <vt:lpstr>Thomas Kuhn</vt:lpstr>
      <vt:lpstr>PowerPoint-Präsentation</vt:lpstr>
      <vt:lpstr>PowerPoint-Präsentation</vt:lpstr>
      <vt:lpstr>Thomas Kuhn</vt:lpstr>
      <vt:lpstr>Popper and Kuhn</vt:lpstr>
      <vt:lpstr>Scientific Progress</vt:lpstr>
      <vt:lpstr>How to recognize pseudo-science</vt:lpstr>
      <vt:lpstr>Conspiracy Theories</vt:lpstr>
      <vt:lpstr>Science Denial</vt:lpstr>
      <vt:lpstr>Pseudo Science</vt:lpstr>
      <vt:lpstr>What do economists do?</vt:lpstr>
      <vt:lpstr>What determines economic thinking?</vt:lpstr>
      <vt:lpstr>PowerPoint-Präsentation</vt:lpstr>
      <vt:lpstr>PowerPoint-Präsentation</vt:lpstr>
      <vt:lpstr>Cognitive Biases</vt:lpstr>
      <vt:lpstr>Food for Thought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Philosphy – Why should I bother?</vt:lpstr>
      <vt:lpstr>Unsurpassed challenge to think for yourself: Immanuel Kant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Katrin Stefan</dc:creator>
  <cp:lastModifiedBy>Katrin Stefan</cp:lastModifiedBy>
  <cp:revision>43</cp:revision>
  <cp:lastPrinted>2011-02-06T19:53:23Z</cp:lastPrinted>
  <dcterms:created xsi:type="dcterms:W3CDTF">2025-03-15T15:43:49Z</dcterms:created>
  <dcterms:modified xsi:type="dcterms:W3CDTF">2025-03-18T20:28:58Z</dcterms:modified>
</cp:coreProperties>
</file>