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81" r:id="rId2"/>
  </p:sldMasterIdLst>
  <p:notesMasterIdLst>
    <p:notesMasterId r:id="rId15"/>
  </p:notesMasterIdLst>
  <p:handoutMasterIdLst>
    <p:handoutMasterId r:id="rId16"/>
  </p:handoutMasterIdLst>
  <p:sldIdLst>
    <p:sldId id="262" r:id="rId3"/>
    <p:sldId id="402" r:id="rId4"/>
    <p:sldId id="412" r:id="rId5"/>
    <p:sldId id="401" r:id="rId6"/>
    <p:sldId id="413" r:id="rId7"/>
    <p:sldId id="347" r:id="rId8"/>
    <p:sldId id="403" r:id="rId9"/>
    <p:sldId id="266" r:id="rId10"/>
    <p:sldId id="411" r:id="rId11"/>
    <p:sldId id="405" r:id="rId12"/>
    <p:sldId id="414" r:id="rId13"/>
    <p:sldId id="40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78" autoAdjust="0"/>
    <p:restoredTop sz="94590" autoAdjust="0"/>
  </p:normalViewPr>
  <p:slideViewPr>
    <p:cSldViewPr snapToGrid="0" snapToObjects="1">
      <p:cViewPr varScale="1">
        <p:scale>
          <a:sx n="101" d="100"/>
          <a:sy n="101" d="100"/>
        </p:scale>
        <p:origin x="1200" y="19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0C593B-6BCB-5348-82FD-D7401B81DA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8587C4-7106-A741-BCDB-02439B38A8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2ABE751-6026-8144-8FBD-293DA6BBF9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6CDF9A45-EF75-4B4F-920F-EEA0A54D95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035034-CF40-3740-977D-D117AF87DF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7D582C1-1A24-0547-A0AD-C0DB817B7E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35DCA67-8E3F-BF4C-AADF-E3DEF72F92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95E750E-CD7C-7B44-B220-B92CCBC9E9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0FFB554-46BF-7D4A-821E-897B514D8F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94C4A07F-3368-E745-8AC0-ED1344A51D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6C4B8EC-D7CA-E744-A4BF-AC3818E7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8E0C25-9583-5C48-AF1D-3391482720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96FA2-CC8F-654C-98C8-08AF7FE22E9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1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E0C25-9583-5C48-AF1D-33914827201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398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96FA2-CC8F-654C-98C8-08AF7FE22E9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1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96FA2-CC8F-654C-98C8-08AF7FE22E9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96FA2-CC8F-654C-98C8-08AF7FE22E9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0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5">
            <a:extLst>
              <a:ext uri="{FF2B5EF4-FFF2-40B4-BE49-F238E27FC236}">
                <a16:creationId xmlns:a16="http://schemas.microsoft.com/office/drawing/2014/main" id="{04E83D2B-5BF5-174C-99A1-28B70289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0FA7EDB1-940D-0D47-8ED2-54CD6EE680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2750" y="4081463"/>
            <a:ext cx="8318500" cy="252412"/>
          </a:xfrm>
        </p:spPr>
        <p:txBody>
          <a:bodyPr wrap="none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88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51B14-E023-CB4D-9B72-3DDDF196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E5DF98-A177-0A41-9B03-5817665A6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5AAAD-15DA-4246-9E7B-6722BA61E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11EDF2-D3A0-7649-BEFB-1349B883B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7523D81F-E101-9645-9D72-384E956727F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439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982297-A829-2245-9889-C7697A7F1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8913" y="279400"/>
            <a:ext cx="2041525" cy="56705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C5B42A-0F91-3141-A800-9F34F8702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2750" y="279400"/>
            <a:ext cx="5973763" cy="5670550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C578F2-5EE3-6141-B770-8205405A8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214965-6CC0-FC4B-AF0A-27E675AE6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D543C27-2786-9644-8F30-633F4F847C2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546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F93EF-7612-DE42-886F-71162790BF3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12750" y="279400"/>
            <a:ext cx="5295900" cy="4762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D9F582-2081-EA4B-B151-695DEE6B64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3388" y="1412875"/>
            <a:ext cx="3997325" cy="2192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6FF716-4061-0B43-ACB3-6ED0BBD7FD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83113" y="1412875"/>
            <a:ext cx="3997325" cy="2192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0B39AC9-EF55-6742-BA90-28C007471B5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33388" y="3757613"/>
            <a:ext cx="3997325" cy="2192337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30E3A1-0E44-7241-88F3-01291E392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3113" y="3757613"/>
            <a:ext cx="3997325" cy="2192337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76A49B2-450A-7F40-832E-7FA2073B8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3FF10C3-DF19-5447-A1A5-C94CAE062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C9A305B-B77A-254B-976E-BC19B0D5FCF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176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7E3BE-6B79-0448-906C-87F8ABDD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1E44B5-3F74-A24D-9667-466C14E2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0CA55-9069-7A4A-BEFD-BEC868B8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A5B963-5004-BD48-980B-AF0D7149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3C44CA-7594-114E-A2E5-AC773610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15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48527-7654-7F4D-A36D-0704B1AC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596494-0A0A-0F4E-94C0-3DC534A91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71CF7-9905-D744-9DEF-671A2EF6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A57FE8-7079-B249-ABA3-B7DB4478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99643-1C79-F44B-B7F7-6FA1AB01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150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52D47-16CB-3D41-B92D-A287F0A1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47816D-F647-914D-8BE4-9CB242D04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17E23-DAD1-374A-9CC6-2B0A3A61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15A58-35EA-5A47-8D45-2B6AEE95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41F5DC-C11D-EE41-B4DF-E513311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62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FF374-D4BC-3640-BFB8-F73CAAD4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B6352C-CAD2-894F-AF11-DF138E0D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AE36B2-DA3C-C240-A427-470364459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C16FAE-62AC-BE40-AA80-2E8D20A3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7173C2-C9B8-D548-B918-A40AEC90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E6E5EB-76A3-A841-B0D3-2941A2F8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48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2A4E0-AFC3-6846-8181-AB2D42EB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23F545-EA29-4240-A064-FE25361B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AF2D9A-4471-9D46-A20B-B8A454897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B312E5-7C21-5148-9BED-002E87DA7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EB1154-4370-184E-BA8C-CA027691C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D4CBC2-8BCC-2E49-A58D-4E657E8F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7FF0F9-D3E4-7447-8984-EFB2ED2C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AD6554-D0F2-144A-9D73-9D0DA607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28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D3EEA-58F4-F54E-8327-727C4B4F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90C263-6E6C-614A-B146-00E5BD14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D81F37-7696-5549-AEC6-79CEDB35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91998D-3190-0040-B9EC-02634392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587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376C0E-9873-9942-8F0F-377B9775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C8A48A-0D9E-6A4E-AEE7-50009D4A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26A572-47E9-CA4C-9A86-B62DDD3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01B06-1915-C040-9A20-96B3CC35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DDE91A-0FAB-7B42-8483-291AEA1C1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D978DF-5E66-EB4B-B6E7-76307A1AE1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9F52B1-0C99-DE45-A23F-CA3530BBB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BFD3D8C4-E0D4-6547-9E32-645B7F7D2AD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6806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B946B-3F6A-4C41-A9B2-2E417B98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3A9BA-9B00-C249-B1F8-7B8F9D80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B7CB30-97C7-0646-BBF0-87048C33B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87279C-7221-B949-9529-911117EE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8DA61D-0F59-AD4C-8465-5573465B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224349-4F9A-DE4E-86AF-12878A7E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60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19A5F-815B-DA40-936D-CA2A113B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69607E-59AF-D841-8B60-673C70A7D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2C5307-650E-F740-848E-2983B6DC0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154986-7FF0-7E4A-AE41-4632F9ED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76AC37-2398-184E-AB21-9AB65BB7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9BDA46-DDDC-0D4B-A1B8-14F4C5BC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58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4F832-7D99-284F-A5DF-6BBC0EF5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63A82C-1CDB-3144-9DED-CC8AA27C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C6CAC8-FC78-9F43-A087-46741C61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8FFA23-3139-4743-8AF9-FAB98EEA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D36B3F-862E-B049-B34D-1C5BBB7D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197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71720D7-3BDF-8F4E-BF30-BD2F434F3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A53902-0542-7546-856C-161C585A8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EF6F8-7B64-FD43-9AB1-3F05911C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846A68-68A1-6846-91F3-5E26537F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A4F375-64FE-CD43-8EFA-64A8724A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9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DA43D-260C-4E4D-839B-29C4C983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86CA66-84BC-B248-BCB7-093D83FA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4BD891-98FB-E340-9155-3A2FC6E62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651D1D-7B3F-F844-92A6-D994566A8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BBC0B267-1B28-CD49-A880-903E08251F7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76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82715-9E8D-514B-BECE-82B3D47B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BF19B1-0C24-974E-AC57-AF9A70494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388" y="1412875"/>
            <a:ext cx="3997325" cy="453707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F70754-C761-6646-8803-0E4CAF2A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113" y="1412875"/>
            <a:ext cx="3997325" cy="453707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08E81-8717-7045-9A57-EA6F817C84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E846DE-399A-7D44-9122-5B5E8D420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B1638B44-F336-6548-917B-02A93A31029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11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942D-247C-4045-B111-0530CB8B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A67FE4-BD90-CA4F-B78B-920CD5149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21B84-1CB1-B949-B247-F35E0995F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D41EC8-BF46-4C45-AEE1-394B1A5B0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8A466B-C9F7-1540-B940-EC6568B55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83C4EAD-B981-1744-A5E0-74E950F93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976019D-E741-F741-94D9-0EA8F2898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16812AB-7D1D-DD49-AAF6-39443CB685A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55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3E4AB-4946-144D-B0C8-3A5BB87C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6CD78-52E5-9549-AB07-DEB053007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6367E-B53B-7349-8CA2-DEE81D37D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6D99A420-C8D9-CF4D-AA0D-E7176AB624B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57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3520F7C-4239-DB45-8B3D-C12BC2B48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380876-37CA-7B43-A334-35702CCFA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C93DACA8-BD84-8944-B0C9-8ADAE0027A7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427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A3173-503A-F147-9DA2-5805A87A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9C22C-B88F-5D44-A159-C57724E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47DEB7-4E73-C44C-A295-5BBBECB10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B0D816-C89F-1F49-B42A-B1CD4DFB8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C64F6-7756-FA43-9FE0-850E6862D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09A7FD8C-332C-7540-A237-71D503567C2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05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42760-6AB4-FB49-BBED-2EEBE70A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4C56EC-E30B-5946-AA05-D4D8B49F8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A477A-D18A-734A-B011-4D1DEE7AF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FDF700-69FE-1241-AC93-4FD78D77E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DFAA30-0D76-1743-932A-6BEC14499D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14E5D50-EBE8-4F44-87D3-38A746A46D5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71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9">
            <a:extLst>
              <a:ext uri="{FF2B5EF4-FFF2-40B4-BE49-F238E27FC236}">
                <a16:creationId xmlns:a16="http://schemas.microsoft.com/office/drawing/2014/main" id="{CFE8FA38-7894-8644-BF7E-9BF2782AE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120">
              <a:extLst>
                <a:ext uri="{FF2B5EF4-FFF2-40B4-BE49-F238E27FC236}">
                  <a16:creationId xmlns:a16="http://schemas.microsoft.com/office/drawing/2014/main" id="{9DD58D2A-B943-EF43-9A2E-8649DF0CC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121">
              <a:extLst>
                <a:ext uri="{FF2B5EF4-FFF2-40B4-BE49-F238E27FC236}">
                  <a16:creationId xmlns:a16="http://schemas.microsoft.com/office/drawing/2014/main" id="{F494DC1F-4812-EB4D-9250-9B6E845E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4140"/>
              <a:ext cx="2953" cy="180"/>
            </a:xfrm>
            <a:prstGeom prst="rect">
              <a:avLst/>
            </a:prstGeom>
            <a:solidFill>
              <a:srgbClr val="0A4E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3" name="Rectangle 122">
              <a:extLst>
                <a:ext uri="{FF2B5EF4-FFF2-40B4-BE49-F238E27FC236}">
                  <a16:creationId xmlns:a16="http://schemas.microsoft.com/office/drawing/2014/main" id="{1FD65B58-40DA-2343-8713-561A0166D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40"/>
              <a:ext cx="2880" cy="180"/>
            </a:xfrm>
            <a:prstGeom prst="rect">
              <a:avLst/>
            </a:prstGeom>
            <a:gradFill rotWithShape="0">
              <a:gsLst>
                <a:gs pos="0">
                  <a:srgbClr val="0080CB"/>
                </a:gs>
                <a:gs pos="100000">
                  <a:srgbClr val="0A4E8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50000"/>
                </a:spcBef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77398CD-ADCD-F440-83ED-777962E0A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79400"/>
            <a:ext cx="5295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362E997-DEBF-CF42-8126-C3E365F1C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412875"/>
            <a:ext cx="81470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
Zweite Ebene
Dritte Ebene
Vierte Ebene
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F22448-7F42-374E-9E4C-64A14A31A0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" y="6545263"/>
            <a:ext cx="71977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de-DE"/>
              <a:t>Prof. Dr. Katrin Stefan</a:t>
            </a:r>
            <a:endParaRPr lang="de-DE" altLang="de-DE">
              <a:cs typeface="+mn-cs"/>
            </a:endParaRPr>
          </a:p>
        </p:txBody>
      </p:sp>
      <p:sp>
        <p:nvSpPr>
          <p:cNvPr id="1135" name="Rectangle 111">
            <a:extLst>
              <a:ext uri="{FF2B5EF4-FFF2-40B4-BE49-F238E27FC236}">
                <a16:creationId xmlns:a16="http://schemas.microsoft.com/office/drawing/2014/main" id="{498C19A7-663A-F14B-BB09-F0C19274B2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545263"/>
            <a:ext cx="11858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C5911C4F-ACCE-7949-8FB2-157918F17A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78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6DDDB0-4F37-2C40-843E-D2F82E7F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C724C6-6C2F-034C-89A2-481A34363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62BDE1-EA8A-2846-8B8D-2169348C6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8FAA-F2AC-704D-9EE8-21032683A911}" type="datetimeFigureOut">
              <a:rPr lang="de-DE" smtClean="0"/>
              <a:t>19.03.25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4B63D-777B-9A46-AF54-3BD756809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6552D-51CC-C74C-8165-E6A6D53E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EABA-0D90-1841-97D3-5F333FA3DE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hs-kempten.de/course/view.php?id=9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ixabay.com/de/berge-alpen-schweiz-schnee-fels-287617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ixabay.com/de/berge-alpen-schweiz-schnee-fels-28761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ixabay.com/de/berge-alpen-schweiz-schnee-fels-28761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ixabay.com/de/berge-alpen-schweiz-schnee-fels-28761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ixabay.com/de/berge-alpen-schweiz-schnee-fels-28761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enderpedia.d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de/berge-alpen-schweiz-schnee-fels-28761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6A826D80-4CF9-B340-A5EF-C60380A222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1625" y="2425700"/>
            <a:ext cx="8318500" cy="1622425"/>
          </a:xfrm>
        </p:spPr>
        <p:txBody>
          <a:bodyPr/>
          <a:lstStyle/>
          <a:p>
            <a:pPr eaLnBrk="1" hangingPunct="1"/>
            <a:r>
              <a:rPr lang="de-DE" altLang="de-DE" sz="1800" b="1" dirty="0"/>
              <a:t>Master Programme „Global Business Development“</a:t>
            </a:r>
          </a:p>
        </p:txBody>
      </p:sp>
      <p:pic>
        <p:nvPicPr>
          <p:cNvPr id="16386" name="Picture 31" descr="Forum_Stud_Messe">
            <a:extLst>
              <a:ext uri="{FF2B5EF4-FFF2-40B4-BE49-F238E27FC236}">
                <a16:creationId xmlns:a16="http://schemas.microsoft.com/office/drawing/2014/main" id="{4C3A0E64-9811-8E47-B2B3-3C80621E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80375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57E14-9A2C-7841-A18F-7F2A7E1A0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260600"/>
            <a:ext cx="9745663" cy="453707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All </a:t>
            </a:r>
            <a:r>
              <a:rPr lang="de-DE" sz="2000" dirty="0" err="1">
                <a:latin typeface="+mj-lt"/>
              </a:rPr>
              <a:t>information</a:t>
            </a:r>
            <a:r>
              <a:rPr lang="de-DE" sz="2000" dirty="0">
                <a:latin typeface="+mj-lt"/>
              </a:rPr>
              <a:t> on </a:t>
            </a:r>
            <a:r>
              <a:rPr lang="de-DE" sz="2000" dirty="0" err="1">
                <a:latin typeface="+mj-lt"/>
              </a:rPr>
              <a:t>courses</a:t>
            </a:r>
            <a:r>
              <a:rPr lang="de-DE" sz="2000" dirty="0">
                <a:latin typeface="+mj-lt"/>
              </a:rPr>
              <a:t> in </a:t>
            </a:r>
            <a:r>
              <a:rPr lang="de-DE" sz="2000" dirty="0" err="1">
                <a:latin typeface="+mj-lt"/>
              </a:rPr>
              <a:t>moodle</a:t>
            </a:r>
            <a:endParaRPr lang="de-DE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Information on GBD </a:t>
            </a:r>
            <a:r>
              <a:rPr lang="de-DE" dirty="0"/>
              <a:t> </a:t>
            </a:r>
            <a:r>
              <a:rPr lang="de-DE" u="sng" dirty="0">
                <a:hlinkClick r:id="rId2"/>
              </a:rPr>
              <a:t>https://moodle.hs-kempten.de/course/view.php?id=928</a:t>
            </a:r>
            <a:r>
              <a:rPr lang="de-DE" dirty="0"/>
              <a:t> </a:t>
            </a:r>
          </a:p>
          <a:p>
            <a:r>
              <a:rPr lang="de-DE" dirty="0"/>
              <a:t>	Key: INFOPOINT_FAKULTAET_BW</a:t>
            </a:r>
            <a:br>
              <a:rPr lang="de-DE" sz="2000" dirty="0"/>
            </a:br>
            <a:endParaRPr lang="de-DE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+mj-lt"/>
              </a:rPr>
              <a:t>myCampus</a:t>
            </a:r>
            <a:r>
              <a:rPr lang="de-DE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Campuscard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Abteilung Studium/International Office   Building 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C29033-FCD3-5940-98A6-6B10F7B88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337272-1B84-CA44-83B8-F31810024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Folie </a:t>
            </a:r>
            <a:fld id="{BFD3D8C4-E0D4-6547-9E32-645B7F7D2AD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3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9CED50F-A8BD-F44B-A47E-88E3199B13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60400"/>
            <a:ext cx="9144000" cy="5994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96AAAE-44E9-C647-AF0F-04C31611A17A}"/>
              </a:ext>
            </a:extLst>
          </p:cNvPr>
          <p:cNvSpPr/>
          <p:nvPr/>
        </p:nvSpPr>
        <p:spPr>
          <a:xfrm>
            <a:off x="6365259" y="1365822"/>
            <a:ext cx="2703444" cy="2496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Lodzs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Nijmwegen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(+)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Research Business Models in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nascet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Ecosystems</a:t>
            </a: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262700-3AA0-9E48-A5FA-96842587B616}"/>
              </a:ext>
            </a:extLst>
          </p:cNvPr>
          <p:cNvSpPr/>
          <p:nvPr/>
        </p:nvSpPr>
        <p:spPr>
          <a:xfrm>
            <a:off x="4214761" y="1445983"/>
            <a:ext cx="2703443" cy="24163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Castellanza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(+)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Startup Lab in a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Circular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Economy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Environment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E10F09-2A13-D24B-84B3-D59BD88A3F6B}"/>
              </a:ext>
            </a:extLst>
          </p:cNvPr>
          <p:cNvSpPr/>
          <p:nvPr/>
        </p:nvSpPr>
        <p:spPr>
          <a:xfrm>
            <a:off x="-23159" y="1405903"/>
            <a:ext cx="2561588" cy="241639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Lapland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Bucarest</a:t>
            </a: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4N Project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8E325C-7FA7-AC4B-93FE-526F11A663AA}"/>
              </a:ext>
            </a:extLst>
          </p:cNvPr>
          <p:cNvSpPr txBox="1"/>
          <p:nvPr/>
        </p:nvSpPr>
        <p:spPr>
          <a:xfrm>
            <a:off x="137246" y="4811852"/>
            <a:ext cx="11407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Each</a:t>
            </a: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de-DE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student</a:t>
            </a: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will </a:t>
            </a:r>
            <a:r>
              <a:rPr lang="de-DE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participate</a:t>
            </a: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in 2 International Projects: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1 </a:t>
            </a:r>
            <a:r>
              <a:rPr lang="de-DE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mandatory</a:t>
            </a: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1 out </a:t>
            </a:r>
            <a:r>
              <a:rPr lang="de-DE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of</a:t>
            </a: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3    </a:t>
            </a:r>
            <a:r>
              <a:rPr lang="de-DE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Elective</a:t>
            </a:r>
            <a:r>
              <a:rPr lang="de-DE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6E83FF-56E4-7F49-8BB6-154A7CF77ED6}"/>
              </a:ext>
            </a:extLst>
          </p:cNvPr>
          <p:cNvSpPr/>
          <p:nvPr/>
        </p:nvSpPr>
        <p:spPr>
          <a:xfrm>
            <a:off x="1995859" y="1405903"/>
            <a:ext cx="2561588" cy="24163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Tenerife Island 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 Kaunas  (+)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Circular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 Innovation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Bootcamp</a:t>
            </a: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27492" pathEditMode="relative" ptsTypes="AA">
                                      <p:cBhvr>
                                        <p:cTn id="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27492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6A826D80-4CF9-B340-A5EF-C60380A222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1625" y="2425700"/>
            <a:ext cx="8318500" cy="1622425"/>
          </a:xfrm>
        </p:spPr>
        <p:txBody>
          <a:bodyPr/>
          <a:lstStyle/>
          <a:p>
            <a:pPr eaLnBrk="1" hangingPunct="1"/>
            <a:r>
              <a:rPr lang="de-DE" altLang="de-DE" sz="1800" b="1" dirty="0" err="1"/>
              <a:t>Have</a:t>
            </a:r>
            <a:r>
              <a:rPr lang="de-DE" altLang="de-DE" sz="1800" b="1" dirty="0"/>
              <a:t> a </a:t>
            </a:r>
            <a:r>
              <a:rPr lang="de-DE" altLang="de-DE" sz="1800" b="1" dirty="0" err="1"/>
              <a:t>good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start</a:t>
            </a:r>
            <a:r>
              <a:rPr lang="de-DE" altLang="de-DE" sz="1800" b="1" dirty="0"/>
              <a:t> at Kempten!</a:t>
            </a:r>
          </a:p>
        </p:txBody>
      </p:sp>
      <p:pic>
        <p:nvPicPr>
          <p:cNvPr id="16386" name="Picture 31" descr="Forum_Stud_Messe">
            <a:extLst>
              <a:ext uri="{FF2B5EF4-FFF2-40B4-BE49-F238E27FC236}">
                <a16:creationId xmlns:a16="http://schemas.microsoft.com/office/drawing/2014/main" id="{4C3A0E64-9811-8E47-B2B3-3C80621E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80375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5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C888888E-7438-FF4A-A14D-DC17723AF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7250"/>
            <a:ext cx="9144000" cy="56149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ED99873-9DD8-E344-A4A9-4F7DC175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2812"/>
            <a:ext cx="9791699" cy="1325563"/>
          </a:xfrm>
        </p:spPr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Master Programme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Global Business Development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2C779F-ACA8-8F43-A1FF-25519D7716C6}"/>
              </a:ext>
            </a:extLst>
          </p:cNvPr>
          <p:cNvSpPr txBox="1"/>
          <p:nvPr/>
        </p:nvSpPr>
        <p:spPr>
          <a:xfrm>
            <a:off x="254329" y="4476413"/>
            <a:ext cx="4857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Project </a:t>
            </a:r>
            <a:r>
              <a:rPr lang="de-D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Based</a:t>
            </a:r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Learning</a:t>
            </a:r>
          </a:p>
          <a:p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Strong International Orientation</a:t>
            </a:r>
          </a:p>
          <a:p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On Campus in </a:t>
            </a:r>
            <a:r>
              <a:rPr lang="de-D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</a:t>
            </a:r>
            <a:r>
              <a:rPr lang="de-D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Alps Region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38611" pathEditMode="relative" ptsTypes="AA">
                                      <p:cBhvr>
                                        <p:cTn id="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3861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C888888E-7438-FF4A-A14D-DC17723AF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22300"/>
            <a:ext cx="9145648" cy="59952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D34F86-92C7-694B-85F1-251DCB76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1" y="1357043"/>
            <a:ext cx="2639311" cy="994172"/>
          </a:xfrm>
        </p:spPr>
        <p:txBody>
          <a:bodyPr>
            <a:normAutofit/>
          </a:bodyPr>
          <a:lstStyle/>
          <a:p>
            <a:r>
              <a:rPr lang="de-DE" sz="2700" dirty="0">
                <a:latin typeface="Century Gothic" panose="020B0502020202020204" pitchFamily="34" charset="0"/>
              </a:rPr>
              <a:t>1st Semester</a:t>
            </a:r>
            <a:br>
              <a:rPr lang="de-DE" sz="2700" dirty="0">
                <a:latin typeface="Century Gothic" panose="020B0502020202020204" pitchFamily="34" charset="0"/>
              </a:rPr>
            </a:br>
            <a:r>
              <a:rPr lang="de-DE" sz="2700" dirty="0">
                <a:latin typeface="Century Gothic" panose="020B0502020202020204" pitchFamily="34" charset="0"/>
              </a:rPr>
              <a:t>30 ECTS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EB0FBD1-B2E3-FE46-B3C0-1726B89EB9D4}"/>
              </a:ext>
            </a:extLst>
          </p:cNvPr>
          <p:cNvSpPr/>
          <p:nvPr/>
        </p:nvSpPr>
        <p:spPr>
          <a:xfrm>
            <a:off x="195050" y="2416552"/>
            <a:ext cx="2639311" cy="343988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1.1 International Business Development     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1.2 International Business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Strategy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	        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2.1 Innovation Management	         3      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2.2 IPRO	</a:t>
            </a:r>
            <a:r>
              <a:rPr lang="de-DE" sz="900" dirty="0">
                <a:solidFill>
                  <a:srgbClr val="92D050"/>
                </a:solidFill>
                <a:latin typeface="Century Gothic" panose="020B0502020202020204" pitchFamily="34" charset="0"/>
              </a:rPr>
              <a:t>		         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3.1 Managing in Divers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Cultures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	         3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3.2 Leadership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 Corporate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Strategy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.    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4.1DEMA			        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4.2 Innovative </a:t>
            </a:r>
            <a:r>
              <a:rPr lang="de-DE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Organizations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.                        3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5.0 Business Communication.  </a:t>
            </a:r>
            <a:r>
              <a:rPr lang="de-DE" sz="900" dirty="0">
                <a:solidFill>
                  <a:srgbClr val="92D050"/>
                </a:solidFill>
                <a:latin typeface="Century Gothic" panose="020B0502020202020204" pitchFamily="34" charset="0"/>
              </a:rPr>
              <a:t>                      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6.0/7.0    International Projects                      4</a:t>
            </a:r>
            <a:endParaRPr lang="de-DE" sz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760720-4754-B545-86B5-EDA250F77747}"/>
              </a:ext>
            </a:extLst>
          </p:cNvPr>
          <p:cNvSpPr txBox="1"/>
          <p:nvPr/>
        </p:nvSpPr>
        <p:spPr>
          <a:xfrm>
            <a:off x="3349310" y="1392464"/>
            <a:ext cx="298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2nd Semester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30 ECTS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7C8E3F-CE8E-5D4C-9199-DA6581D792A0}"/>
              </a:ext>
            </a:extLst>
          </p:cNvPr>
          <p:cNvSpPr txBox="1"/>
          <p:nvPr/>
        </p:nvSpPr>
        <p:spPr>
          <a:xfrm>
            <a:off x="6411742" y="1337110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3rd Semester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30 ECTS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4582CE-0331-5E4C-9F24-6FB4494BFB70}"/>
              </a:ext>
            </a:extLst>
          </p:cNvPr>
          <p:cNvSpPr/>
          <p:nvPr/>
        </p:nvSpPr>
        <p:spPr>
          <a:xfrm>
            <a:off x="3349310" y="2416552"/>
            <a:ext cx="2639311" cy="343988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8.1 Change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Processes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		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8.2 Business </a:t>
            </a:r>
            <a:r>
              <a:rPr lang="de-DE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Modeling	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9.1 COOP </a:t>
            </a:r>
            <a:r>
              <a:rPr lang="de-DE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Finland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		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9.2 </a:t>
            </a:r>
            <a:r>
              <a:rPr lang="de-DE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Distance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Research Project 4N	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10.1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Mergers&amp;Acquisitions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	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10.2 Investment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Financing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	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11.1 STRCO                                             3  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11.2 BUPL                                                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12.0 International </a:t>
            </a:r>
            <a:r>
              <a:rPr lang="de-DE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Negotiations</a:t>
            </a:r>
            <a:r>
              <a:rPr lang="de-D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	2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13.0  MEGA                                             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14.0 Research </a:t>
            </a:r>
            <a:r>
              <a:rPr lang="de-DE" sz="9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Methods</a:t>
            </a:r>
            <a:r>
              <a:rPr lang="de-DE" sz="900" dirty="0">
                <a:solidFill>
                  <a:prstClr val="white"/>
                </a:solidFill>
                <a:latin typeface="Century Gothic" panose="020B0502020202020204" pitchFamily="34" charset="0"/>
              </a:rPr>
              <a:t>                        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38A890-0D92-A743-96BB-27F10816EA8E}"/>
              </a:ext>
            </a:extLst>
          </p:cNvPr>
          <p:cNvSpPr/>
          <p:nvPr/>
        </p:nvSpPr>
        <p:spPr>
          <a:xfrm>
            <a:off x="6471211" y="2416552"/>
            <a:ext cx="2477739" cy="343988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15.1 Master Thesis 	26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15.2 Master Kolloquium 	  4</a:t>
            </a:r>
          </a:p>
        </p:txBody>
      </p:sp>
      <p:sp>
        <p:nvSpPr>
          <p:cNvPr id="5" name="Pfeil nach links und rechts 4">
            <a:extLst>
              <a:ext uri="{FF2B5EF4-FFF2-40B4-BE49-F238E27FC236}">
                <a16:creationId xmlns:a16="http://schemas.microsoft.com/office/drawing/2014/main" id="{8E2033F9-B4EB-9C43-848A-8CAC9E4F63E3}"/>
              </a:ext>
            </a:extLst>
          </p:cNvPr>
          <p:cNvSpPr/>
          <p:nvPr/>
        </p:nvSpPr>
        <p:spPr>
          <a:xfrm>
            <a:off x="2883973" y="2730500"/>
            <a:ext cx="415724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48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38611" pathEditMode="relative" ptsTypes="AA">
                                      <p:cBhvr>
                                        <p:cTn id="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3861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9CED50F-A8BD-F44B-A47E-88E3199B13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60400"/>
            <a:ext cx="9144000" cy="5994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96AAAE-44E9-C647-AF0F-04C31611A17A}"/>
              </a:ext>
            </a:extLst>
          </p:cNvPr>
          <p:cNvSpPr/>
          <p:nvPr/>
        </p:nvSpPr>
        <p:spPr>
          <a:xfrm>
            <a:off x="6365259" y="1365822"/>
            <a:ext cx="2703444" cy="2496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Lodzs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Nijmwegen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(+)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Research Business Models in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nascent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Ecosystems</a:t>
            </a: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262700-3AA0-9E48-A5FA-96842587B616}"/>
              </a:ext>
            </a:extLst>
          </p:cNvPr>
          <p:cNvSpPr/>
          <p:nvPr/>
        </p:nvSpPr>
        <p:spPr>
          <a:xfrm>
            <a:off x="4214761" y="1445983"/>
            <a:ext cx="2703443" cy="24163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Castellanza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(+)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Startup Lab in a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Circular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Economy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Environment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E10F09-2A13-D24B-84B3-D59BD88A3F6B}"/>
              </a:ext>
            </a:extLst>
          </p:cNvPr>
          <p:cNvSpPr/>
          <p:nvPr/>
        </p:nvSpPr>
        <p:spPr>
          <a:xfrm>
            <a:off x="-23159" y="1405903"/>
            <a:ext cx="2561588" cy="241639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Lapland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Bucarest</a:t>
            </a: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4N Project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8E325C-7FA7-AC4B-93FE-526F11A663AA}"/>
              </a:ext>
            </a:extLst>
          </p:cNvPr>
          <p:cNvSpPr txBox="1"/>
          <p:nvPr/>
        </p:nvSpPr>
        <p:spPr>
          <a:xfrm>
            <a:off x="200746" y="4050571"/>
            <a:ext cx="11407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72C4"/>
                </a:solidFill>
                <a:latin typeface="Century Gothic" panose="020B0502020202020204" pitchFamily="34" charset="0"/>
              </a:rPr>
              <a:t>3         Levels </a:t>
            </a:r>
            <a:r>
              <a:rPr lang="de-DE" sz="36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of</a:t>
            </a:r>
            <a:r>
              <a:rPr lang="de-DE" sz="36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de-DE" sz="36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BusinessDevelopment</a:t>
            </a:r>
            <a:r>
              <a:rPr lang="de-DE" sz="36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72C4"/>
                </a:solidFill>
                <a:latin typeface="Century Gothic" panose="020B0502020202020204" pitchFamily="34" charset="0"/>
              </a:rPr>
              <a:t>4         International Projects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72C4"/>
                </a:solidFill>
                <a:latin typeface="Century Gothic" panose="020B0502020202020204" pitchFamily="34" charset="0"/>
              </a:rPr>
              <a:t>12+	International Partners </a:t>
            </a:r>
          </a:p>
          <a:p>
            <a:pPr marL="742950" indent="-742950" defTabSz="685800" eaLnBrk="1" fontAlgn="auto" hangingPunct="1">
              <a:spcBef>
                <a:spcPts val="0"/>
              </a:spcBef>
              <a:spcAft>
                <a:spcPts val="0"/>
              </a:spcAft>
              <a:buAutoNum type="arabicPlain" startAt="4"/>
            </a:pPr>
            <a:endParaRPr lang="de-DE" sz="36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6E83FF-56E4-7F49-8BB6-154A7CF77ED6}"/>
              </a:ext>
            </a:extLst>
          </p:cNvPr>
          <p:cNvSpPr/>
          <p:nvPr/>
        </p:nvSpPr>
        <p:spPr>
          <a:xfrm>
            <a:off x="1995859" y="1405903"/>
            <a:ext cx="2561588" cy="2416397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Tenerife Island 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 Kaunas  (+)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Circular</a:t>
            </a:r>
            <a:r>
              <a:rPr lang="de-DE" sz="1350" dirty="0">
                <a:solidFill>
                  <a:srgbClr val="FFFF00"/>
                </a:solidFill>
                <a:latin typeface="Century Gothic" panose="020B0502020202020204" pitchFamily="34" charset="0"/>
              </a:rPr>
              <a:t>  Innovation </a:t>
            </a:r>
            <a:r>
              <a:rPr lang="de-DE" sz="135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Bootcamp</a:t>
            </a: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27492" pathEditMode="relative" ptsTypes="AA">
                                      <p:cBhvr>
                                        <p:cTn id="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27492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C888888E-7438-FF4A-A14D-DC17723AF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7250"/>
            <a:ext cx="9144000" cy="56149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D34F86-92C7-694B-85F1-251DCB76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2" y="1173109"/>
            <a:ext cx="2898322" cy="994172"/>
          </a:xfrm>
        </p:spPr>
        <p:txBody>
          <a:bodyPr>
            <a:normAutofit/>
          </a:bodyPr>
          <a:lstStyle/>
          <a:p>
            <a:r>
              <a:rPr lang="de-DE" sz="2700" dirty="0">
                <a:latin typeface="Century Gothic" panose="020B0502020202020204" pitchFamily="34" charset="0"/>
              </a:rPr>
              <a:t>Business </a:t>
            </a:r>
            <a:r>
              <a:rPr lang="de-DE" sz="2700" dirty="0" err="1">
                <a:latin typeface="Century Gothic" panose="020B0502020202020204" pitchFamily="34" charset="0"/>
              </a:rPr>
              <a:t>Idea</a:t>
            </a:r>
            <a:endParaRPr lang="de-DE" sz="2700" dirty="0">
              <a:latin typeface="Century Gothic" panose="020B0502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EB0FBD1-B2E3-FE46-B3C0-1726B89EB9D4}"/>
              </a:ext>
            </a:extLst>
          </p:cNvPr>
          <p:cNvSpPr/>
          <p:nvPr/>
        </p:nvSpPr>
        <p:spPr>
          <a:xfrm>
            <a:off x="291192" y="3428999"/>
            <a:ext cx="3809527" cy="2098223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Ideation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Design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Thinking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Workshop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Persona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Customer‘s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Need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Value Proposition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Problem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Solving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Human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Centered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Design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Creativity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Methods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Research on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Creativity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760720-4754-B545-86B5-EDA250F77747}"/>
              </a:ext>
            </a:extLst>
          </p:cNvPr>
          <p:cNvSpPr txBox="1"/>
          <p:nvPr/>
        </p:nvSpPr>
        <p:spPr>
          <a:xfrm>
            <a:off x="2971802" y="1409877"/>
            <a:ext cx="2982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Business Model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7C8E3F-CE8E-5D4C-9199-DA6581D792A0}"/>
              </a:ext>
            </a:extLst>
          </p:cNvPr>
          <p:cNvSpPr txBox="1"/>
          <p:nvPr/>
        </p:nvSpPr>
        <p:spPr>
          <a:xfrm>
            <a:off x="6096001" y="1385805"/>
            <a:ext cx="30460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Business </a:t>
            </a:r>
            <a:r>
              <a:rPr lang="de-DE" sz="2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Planning</a:t>
            </a:r>
            <a:endParaRPr lang="de-DE" sz="27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B57F63-48F0-A349-9E68-436EC4556A05}"/>
              </a:ext>
            </a:extLst>
          </p:cNvPr>
          <p:cNvSpPr/>
          <p:nvPr/>
        </p:nvSpPr>
        <p:spPr>
          <a:xfrm>
            <a:off x="3089416" y="3747772"/>
            <a:ext cx="3907736" cy="198251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Circular</a:t>
            </a:r>
            <a:r>
              <a:rPr lang="de-DE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 Economy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Business Model Analysis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Business Model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Canvas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Pretotyping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Sustainability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SDG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Distance</a:t>
            </a:r>
            <a:r>
              <a:rPr lang="de-DE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 Research Project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Digitalization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Applied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Concepts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Platform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Business Models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4582CE-0331-5E4C-9F24-6FB4494BFB70}"/>
              </a:ext>
            </a:extLst>
          </p:cNvPr>
          <p:cNvSpPr/>
          <p:nvPr/>
        </p:nvSpPr>
        <p:spPr>
          <a:xfrm>
            <a:off x="5882748" y="4232126"/>
            <a:ext cx="3809527" cy="186391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Pitch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Minimum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Viable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Product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Estimating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Market Potential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Financial Part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of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a Business Plan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Operationalization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of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Strategy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M&amp;A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Investment &amp; </a:t>
            </a:r>
            <a:r>
              <a:rPr lang="de-DE" sz="135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Financing</a:t>
            </a: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4048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38611" pathEditMode="relative" ptsTypes="AA">
                                      <p:cBhvr>
                                        <p:cTn id="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3861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E1F67E-6572-A043-9E98-CA6BC8CB1A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Prof. Dr. Katrin Stefan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89BE40-7457-774C-845B-B0C38432F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Folie </a:t>
            </a:r>
            <a:fld id="{BFD3D8C4-E0D4-6547-9E32-645B7F7D2AD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221BE8E9-9F68-DA48-9994-B8ECCF5BB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1412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D32ED8E9-80CC-AB4F-9DF4-BE258A32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1412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ECF5C4C-41CB-9B45-ACB8-8D8665F07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408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1830B4-BA76-6E44-B771-6F9DF606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379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42439E8-98E6-A149-B302-BC3A6600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94548"/>
              </p:ext>
            </p:extLst>
          </p:nvPr>
        </p:nvGraphicFramePr>
        <p:xfrm>
          <a:off x="736600" y="977900"/>
          <a:ext cx="7531098" cy="5567353"/>
        </p:xfrm>
        <a:graphic>
          <a:graphicData uri="http://schemas.openxmlformats.org/drawingml/2006/table">
            <a:tbl>
              <a:tblPr/>
              <a:tblGrid>
                <a:gridCol w="113394">
                  <a:extLst>
                    <a:ext uri="{9D8B030D-6E8A-4147-A177-3AD203B41FA5}">
                      <a16:colId xmlns:a16="http://schemas.microsoft.com/office/drawing/2014/main" val="3027396091"/>
                    </a:ext>
                  </a:extLst>
                </a:gridCol>
                <a:gridCol w="141490">
                  <a:extLst>
                    <a:ext uri="{9D8B030D-6E8A-4147-A177-3AD203B41FA5}">
                      <a16:colId xmlns:a16="http://schemas.microsoft.com/office/drawing/2014/main" val="2883349310"/>
                    </a:ext>
                  </a:extLst>
                </a:gridCol>
                <a:gridCol w="283483">
                  <a:extLst>
                    <a:ext uri="{9D8B030D-6E8A-4147-A177-3AD203B41FA5}">
                      <a16:colId xmlns:a16="http://schemas.microsoft.com/office/drawing/2014/main" val="3802404886"/>
                    </a:ext>
                  </a:extLst>
                </a:gridCol>
                <a:gridCol w="84291">
                  <a:extLst>
                    <a:ext uri="{9D8B030D-6E8A-4147-A177-3AD203B41FA5}">
                      <a16:colId xmlns:a16="http://schemas.microsoft.com/office/drawing/2014/main" val="2293566564"/>
                    </a:ext>
                  </a:extLst>
                </a:gridCol>
                <a:gridCol w="113394">
                  <a:extLst>
                    <a:ext uri="{9D8B030D-6E8A-4147-A177-3AD203B41FA5}">
                      <a16:colId xmlns:a16="http://schemas.microsoft.com/office/drawing/2014/main" val="484436315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2695567975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2570086892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3465317716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2498875284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3408699437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263273513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2586312281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4206322276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1008216276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1507688899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399044582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309460235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1940893368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79412499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1630987226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2500086295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899334888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3903566467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3204505293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932042070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3009878471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2818443196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3299891622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1896710894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3820987308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2567080367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2328100755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2154901834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3860922472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3651271522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712853834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3264776492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4012409256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3947869276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1544647932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897724863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2506507762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2486568366"/>
                    </a:ext>
                  </a:extLst>
                </a:gridCol>
                <a:gridCol w="85295">
                  <a:extLst>
                    <a:ext uri="{9D8B030D-6E8A-4147-A177-3AD203B41FA5}">
                      <a16:colId xmlns:a16="http://schemas.microsoft.com/office/drawing/2014/main" val="167855471"/>
                    </a:ext>
                  </a:extLst>
                </a:gridCol>
                <a:gridCol w="113895">
                  <a:extLst>
                    <a:ext uri="{9D8B030D-6E8A-4147-A177-3AD203B41FA5}">
                      <a16:colId xmlns:a16="http://schemas.microsoft.com/office/drawing/2014/main" val="1159585586"/>
                    </a:ext>
                  </a:extLst>
                </a:gridCol>
                <a:gridCol w="142494">
                  <a:extLst>
                    <a:ext uri="{9D8B030D-6E8A-4147-A177-3AD203B41FA5}">
                      <a16:colId xmlns:a16="http://schemas.microsoft.com/office/drawing/2014/main" val="4117695022"/>
                    </a:ext>
                  </a:extLst>
                </a:gridCol>
                <a:gridCol w="285991">
                  <a:extLst>
                    <a:ext uri="{9D8B030D-6E8A-4147-A177-3AD203B41FA5}">
                      <a16:colId xmlns:a16="http://schemas.microsoft.com/office/drawing/2014/main" val="334101055"/>
                    </a:ext>
                  </a:extLst>
                </a:gridCol>
                <a:gridCol w="89811">
                  <a:extLst>
                    <a:ext uri="{9D8B030D-6E8A-4147-A177-3AD203B41FA5}">
                      <a16:colId xmlns:a16="http://schemas.microsoft.com/office/drawing/2014/main" val="2225391867"/>
                    </a:ext>
                  </a:extLst>
                </a:gridCol>
              </a:tblGrid>
              <a:tr h="298656">
                <a:tc gridSpan="40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GBD Kalender 2024/25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69799"/>
                  </a:ext>
                </a:extLst>
              </a:tr>
              <a:tr h="188678"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50753"/>
                  </a:ext>
                </a:extLst>
              </a:tr>
              <a:tr h="1595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Dezember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Februar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März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64703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Allerheiligen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Advent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Neujahr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Tag der Arbeit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BPR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5645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 campus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BPR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622489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Tag der Dt. Einheit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 campus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Rosen-</a:t>
                      </a:r>
                      <a:b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   9:50-17:15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IntNeg online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BPR         09:50 - 19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21166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Müller Exkursion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    9:50 – 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BPR       09:50 - 19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904815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MÜLLER Exkursion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MEGA      9:50-17:15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465022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IFEM Benner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Hl. Drei Könige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Bucarest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MEGA      9:50-17:15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57610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89579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Bucarest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Pfingsten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81251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Pfingst-</a:t>
                      </a:r>
                      <a:b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4276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online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MEGA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14-19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896475"/>
                  </a:ext>
                </a:extLst>
              </a:tr>
              <a:tr h="223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IFEM BENNER present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BUCO 14-19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09:50-17:15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Muttertag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791430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CAREY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     9:50 – 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86370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BUCO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     9:50 – 15:30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61407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CAREY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68654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BIP TFS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BUPL       9::50 – 19:00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219138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BUPL         9:50 – 19:00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9933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online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82499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Karfreitag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309213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online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Fron-</a:t>
                      </a:r>
                      <a:b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leichnam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821145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FMET 14-19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Ostern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36636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FMET      9:50-17:15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Oster-</a:t>
                      </a:r>
                      <a:b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LODZ 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90124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LODZ         BIP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388524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LODZ          BIP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07439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Heiligabend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online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Flensburg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INterNeg    10-18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LODZ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28264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Weih-</a:t>
                      </a:r>
                      <a:b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nachtstag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FLENSStart BIP Castell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InterNeg      10-18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724802"/>
                  </a:ext>
                </a:extLst>
              </a:tr>
              <a:tr h="223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Weih-</a:t>
                      </a:r>
                      <a:b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nachtstag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FLENS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Castellanza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FMET      9:50-17:15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93246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Ende der Sommerzeit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Castelanza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FMET        9:50 -.17:15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13187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BUPL       9:50 – 19:00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 4N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 Castellanza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09288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Christi Himmelfahrt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19551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Beginn der Sommerzeit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Castellanz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00007"/>
                  </a:ext>
                </a:extLst>
              </a:tr>
              <a:tr h="1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Reforma-</a:t>
                      </a:r>
                      <a:b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tionstag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Silvester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IPRO on campus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53116"/>
                  </a:ext>
                </a:extLst>
              </a:tr>
              <a:tr h="98172">
                <a:tc gridSpan="4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© Kalenderpedia®   </a:t>
                      </a:r>
                      <a:r>
                        <a:rPr lang="de-DE" sz="50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www.kalenderpedia.de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Angaben ohne Gewähr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78238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AC0DA083-1F9E-C549-A89A-EA5BFFDE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408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7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C888888E-7438-FF4A-A14D-DC17723AFE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82" y="864684"/>
            <a:ext cx="9144000" cy="56149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D34F86-92C7-694B-85F1-251DCB76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2" y="1173109"/>
            <a:ext cx="2898322" cy="994172"/>
          </a:xfrm>
        </p:spPr>
        <p:txBody>
          <a:bodyPr>
            <a:normAutofit/>
          </a:bodyPr>
          <a:lstStyle/>
          <a:p>
            <a:r>
              <a:rPr lang="de-DE" sz="2700" dirty="0">
                <a:latin typeface="Century Gothic" panose="020B0502020202020204" pitchFamily="34" charset="0"/>
              </a:rPr>
              <a:t>Business </a:t>
            </a:r>
            <a:r>
              <a:rPr lang="de-DE" sz="2700" dirty="0" err="1">
                <a:latin typeface="Century Gothic" panose="020B0502020202020204" pitchFamily="34" charset="0"/>
              </a:rPr>
              <a:t>Idea</a:t>
            </a:r>
            <a:endParaRPr lang="de-DE" sz="2700" dirty="0">
              <a:latin typeface="Century Gothic" panose="020B0502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EB0FBD1-B2E3-FE46-B3C0-1726B89EB9D4}"/>
              </a:ext>
            </a:extLst>
          </p:cNvPr>
          <p:cNvSpPr/>
          <p:nvPr/>
        </p:nvSpPr>
        <p:spPr>
          <a:xfrm>
            <a:off x="0" y="2757913"/>
            <a:ext cx="5157592" cy="343988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1.1 International Business Development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1.2 International Business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Strategy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2.1 Innovation Management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2.2 New </a:t>
            </a:r>
            <a:r>
              <a:rPr lang="de-DE" sz="12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Product</a:t>
            </a:r>
            <a:r>
              <a:rPr lang="de-DE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 Service Development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3.1 Managing in Divers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Cultures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3.2 Leadership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Corporate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Strategy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4.1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Designing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Managing Flexible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Creative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Organizations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4.2 Innovative </a:t>
            </a:r>
            <a:r>
              <a:rPr lang="de-DE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Organizations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5.0 Business Communication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6.0 International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7.0 Projects</a:t>
            </a:r>
            <a:endParaRPr lang="de-DE" sz="12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760720-4754-B545-86B5-EDA250F77747}"/>
              </a:ext>
            </a:extLst>
          </p:cNvPr>
          <p:cNvSpPr txBox="1"/>
          <p:nvPr/>
        </p:nvSpPr>
        <p:spPr>
          <a:xfrm>
            <a:off x="2971802" y="1409877"/>
            <a:ext cx="2982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Business Model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7C8E3F-CE8E-5D4C-9199-DA6581D792A0}"/>
              </a:ext>
            </a:extLst>
          </p:cNvPr>
          <p:cNvSpPr txBox="1"/>
          <p:nvPr/>
        </p:nvSpPr>
        <p:spPr>
          <a:xfrm>
            <a:off x="6096001" y="1385805"/>
            <a:ext cx="30460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700" dirty="0">
                <a:solidFill>
                  <a:prstClr val="black"/>
                </a:solidFill>
                <a:latin typeface="Century Gothic" panose="020B0502020202020204" pitchFamily="34" charset="0"/>
              </a:rPr>
              <a:t>Business </a:t>
            </a:r>
            <a:r>
              <a:rPr lang="de-DE" sz="2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Planning</a:t>
            </a:r>
            <a:endParaRPr lang="de-DE" sz="27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4582CE-0331-5E4C-9F24-6FB4494BFB70}"/>
              </a:ext>
            </a:extLst>
          </p:cNvPr>
          <p:cNvSpPr/>
          <p:nvPr/>
        </p:nvSpPr>
        <p:spPr>
          <a:xfrm>
            <a:off x="4608982" y="2757913"/>
            <a:ext cx="5083628" cy="3439886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8.1 Change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Processes</a:t>
            </a:r>
            <a:endParaRPr lang="de-DE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8.2 Business </a:t>
            </a:r>
            <a:r>
              <a:rPr lang="de-DE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Modeling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9.1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Cooperating</a:t>
            </a: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in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intercultural</a:t>
            </a: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interdisziplinary</a:t>
            </a: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teams</a:t>
            </a: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Finland</a:t>
            </a:r>
            <a:endParaRPr lang="de-DE" sz="12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9.2 Managing a </a:t>
            </a:r>
            <a:r>
              <a:rPr lang="de-DE" sz="12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Distance</a:t>
            </a:r>
            <a:r>
              <a:rPr lang="de-DE" sz="1200" dirty="0">
                <a:solidFill>
                  <a:srgbClr val="FFFF00"/>
                </a:solidFill>
                <a:latin typeface="Century Gothic" panose="020B0502020202020204" pitchFamily="34" charset="0"/>
              </a:rPr>
              <a:t> Research Project 4N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10.1 Mergers&amp;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Acquisitions</a:t>
            </a:r>
            <a:endParaRPr lang="de-DE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10.2 Investment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Financing</a:t>
            </a:r>
            <a:endParaRPr lang="de-DE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11.1 Strategic Controlling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Inhouse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Consulting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11.2 Entrepreneurship </a:t>
            </a:r>
            <a:r>
              <a:rPr lang="de-DE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Business </a:t>
            </a:r>
            <a:r>
              <a:rPr lang="de-DE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12.0 International </a:t>
            </a:r>
            <a:r>
              <a:rPr lang="de-DE" sz="12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Negotiations</a:t>
            </a:r>
            <a:endParaRPr lang="de-DE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13.0 Megatrends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and</a:t>
            </a: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Future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Markets</a:t>
            </a:r>
            <a:endParaRPr lang="de-DE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14.0 Research </a:t>
            </a:r>
            <a:r>
              <a:rPr lang="de-DE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Methods</a:t>
            </a:r>
            <a:endParaRPr lang="de-DE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38611" pathEditMode="relative" ptsTypes="AA">
                                      <p:cBhvr>
                                        <p:cTn id="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3861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708C4CF-86DE-BA41-9F63-DA5957CDE849}"/>
              </a:ext>
            </a:extLst>
          </p:cNvPr>
          <p:cNvSpPr txBox="1"/>
          <p:nvPr/>
        </p:nvSpPr>
        <p:spPr>
          <a:xfrm>
            <a:off x="303069" y="4444641"/>
            <a:ext cx="1275527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/>
                </a:solidFill>
              </a:rPr>
              <a:t>Modul 1	IBUD International Business Development     +    IBUS International Business </a:t>
            </a:r>
            <a:r>
              <a:rPr lang="de-DE" sz="900" dirty="0" err="1">
                <a:solidFill>
                  <a:schemeClr val="tx1"/>
                </a:solidFill>
              </a:rPr>
              <a:t>Strategy</a:t>
            </a:r>
            <a:r>
              <a:rPr lang="de-DE" sz="900" dirty="0">
                <a:solidFill>
                  <a:schemeClr val="tx1"/>
                </a:solidFill>
              </a:rPr>
              <a:t>		   STRATMANN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2	IFEM Innovation Management	                    +     IPRO  International </a:t>
            </a:r>
            <a:r>
              <a:rPr lang="de-DE" sz="900" dirty="0" err="1">
                <a:solidFill>
                  <a:schemeClr val="tx1"/>
                </a:solidFill>
              </a:rPr>
              <a:t>Product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Service Development	   STEFAN + BAZEN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3	LCOS Leadership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Corporate </a:t>
            </a:r>
            <a:r>
              <a:rPr lang="de-DE" sz="900" dirty="0" err="1">
                <a:solidFill>
                  <a:schemeClr val="tx1"/>
                </a:solidFill>
              </a:rPr>
              <a:t>Strategy</a:t>
            </a:r>
            <a:r>
              <a:rPr lang="de-DE" sz="900" dirty="0">
                <a:solidFill>
                  <a:schemeClr val="tx1"/>
                </a:solidFill>
              </a:rPr>
              <a:t>       +     MDCU Managing in Diverse </a:t>
            </a:r>
            <a:r>
              <a:rPr lang="de-DE" sz="900" dirty="0" err="1">
                <a:solidFill>
                  <a:schemeClr val="tx1"/>
                </a:solidFill>
              </a:rPr>
              <a:t>Cultures</a:t>
            </a:r>
            <a:r>
              <a:rPr lang="de-DE" sz="900" dirty="0">
                <a:solidFill>
                  <a:schemeClr val="tx1"/>
                </a:solidFill>
              </a:rPr>
              <a:t>  	                          MÜLLER 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4	DEMA </a:t>
            </a:r>
            <a:r>
              <a:rPr lang="de-DE" sz="900" dirty="0" err="1">
                <a:solidFill>
                  <a:schemeClr val="tx1"/>
                </a:solidFill>
              </a:rPr>
              <a:t>Designing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Managing Flexible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Creative </a:t>
            </a:r>
            <a:r>
              <a:rPr lang="de-DE" sz="900" dirty="0" err="1">
                <a:solidFill>
                  <a:schemeClr val="tx1"/>
                </a:solidFill>
              </a:rPr>
              <a:t>Organisations</a:t>
            </a:r>
            <a:r>
              <a:rPr lang="de-DE" sz="900" dirty="0">
                <a:solidFill>
                  <a:schemeClr val="tx1"/>
                </a:solidFill>
              </a:rPr>
              <a:t>     + INNO Innovative </a:t>
            </a:r>
            <a:r>
              <a:rPr lang="de-DE" sz="900" dirty="0" err="1">
                <a:solidFill>
                  <a:schemeClr val="tx1"/>
                </a:solidFill>
              </a:rPr>
              <a:t>Organizations</a:t>
            </a:r>
            <a:r>
              <a:rPr lang="de-DE" sz="900" dirty="0">
                <a:solidFill>
                  <a:schemeClr val="tx1"/>
                </a:solidFill>
              </a:rPr>
              <a:t>             STEFAN + MÜLLER 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5 	BUCO Business Communication 					   CAREY  </a:t>
            </a:r>
          </a:p>
          <a:p>
            <a:r>
              <a:rPr lang="de-DE" sz="900" dirty="0">
                <a:solidFill>
                  <a:schemeClr val="tx1"/>
                </a:solidFill>
              </a:rPr>
              <a:t>						</a:t>
            </a:r>
          </a:p>
          <a:p>
            <a:r>
              <a:rPr lang="de-DE" sz="900" dirty="0">
                <a:solidFill>
                  <a:schemeClr val="tx1"/>
                </a:solidFill>
              </a:rPr>
              <a:t>Modul 6 + 7	International Projects 1 out </a:t>
            </a:r>
            <a:r>
              <a:rPr lang="de-DE" sz="900" dirty="0" err="1">
                <a:solidFill>
                  <a:schemeClr val="tx1"/>
                </a:solidFill>
              </a:rPr>
              <a:t>of</a:t>
            </a:r>
            <a:r>
              <a:rPr lang="de-DE" sz="900" dirty="0">
                <a:solidFill>
                  <a:schemeClr val="tx1"/>
                </a:solidFill>
              </a:rPr>
              <a:t> 3 				                          MÜLLER</a:t>
            </a:r>
          </a:p>
          <a:p>
            <a:r>
              <a:rPr lang="de-DE" sz="900" dirty="0">
                <a:solidFill>
                  <a:schemeClr val="tx1"/>
                </a:solidFill>
              </a:rPr>
              <a:t>								   STRATMANN</a:t>
            </a:r>
          </a:p>
          <a:p>
            <a:r>
              <a:rPr lang="de-DE" sz="900" dirty="0">
                <a:solidFill>
                  <a:schemeClr val="tx1"/>
                </a:solidFill>
              </a:rPr>
              <a:t>								   STEFAN</a:t>
            </a:r>
            <a:endParaRPr lang="de-DE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82EAFAC-3C4F-1E4F-8F08-D46F192A1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90207"/>
              </p:ext>
            </p:extLst>
          </p:nvPr>
        </p:nvGraphicFramePr>
        <p:xfrm>
          <a:off x="1206418" y="1193281"/>
          <a:ext cx="7367563" cy="282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509">
                  <a:extLst>
                    <a:ext uri="{9D8B030D-6E8A-4147-A177-3AD203B41FA5}">
                      <a16:colId xmlns:a16="http://schemas.microsoft.com/office/drawing/2014/main" val="1803047089"/>
                    </a:ext>
                  </a:extLst>
                </a:gridCol>
                <a:gridCol w="1052509">
                  <a:extLst>
                    <a:ext uri="{9D8B030D-6E8A-4147-A177-3AD203B41FA5}">
                      <a16:colId xmlns:a16="http://schemas.microsoft.com/office/drawing/2014/main" val="92820323"/>
                    </a:ext>
                  </a:extLst>
                </a:gridCol>
                <a:gridCol w="1052509">
                  <a:extLst>
                    <a:ext uri="{9D8B030D-6E8A-4147-A177-3AD203B41FA5}">
                      <a16:colId xmlns:a16="http://schemas.microsoft.com/office/drawing/2014/main" val="4029998054"/>
                    </a:ext>
                  </a:extLst>
                </a:gridCol>
                <a:gridCol w="1052509">
                  <a:extLst>
                    <a:ext uri="{9D8B030D-6E8A-4147-A177-3AD203B41FA5}">
                      <a16:colId xmlns:a16="http://schemas.microsoft.com/office/drawing/2014/main" val="1038531675"/>
                    </a:ext>
                  </a:extLst>
                </a:gridCol>
                <a:gridCol w="1052509">
                  <a:extLst>
                    <a:ext uri="{9D8B030D-6E8A-4147-A177-3AD203B41FA5}">
                      <a16:colId xmlns:a16="http://schemas.microsoft.com/office/drawing/2014/main" val="4123844839"/>
                    </a:ext>
                  </a:extLst>
                </a:gridCol>
                <a:gridCol w="1052509">
                  <a:extLst>
                    <a:ext uri="{9D8B030D-6E8A-4147-A177-3AD203B41FA5}">
                      <a16:colId xmlns:a16="http://schemas.microsoft.com/office/drawing/2014/main" val="3747124733"/>
                    </a:ext>
                  </a:extLst>
                </a:gridCol>
                <a:gridCol w="1052509">
                  <a:extLst>
                    <a:ext uri="{9D8B030D-6E8A-4147-A177-3AD203B41FA5}">
                      <a16:colId xmlns:a16="http://schemas.microsoft.com/office/drawing/2014/main" val="4267896648"/>
                    </a:ext>
                  </a:extLst>
                </a:gridCol>
              </a:tblGrid>
              <a:tr h="37473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Schedule GBD Winter Term 2024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390786"/>
                  </a:ext>
                </a:extLst>
              </a:tr>
              <a:tr h="27436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912060936"/>
                  </a:ext>
                </a:extLst>
              </a:tr>
              <a:tr h="27436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Montag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Dienstag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Mittwoch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Donnerstag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Freitag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785115175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8:00-9:30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IBUS Stratmann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4117758319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9:50-11:20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MDCU Müller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IFEM online Stefan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IBUD Stratmann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865794627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11:30-13:00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LCOS Müller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INNO Müller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full day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full day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2291613760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 lunch break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Block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Block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2303775849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14:00-15:30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German Class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DEMA Stefan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128986117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15:45-17:15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German Class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890884995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17:30-19:00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622409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09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708C4CF-86DE-BA41-9F63-DA5957CDE849}"/>
              </a:ext>
            </a:extLst>
          </p:cNvPr>
          <p:cNvSpPr txBox="1"/>
          <p:nvPr/>
        </p:nvSpPr>
        <p:spPr>
          <a:xfrm>
            <a:off x="315769" y="1904641"/>
            <a:ext cx="127552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/>
                </a:solidFill>
              </a:rPr>
              <a:t>Modul 1	IBUD International Business Development     +    IBUS International Business </a:t>
            </a:r>
            <a:r>
              <a:rPr lang="de-DE" sz="900" dirty="0" err="1">
                <a:solidFill>
                  <a:schemeClr val="tx1"/>
                </a:solidFill>
              </a:rPr>
              <a:t>Strategy</a:t>
            </a:r>
            <a:r>
              <a:rPr lang="de-DE" sz="900" dirty="0">
                <a:solidFill>
                  <a:schemeClr val="tx1"/>
                </a:solidFill>
              </a:rPr>
              <a:t>		   STRATMANN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2	IFEM Innovation Management	                    +     IPRO  International </a:t>
            </a:r>
            <a:r>
              <a:rPr lang="de-DE" sz="900" dirty="0" err="1">
                <a:solidFill>
                  <a:schemeClr val="tx1"/>
                </a:solidFill>
              </a:rPr>
              <a:t>Product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Service Development	   STEFAN + BAZEN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3	LCOS Leadership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Corporate </a:t>
            </a:r>
            <a:r>
              <a:rPr lang="de-DE" sz="900" dirty="0" err="1">
                <a:solidFill>
                  <a:schemeClr val="tx1"/>
                </a:solidFill>
              </a:rPr>
              <a:t>Strategy</a:t>
            </a:r>
            <a:r>
              <a:rPr lang="de-DE" sz="900" dirty="0">
                <a:solidFill>
                  <a:schemeClr val="tx1"/>
                </a:solidFill>
              </a:rPr>
              <a:t>       +     MDCU Managing in Diverse </a:t>
            </a:r>
            <a:r>
              <a:rPr lang="de-DE" sz="900" dirty="0" err="1">
                <a:solidFill>
                  <a:schemeClr val="tx1"/>
                </a:solidFill>
              </a:rPr>
              <a:t>Cultures</a:t>
            </a:r>
            <a:r>
              <a:rPr lang="de-DE" sz="900" dirty="0">
                <a:solidFill>
                  <a:schemeClr val="tx1"/>
                </a:solidFill>
              </a:rPr>
              <a:t>  	                          MÜLLER 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4	DEMA </a:t>
            </a:r>
            <a:r>
              <a:rPr lang="de-DE" sz="900" dirty="0" err="1">
                <a:solidFill>
                  <a:schemeClr val="tx1"/>
                </a:solidFill>
              </a:rPr>
              <a:t>Designing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Managing Flexible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Creative </a:t>
            </a:r>
            <a:r>
              <a:rPr lang="de-DE" sz="900" dirty="0" err="1">
                <a:solidFill>
                  <a:schemeClr val="tx1"/>
                </a:solidFill>
              </a:rPr>
              <a:t>Organisations</a:t>
            </a:r>
            <a:r>
              <a:rPr lang="de-DE" sz="900" dirty="0">
                <a:solidFill>
                  <a:schemeClr val="tx1"/>
                </a:solidFill>
              </a:rPr>
              <a:t>     + INNO Innovative </a:t>
            </a:r>
            <a:r>
              <a:rPr lang="de-DE" sz="900" dirty="0" err="1">
                <a:solidFill>
                  <a:schemeClr val="tx1"/>
                </a:solidFill>
              </a:rPr>
              <a:t>Organizations</a:t>
            </a:r>
            <a:r>
              <a:rPr lang="de-DE" sz="900" dirty="0">
                <a:solidFill>
                  <a:schemeClr val="tx1"/>
                </a:solidFill>
              </a:rPr>
              <a:t>             STEFAN + MÜLLER 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5 	BUCO Business Communication 					   CAREY  </a:t>
            </a:r>
          </a:p>
          <a:p>
            <a:r>
              <a:rPr lang="de-DE" sz="900" dirty="0">
                <a:solidFill>
                  <a:schemeClr val="tx1"/>
                </a:solidFill>
              </a:rPr>
              <a:t>						</a:t>
            </a:r>
          </a:p>
          <a:p>
            <a:r>
              <a:rPr lang="de-DE" sz="900" dirty="0">
                <a:solidFill>
                  <a:schemeClr val="tx1"/>
                </a:solidFill>
              </a:rPr>
              <a:t>Modul 6 + 7	</a:t>
            </a:r>
            <a:r>
              <a:rPr lang="de-DE" sz="900" dirty="0" err="1">
                <a:solidFill>
                  <a:schemeClr val="tx1"/>
                </a:solidFill>
              </a:rPr>
              <a:t>Choosing</a:t>
            </a:r>
            <a:r>
              <a:rPr lang="de-DE" sz="900" dirty="0">
                <a:solidFill>
                  <a:schemeClr val="tx1"/>
                </a:solidFill>
              </a:rPr>
              <a:t> 1 out </a:t>
            </a:r>
            <a:r>
              <a:rPr lang="de-DE" sz="900" dirty="0" err="1">
                <a:solidFill>
                  <a:schemeClr val="tx1"/>
                </a:solidFill>
              </a:rPr>
              <a:t>of</a:t>
            </a:r>
            <a:r>
              <a:rPr lang="de-DE" sz="900" dirty="0">
                <a:solidFill>
                  <a:schemeClr val="tx1"/>
                </a:solidFill>
              </a:rPr>
              <a:t> 3  International Projects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6D61C7-2B18-D547-A162-983BFE1DB8A5}"/>
              </a:ext>
            </a:extLst>
          </p:cNvPr>
          <p:cNvSpPr txBox="1"/>
          <p:nvPr/>
        </p:nvSpPr>
        <p:spPr>
          <a:xfrm>
            <a:off x="330369" y="4470400"/>
            <a:ext cx="91470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1"/>
                </a:solidFill>
              </a:rPr>
              <a:t>Modul 8	CHANGE Change </a:t>
            </a:r>
            <a:r>
              <a:rPr lang="de-DE" sz="900" dirty="0" err="1">
                <a:solidFill>
                  <a:schemeClr val="tx1"/>
                </a:solidFill>
              </a:rPr>
              <a:t>Processes</a:t>
            </a:r>
            <a:r>
              <a:rPr lang="de-DE" sz="900" dirty="0">
                <a:solidFill>
                  <a:schemeClr val="tx1"/>
                </a:solidFill>
              </a:rPr>
              <a:t>    +    BPR  Business </a:t>
            </a:r>
            <a:r>
              <a:rPr lang="de-DE" sz="900" dirty="0" err="1">
                <a:solidFill>
                  <a:schemeClr val="tx1"/>
                </a:solidFill>
              </a:rPr>
              <a:t>Process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Modelling</a:t>
            </a:r>
            <a:r>
              <a:rPr lang="de-DE" sz="900" dirty="0">
                <a:solidFill>
                  <a:schemeClr val="tx1"/>
                </a:solidFill>
              </a:rPr>
              <a:t>		          MÜLLER/THOMA + LEHMANSNKI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9	COOP  </a:t>
            </a:r>
            <a:r>
              <a:rPr lang="de-DE" sz="900" dirty="0" err="1">
                <a:solidFill>
                  <a:schemeClr val="tx1"/>
                </a:solidFill>
              </a:rPr>
              <a:t>Cooperating</a:t>
            </a:r>
            <a:r>
              <a:rPr lang="de-DE" sz="900" dirty="0">
                <a:solidFill>
                  <a:schemeClr val="tx1"/>
                </a:solidFill>
              </a:rPr>
              <a:t> in </a:t>
            </a:r>
            <a:r>
              <a:rPr lang="de-DE" sz="900" dirty="0" err="1">
                <a:solidFill>
                  <a:schemeClr val="tx1"/>
                </a:solidFill>
              </a:rPr>
              <a:t>intercultural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interdiscipinary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teams</a:t>
            </a:r>
            <a:r>
              <a:rPr lang="de-DE" sz="900" dirty="0">
                <a:solidFill>
                  <a:schemeClr val="tx1"/>
                </a:solidFill>
              </a:rPr>
              <a:t>  + MDRP  Managing a </a:t>
            </a:r>
            <a:r>
              <a:rPr lang="de-DE" sz="900" dirty="0" err="1">
                <a:solidFill>
                  <a:schemeClr val="tx1"/>
                </a:solidFill>
              </a:rPr>
              <a:t>Distance</a:t>
            </a:r>
            <a:r>
              <a:rPr lang="de-DE" sz="900" dirty="0">
                <a:solidFill>
                  <a:schemeClr val="tx1"/>
                </a:solidFill>
              </a:rPr>
              <a:t> Research Project    KOLB 4N </a:t>
            </a:r>
            <a:r>
              <a:rPr lang="de-DE" sz="900" dirty="0" err="1">
                <a:solidFill>
                  <a:schemeClr val="tx1"/>
                </a:solidFill>
              </a:rPr>
              <a:t>Finland</a:t>
            </a:r>
            <a:endParaRPr lang="de-DE" sz="900" dirty="0">
              <a:solidFill>
                <a:schemeClr val="tx1"/>
              </a:solidFill>
            </a:endParaRP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10	MEGA Mergers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Acquisitions</a:t>
            </a:r>
            <a:r>
              <a:rPr lang="de-DE" sz="900" dirty="0">
                <a:solidFill>
                  <a:schemeClr val="tx1"/>
                </a:solidFill>
              </a:rPr>
              <a:t> + Investment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Financing</a:t>
            </a:r>
            <a:r>
              <a:rPr lang="de-DE" sz="900" dirty="0">
                <a:solidFill>
                  <a:schemeClr val="tx1"/>
                </a:solidFill>
              </a:rPr>
              <a:t>  				    PEYLO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11	STCO Strategic Controlling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Inhouse</a:t>
            </a:r>
            <a:r>
              <a:rPr lang="de-DE" sz="900" dirty="0">
                <a:solidFill>
                  <a:schemeClr val="tx1"/>
                </a:solidFill>
              </a:rPr>
              <a:t> Consulting + BUPL Entrepreneurship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Business </a:t>
            </a:r>
            <a:r>
              <a:rPr lang="de-DE" sz="900" dirty="0" err="1">
                <a:solidFill>
                  <a:schemeClr val="tx1"/>
                </a:solidFill>
              </a:rPr>
              <a:t>Planning</a:t>
            </a:r>
            <a:r>
              <a:rPr lang="de-DE" sz="900" dirty="0">
                <a:solidFill>
                  <a:schemeClr val="tx1"/>
                </a:solidFill>
              </a:rPr>
              <a:t> 	   HENNING + STEFAN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12	International </a:t>
            </a:r>
            <a:r>
              <a:rPr lang="de-DE" sz="900" dirty="0" err="1">
                <a:solidFill>
                  <a:schemeClr val="tx1"/>
                </a:solidFill>
              </a:rPr>
              <a:t>Negotiations</a:t>
            </a:r>
            <a:r>
              <a:rPr lang="de-DE" sz="900" dirty="0">
                <a:solidFill>
                  <a:schemeClr val="tx1"/>
                </a:solidFill>
              </a:rPr>
              <a:t> 						    KAISER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13	MEGA Megatrends </a:t>
            </a:r>
            <a:r>
              <a:rPr lang="de-DE" sz="900" dirty="0" err="1">
                <a:solidFill>
                  <a:schemeClr val="tx1"/>
                </a:solidFill>
              </a:rPr>
              <a:t>and</a:t>
            </a:r>
            <a:r>
              <a:rPr lang="de-DE" sz="900" dirty="0">
                <a:solidFill>
                  <a:schemeClr val="tx1"/>
                </a:solidFill>
              </a:rPr>
              <a:t> Future </a:t>
            </a:r>
            <a:r>
              <a:rPr lang="de-DE" sz="900" dirty="0" err="1">
                <a:solidFill>
                  <a:schemeClr val="tx1"/>
                </a:solidFill>
              </a:rPr>
              <a:t>Markets</a:t>
            </a:r>
            <a:r>
              <a:rPr lang="de-DE" sz="900" dirty="0">
                <a:solidFill>
                  <a:schemeClr val="tx1"/>
                </a:solidFill>
              </a:rPr>
              <a:t>  					    STEFAN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>
                <a:solidFill>
                  <a:schemeClr val="tx1"/>
                </a:solidFill>
              </a:rPr>
              <a:t>Modul 14	Research </a:t>
            </a:r>
            <a:r>
              <a:rPr lang="de-DE" sz="900" dirty="0" err="1">
                <a:solidFill>
                  <a:schemeClr val="tx1"/>
                </a:solidFill>
              </a:rPr>
              <a:t>Methods</a:t>
            </a:r>
            <a:r>
              <a:rPr lang="de-DE" sz="900" dirty="0">
                <a:solidFill>
                  <a:schemeClr val="tx1"/>
                </a:solidFill>
              </a:rPr>
              <a:t>   						    STEFAN</a:t>
            </a:r>
            <a:endParaRPr lang="de-DE" sz="1100" dirty="0">
              <a:solidFill>
                <a:schemeClr val="tx1"/>
              </a:solidFill>
            </a:endParaRPr>
          </a:p>
          <a:p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B52774-1E05-C94B-A229-959AA3E41BA6}"/>
              </a:ext>
            </a:extLst>
          </p:cNvPr>
          <p:cNvSpPr txBox="1"/>
          <p:nvPr/>
        </p:nvSpPr>
        <p:spPr>
          <a:xfrm>
            <a:off x="315769" y="1492985"/>
            <a:ext cx="152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Winter Term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4FDF15-298E-9843-B22F-EC703091EB5D}"/>
              </a:ext>
            </a:extLst>
          </p:cNvPr>
          <p:cNvSpPr txBox="1"/>
          <p:nvPr/>
        </p:nvSpPr>
        <p:spPr>
          <a:xfrm>
            <a:off x="315769" y="4042946"/>
            <a:ext cx="172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Summer Term </a:t>
            </a:r>
          </a:p>
        </p:txBody>
      </p:sp>
    </p:spTree>
    <p:extLst>
      <p:ext uri="{BB962C8B-B14F-4D97-AF65-F5344CB8AC3E}">
        <p14:creationId xmlns:p14="http://schemas.microsoft.com/office/powerpoint/2010/main" val="2753398852"/>
      </p:ext>
    </p:extLst>
  </p:cSld>
  <p:clrMapOvr>
    <a:masterClrMapping/>
  </p:clrMapOvr>
</p:sld>
</file>

<file path=ppt/theme/theme1.xml><?xml version="1.0" encoding="utf-8"?>
<a:theme xmlns:a="http://schemas.openxmlformats.org/drawingml/2006/main" name="ppt_muster_02">
  <a:themeElements>
    <a:clrScheme name="">
      <a:dk1>
        <a:srgbClr val="000000"/>
      </a:dk1>
      <a:lt1>
        <a:srgbClr val="FFFFFF"/>
      </a:lt1>
      <a:dk2>
        <a:srgbClr val="000000"/>
      </a:dk2>
      <a:lt2>
        <a:srgbClr val="626465"/>
      </a:lt2>
      <a:accent1>
        <a:srgbClr val="B4C8E6"/>
      </a:accent1>
      <a:accent2>
        <a:srgbClr val="87B8E5"/>
      </a:accent2>
      <a:accent3>
        <a:srgbClr val="FFFFFF"/>
      </a:accent3>
      <a:accent4>
        <a:srgbClr val="000000"/>
      </a:accent4>
      <a:accent5>
        <a:srgbClr val="D6E0F0"/>
      </a:accent5>
      <a:accent6>
        <a:srgbClr val="7AA6CF"/>
      </a:accent6>
      <a:hlink>
        <a:srgbClr val="4C9BC6"/>
      </a:hlink>
      <a:folHlink>
        <a:srgbClr val="01334A"/>
      </a:folHlink>
    </a:clrScheme>
    <a:fontScheme name="ppt_muster_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pt_muster_02 1">
        <a:dk1>
          <a:srgbClr val="000000"/>
        </a:dk1>
        <a:lt1>
          <a:srgbClr val="FFFFFF"/>
        </a:lt1>
        <a:dk2>
          <a:srgbClr val="000000"/>
        </a:dk2>
        <a:lt2>
          <a:srgbClr val="626465"/>
        </a:lt2>
        <a:accent1>
          <a:srgbClr val="AFC2C8"/>
        </a:accent1>
        <a:accent2>
          <a:srgbClr val="87B8E5"/>
        </a:accent2>
        <a:accent3>
          <a:srgbClr val="FFFFFF"/>
        </a:accent3>
        <a:accent4>
          <a:srgbClr val="000000"/>
        </a:accent4>
        <a:accent5>
          <a:srgbClr val="D4DDE0"/>
        </a:accent5>
        <a:accent6>
          <a:srgbClr val="7AA6CF"/>
        </a:accent6>
        <a:hlink>
          <a:srgbClr val="4C9BC6"/>
        </a:hlink>
        <a:folHlink>
          <a:srgbClr val="0133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uster_02 2">
        <a:dk1>
          <a:srgbClr val="000000"/>
        </a:dk1>
        <a:lt1>
          <a:srgbClr val="FFFFFF"/>
        </a:lt1>
        <a:dk2>
          <a:srgbClr val="000000"/>
        </a:dk2>
        <a:lt2>
          <a:srgbClr val="626465"/>
        </a:lt2>
        <a:accent1>
          <a:srgbClr val="AFC2C8"/>
        </a:accent1>
        <a:accent2>
          <a:srgbClr val="87B8E5"/>
        </a:accent2>
        <a:accent3>
          <a:srgbClr val="FFFFFF"/>
        </a:accent3>
        <a:accent4>
          <a:srgbClr val="000000"/>
        </a:accent4>
        <a:accent5>
          <a:srgbClr val="D4DDE0"/>
        </a:accent5>
        <a:accent6>
          <a:srgbClr val="7AA6CF"/>
        </a:accent6>
        <a:hlink>
          <a:srgbClr val="D46028"/>
        </a:hlink>
        <a:folHlink>
          <a:srgbClr val="9E1D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frika Facts and Figures" id="{220D5E5D-B145-7C4A-BDD6-C13DCD892047}" vid="{727B8772-8578-8C4A-83C3-E8453ED9C84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ppt_muster_02</Template>
  <TotalTime>0</TotalTime>
  <Words>2255</Words>
  <Application>Microsoft Macintosh PowerPoint</Application>
  <PresentationFormat>Bildschirmpräsentation (4:3)</PresentationFormat>
  <Paragraphs>1450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</vt:lpstr>
      <vt:lpstr>Times New Roman</vt:lpstr>
      <vt:lpstr>Verdana</vt:lpstr>
      <vt:lpstr>Wingdings</vt:lpstr>
      <vt:lpstr>ppt_muster_02</vt:lpstr>
      <vt:lpstr>Office</vt:lpstr>
      <vt:lpstr>PowerPoint-Präsentation</vt:lpstr>
      <vt:lpstr>Master Programme  Global Business Development</vt:lpstr>
      <vt:lpstr>1st Semester 30 ECTS</vt:lpstr>
      <vt:lpstr>PowerPoint-Präsentation</vt:lpstr>
      <vt:lpstr>Business Idea</vt:lpstr>
      <vt:lpstr>PowerPoint-Präsentation</vt:lpstr>
      <vt:lpstr>Business Idea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Katrin Stefan</dc:creator>
  <cp:lastModifiedBy>Katrin Stefan</cp:lastModifiedBy>
  <cp:revision>87</cp:revision>
  <dcterms:created xsi:type="dcterms:W3CDTF">2020-09-24T08:17:11Z</dcterms:created>
  <dcterms:modified xsi:type="dcterms:W3CDTF">2025-03-19T14:35:17Z</dcterms:modified>
</cp:coreProperties>
</file>