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89" r:id="rId3"/>
    <p:sldId id="306" r:id="rId4"/>
    <p:sldId id="310" r:id="rId5"/>
    <p:sldId id="292" r:id="rId6"/>
    <p:sldId id="293" r:id="rId7"/>
    <p:sldId id="300" r:id="rId8"/>
    <p:sldId id="301" r:id="rId9"/>
    <p:sldId id="294" r:id="rId10"/>
    <p:sldId id="290" r:id="rId11"/>
    <p:sldId id="296" r:id="rId12"/>
    <p:sldId id="302" r:id="rId13"/>
    <p:sldId id="297" r:id="rId14"/>
    <p:sldId id="295" r:id="rId15"/>
    <p:sldId id="299" r:id="rId16"/>
    <p:sldId id="303" r:id="rId17"/>
    <p:sldId id="304" r:id="rId18"/>
    <p:sldId id="308" r:id="rId19"/>
    <p:sldId id="309" r:id="rId20"/>
    <p:sldId id="298" r:id="rId21"/>
  </p:sldIdLst>
  <p:sldSz cx="12192000" cy="6858000"/>
  <p:notesSz cx="6858000" cy="9144000"/>
  <p:custDataLst>
    <p:tags r:id="rId23"/>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of. Bernhard Schick" initials="PBS" lastIdx="2" clrIdx="0">
    <p:extLst>
      <p:ext uri="{19B8F6BF-5375-455C-9EA6-DF929625EA0E}">
        <p15:presenceInfo xmlns:p15="http://schemas.microsoft.com/office/powerpoint/2012/main" userId="Prof. Bernhard Schic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2" d="100"/>
          <a:sy n="82" d="100"/>
        </p:scale>
        <p:origin x="662" y="67"/>
      </p:cViewPr>
      <p:guideLst/>
    </p:cSldViewPr>
  </p:slideViewPr>
  <p:notesTextViewPr>
    <p:cViewPr>
      <p:scale>
        <a:sx n="3" d="2"/>
        <a:sy n="3" d="2"/>
      </p:scale>
      <p:origin x="0" y="0"/>
    </p:cViewPr>
  </p:notesTextViewPr>
  <p:sorterViewPr>
    <p:cViewPr varScale="1">
      <p:scale>
        <a:sx n="1" d="1"/>
        <a:sy n="1" d="1"/>
      </p:scale>
      <p:origin x="0" y="-498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5A243B-8860-491C-8139-7BF7772EBCC6}" type="datetimeFigureOut">
              <a:rPr lang="de-DE" smtClean="0"/>
              <a:t>02.11.2022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1EB37B-02B3-47FA-A505-675272E8060D}" type="slidenum">
              <a:rPr lang="de-DE" smtClean="0"/>
              <a:t>‹#›</a:t>
            </a:fld>
            <a:endParaRPr lang="de-DE"/>
          </a:p>
        </p:txBody>
      </p:sp>
    </p:spTree>
    <p:extLst>
      <p:ext uri="{BB962C8B-B14F-4D97-AF65-F5344CB8AC3E}">
        <p14:creationId xmlns:p14="http://schemas.microsoft.com/office/powerpoint/2010/main" val="41313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388" rtl="0" eaLnBrk="1" fontAlgn="auto" latinLnBrk="0" hangingPunct="1">
              <a:lnSpc>
                <a:spcPct val="100000"/>
              </a:lnSpc>
              <a:spcBef>
                <a:spcPts val="0"/>
              </a:spcBef>
              <a:spcAft>
                <a:spcPts val="0"/>
              </a:spcAft>
              <a:buClrTx/>
              <a:buSzTx/>
              <a:buFontTx/>
              <a:buNone/>
              <a:tabLst/>
              <a:defRPr/>
            </a:pPr>
            <a:r>
              <a:rPr lang="en-US" dirty="0"/>
              <a:t>Many thanks - It is a pleasure for me once again to give a presentation at the </a:t>
            </a:r>
            <a:r>
              <a:rPr lang="en-US" dirty="0" err="1"/>
              <a:t>chassis.tech</a:t>
            </a:r>
            <a:r>
              <a:rPr lang="en-US" dirty="0"/>
              <a:t>. Today I would like to raise a question that I am more often asked:  </a:t>
            </a:r>
            <a:r>
              <a:rPr lang="en-US" sz="1200" b="1" dirty="0">
                <a:solidFill>
                  <a:srgbClr val="FF0000"/>
                </a:solidFill>
                <a:effectLst>
                  <a:outerShdw blurRad="38100" dist="38100" dir="2700000" algn="tl">
                    <a:srgbClr val="000000">
                      <a:alpha val="43137"/>
                    </a:srgbClr>
                  </a:outerShdw>
                </a:effectLst>
              </a:rPr>
              <a:t>What about digitalization as game changer? And do we still need good vehicle dynamics in the future?</a:t>
            </a:r>
          </a:p>
          <a:p>
            <a:pPr marL="0" marR="0" lvl="0" indent="0" algn="l" defTabSz="914388"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10"/>
          </p:nvPr>
        </p:nvSpPr>
        <p:spPr/>
        <p:txBody>
          <a:bodyPr/>
          <a:lstStyle/>
          <a:p>
            <a:pPr marL="0" marR="0" lvl="0" indent="0" algn="r" defTabSz="914388" rtl="0" eaLnBrk="1" fontAlgn="auto" latinLnBrk="0" hangingPunct="1">
              <a:lnSpc>
                <a:spcPct val="100000"/>
              </a:lnSpc>
              <a:spcBef>
                <a:spcPts val="0"/>
              </a:spcBef>
              <a:spcAft>
                <a:spcPts val="0"/>
              </a:spcAft>
              <a:buClrTx/>
              <a:buSzTx/>
              <a:buFontTx/>
              <a:buNone/>
              <a:tabLst/>
              <a:defRPr/>
            </a:pPr>
            <a:fld id="{FF889315-7416-41BF-A94D-C137F486764A}"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388"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858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7" name="Bildplatzhalter 2"/>
          <p:cNvSpPr>
            <a:spLocks noGrp="1"/>
          </p:cNvSpPr>
          <p:nvPr>
            <p:ph type="pic" idx="1"/>
          </p:nvPr>
        </p:nvSpPr>
        <p:spPr>
          <a:xfrm>
            <a:off x="0" y="0"/>
            <a:ext cx="12192009" cy="6361433"/>
          </a:xfrm>
          <a:prstGeom prst="rect">
            <a:avLst/>
          </a:prstGeom>
        </p:spPr>
        <p:txBody>
          <a:bodyPr/>
          <a:lstStyle>
            <a:lvl1pPr marL="0" indent="0">
              <a:buNone/>
              <a:defRPr sz="2400"/>
            </a:lvl1pPr>
            <a:lvl2pPr marL="342901" indent="0">
              <a:buNone/>
              <a:defRPr sz="2100"/>
            </a:lvl2pPr>
            <a:lvl3pPr marL="685800" indent="0">
              <a:buNone/>
              <a:defRPr sz="1800"/>
            </a:lvl3pPr>
            <a:lvl4pPr marL="1028700" indent="0">
              <a:buNone/>
              <a:defRPr sz="1500"/>
            </a:lvl4pPr>
            <a:lvl5pPr marL="1371600" indent="0">
              <a:buNone/>
              <a:defRPr sz="1500"/>
            </a:lvl5pPr>
            <a:lvl6pPr marL="1714501" indent="0">
              <a:buNone/>
              <a:defRPr sz="1500"/>
            </a:lvl6pPr>
            <a:lvl7pPr marL="2057399" indent="0">
              <a:buNone/>
              <a:defRPr sz="1500"/>
            </a:lvl7pPr>
            <a:lvl8pPr marL="2400299" indent="0">
              <a:buNone/>
              <a:defRPr sz="1500"/>
            </a:lvl8pPr>
            <a:lvl9pPr marL="2743200" indent="0">
              <a:buNone/>
              <a:defRPr sz="1500"/>
            </a:lvl9pPr>
          </a:lstStyle>
          <a:p>
            <a:r>
              <a:rPr lang="de-DE" dirty="0"/>
              <a:t>Bild durch Klicken auf Symbol hinzufügen</a:t>
            </a:r>
          </a:p>
        </p:txBody>
      </p:sp>
      <p:sp>
        <p:nvSpPr>
          <p:cNvPr id="6" name="Titelplatzhalter 1"/>
          <p:cNvSpPr>
            <a:spLocks noGrp="1"/>
          </p:cNvSpPr>
          <p:nvPr>
            <p:ph type="title"/>
          </p:nvPr>
        </p:nvSpPr>
        <p:spPr>
          <a:xfrm>
            <a:off x="382222" y="585684"/>
            <a:ext cx="11541738" cy="1325563"/>
          </a:xfrm>
          <a:prstGeom prst="rect">
            <a:avLst/>
          </a:prstGeom>
        </p:spPr>
        <p:txBody>
          <a:bodyPr vert="horz" lIns="91440" tIns="45720" rIns="91440" bIns="45720" rtlCol="0" anchor="t">
            <a:normAutofit/>
          </a:bodyPr>
          <a:lstStyle/>
          <a:p>
            <a:r>
              <a:rPr lang="de-DE"/>
              <a:t>Titelmasterformat durch Klicken bearbeiten</a:t>
            </a:r>
          </a:p>
        </p:txBody>
      </p:sp>
    </p:spTree>
    <p:extLst>
      <p:ext uri="{BB962C8B-B14F-4D97-AF65-F5344CB8AC3E}">
        <p14:creationId xmlns:p14="http://schemas.microsoft.com/office/powerpoint/2010/main" val="1234612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folie">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7922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Vollbild ohne Titel">
    <p:spTree>
      <p:nvGrpSpPr>
        <p:cNvPr id="1" name=""/>
        <p:cNvGrpSpPr/>
        <p:nvPr/>
      </p:nvGrpSpPr>
      <p:grpSpPr>
        <a:xfrm>
          <a:off x="0" y="0"/>
          <a:ext cx="0" cy="0"/>
          <a:chOff x="0" y="0"/>
          <a:chExt cx="0" cy="0"/>
        </a:xfrm>
      </p:grpSpPr>
      <p:sp>
        <p:nvSpPr>
          <p:cNvPr id="16" name="Bildplatzhalter 2"/>
          <p:cNvSpPr>
            <a:spLocks noGrp="1"/>
          </p:cNvSpPr>
          <p:nvPr>
            <p:ph type="pic" idx="1"/>
          </p:nvPr>
        </p:nvSpPr>
        <p:spPr>
          <a:xfrm>
            <a:off x="1" y="4"/>
            <a:ext cx="12192008" cy="6857999"/>
          </a:xfrm>
          <a:prstGeom prst="rect">
            <a:avLst/>
          </a:prstGeom>
        </p:spPr>
        <p:txBody>
          <a:bodyPr/>
          <a:lstStyle>
            <a:lvl1pPr marL="0" indent="0">
              <a:buNone/>
              <a:defRPr sz="2400"/>
            </a:lvl1pPr>
            <a:lvl2pPr marL="342875" indent="0">
              <a:buNone/>
              <a:defRPr sz="2100"/>
            </a:lvl2pPr>
            <a:lvl3pPr marL="685749" indent="0">
              <a:buNone/>
              <a:defRPr sz="1800"/>
            </a:lvl3pPr>
            <a:lvl4pPr marL="1028624" indent="0">
              <a:buNone/>
              <a:defRPr sz="1500"/>
            </a:lvl4pPr>
            <a:lvl5pPr marL="1371498" indent="0">
              <a:buNone/>
              <a:defRPr sz="1500"/>
            </a:lvl5pPr>
            <a:lvl6pPr marL="1714373" indent="0">
              <a:buNone/>
              <a:defRPr sz="1500"/>
            </a:lvl6pPr>
            <a:lvl7pPr marL="2057246" indent="0">
              <a:buNone/>
              <a:defRPr sz="1500"/>
            </a:lvl7pPr>
            <a:lvl8pPr marL="2400120" indent="0">
              <a:buNone/>
              <a:defRPr sz="1500"/>
            </a:lvl8pPr>
            <a:lvl9pPr marL="2742995" indent="0">
              <a:buNone/>
              <a:defRPr sz="1500"/>
            </a:lvl9pPr>
          </a:lstStyle>
          <a:p>
            <a:r>
              <a:rPr lang="de-DE" dirty="0"/>
              <a:t>Bild durch Klicken auf Symbol hinzufügen</a:t>
            </a:r>
          </a:p>
        </p:txBody>
      </p:sp>
    </p:spTree>
    <p:extLst>
      <p:ext uri="{BB962C8B-B14F-4D97-AF65-F5344CB8AC3E}">
        <p14:creationId xmlns:p14="http://schemas.microsoft.com/office/powerpoint/2010/main" val="3550600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ollbild mit Titel">
    <p:spTree>
      <p:nvGrpSpPr>
        <p:cNvPr id="1" name=""/>
        <p:cNvGrpSpPr/>
        <p:nvPr/>
      </p:nvGrpSpPr>
      <p:grpSpPr>
        <a:xfrm>
          <a:off x="0" y="0"/>
          <a:ext cx="0" cy="0"/>
          <a:chOff x="0" y="0"/>
          <a:chExt cx="0" cy="0"/>
        </a:xfrm>
      </p:grpSpPr>
      <p:sp>
        <p:nvSpPr>
          <p:cNvPr id="5" name="Bildplatzhalter 4"/>
          <p:cNvSpPr>
            <a:spLocks noGrp="1"/>
          </p:cNvSpPr>
          <p:nvPr>
            <p:ph type="pic" sz="quarter" idx="15"/>
          </p:nvPr>
        </p:nvSpPr>
        <p:spPr>
          <a:xfrm>
            <a:off x="0" y="723899"/>
            <a:ext cx="12192000" cy="5619751"/>
          </a:xfrm>
          <a:prstGeom prst="rect">
            <a:avLst/>
          </a:prstGeom>
        </p:spPr>
        <p:txBody>
          <a:bodyPr/>
          <a:lstStyle/>
          <a:p>
            <a:endParaRPr lang="de-DE"/>
          </a:p>
        </p:txBody>
      </p:sp>
      <p:sp>
        <p:nvSpPr>
          <p:cNvPr id="8" name="Rechteck 7"/>
          <p:cNvSpPr/>
          <p:nvPr userDrawn="1"/>
        </p:nvSpPr>
        <p:spPr>
          <a:xfrm>
            <a:off x="0" y="0"/>
            <a:ext cx="12192000" cy="723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16" name="Titel 17"/>
          <p:cNvSpPr>
            <a:spLocks noGrp="1"/>
          </p:cNvSpPr>
          <p:nvPr>
            <p:ph type="title"/>
          </p:nvPr>
        </p:nvSpPr>
        <p:spPr>
          <a:xfrm>
            <a:off x="318626" y="117426"/>
            <a:ext cx="11459037" cy="489047"/>
          </a:xfrm>
          <a:prstGeom prst="rect">
            <a:avLst/>
          </a:prstGeom>
        </p:spPr>
        <p:txBody>
          <a:bodyPr anchor="ctr">
            <a:normAutofit/>
          </a:bodyPr>
          <a:lstStyle>
            <a:lvl1pPr>
              <a:defRPr lang="en-US" sz="2800" b="0" noProof="0" dirty="0">
                <a:solidFill>
                  <a:srgbClr val="0070C0"/>
                </a:solidFill>
                <a:latin typeface="+mn-lt"/>
                <a:ea typeface="+mn-ea"/>
                <a:cs typeface="+mn-cs"/>
              </a:defRPr>
            </a:lvl1pPr>
          </a:lstStyle>
          <a:p>
            <a:pPr marL="0" lvl="0" indent="0">
              <a:spcBef>
                <a:spcPts val="1000"/>
              </a:spcBef>
              <a:buFont typeface="Arial" panose="020B0604020202020204" pitchFamily="34" charset="0"/>
            </a:pPr>
            <a:r>
              <a:rPr lang="en-US" noProof="0" dirty="0" err="1"/>
              <a:t>Titelmasterformat</a:t>
            </a:r>
            <a:r>
              <a:rPr lang="en-US" noProof="0" dirty="0"/>
              <a:t> </a:t>
            </a:r>
            <a:r>
              <a:rPr lang="en-US" noProof="0" dirty="0" err="1"/>
              <a:t>durch</a:t>
            </a:r>
            <a:r>
              <a:rPr lang="en-US" noProof="0" dirty="0"/>
              <a:t> </a:t>
            </a:r>
            <a:r>
              <a:rPr lang="en-US" noProof="0" dirty="0" err="1"/>
              <a:t>Klicken</a:t>
            </a:r>
            <a:r>
              <a:rPr lang="en-US" noProof="0" dirty="0"/>
              <a:t> </a:t>
            </a:r>
            <a:r>
              <a:rPr lang="en-US" noProof="0" dirty="0" err="1"/>
              <a:t>bearbeiten</a:t>
            </a:r>
            <a:endParaRPr lang="en-US" noProof="0" dirty="0"/>
          </a:p>
        </p:txBody>
      </p:sp>
    </p:spTree>
    <p:extLst>
      <p:ext uri="{BB962C8B-B14F-4D97-AF65-F5344CB8AC3E}">
        <p14:creationId xmlns:p14="http://schemas.microsoft.com/office/powerpoint/2010/main" val="3838573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Headline leer">
    <p:spTree>
      <p:nvGrpSpPr>
        <p:cNvPr id="1" name=""/>
        <p:cNvGrpSpPr/>
        <p:nvPr/>
      </p:nvGrpSpPr>
      <p:grpSpPr>
        <a:xfrm>
          <a:off x="0" y="0"/>
          <a:ext cx="0" cy="0"/>
          <a:chOff x="0" y="0"/>
          <a:chExt cx="0" cy="0"/>
        </a:xfrm>
      </p:grpSpPr>
      <p:sp>
        <p:nvSpPr>
          <p:cNvPr id="8" name="Rechteck 7"/>
          <p:cNvSpPr/>
          <p:nvPr userDrawn="1"/>
        </p:nvSpPr>
        <p:spPr>
          <a:xfrm>
            <a:off x="0" y="0"/>
            <a:ext cx="12192000" cy="723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16" name="Titel 17"/>
          <p:cNvSpPr>
            <a:spLocks noGrp="1"/>
          </p:cNvSpPr>
          <p:nvPr>
            <p:ph type="title"/>
          </p:nvPr>
        </p:nvSpPr>
        <p:spPr>
          <a:xfrm>
            <a:off x="318626" y="117426"/>
            <a:ext cx="11459037" cy="489047"/>
          </a:xfrm>
          <a:prstGeom prst="rect">
            <a:avLst/>
          </a:prstGeom>
        </p:spPr>
        <p:txBody>
          <a:bodyPr anchor="ctr">
            <a:normAutofit/>
          </a:bodyPr>
          <a:lstStyle>
            <a:lvl1pPr>
              <a:defRPr lang="en-US" sz="2800" b="0" noProof="0" dirty="0">
                <a:solidFill>
                  <a:srgbClr val="0070C0"/>
                </a:solidFill>
                <a:latin typeface="+mn-lt"/>
                <a:ea typeface="+mn-ea"/>
                <a:cs typeface="+mn-cs"/>
              </a:defRPr>
            </a:lvl1pPr>
          </a:lstStyle>
          <a:p>
            <a:pPr marL="0" lvl="0" indent="0">
              <a:spcBef>
                <a:spcPts val="1000"/>
              </a:spcBef>
              <a:buFont typeface="Arial" panose="020B0604020202020204" pitchFamily="34" charset="0"/>
            </a:pPr>
            <a:r>
              <a:rPr lang="en-US" noProof="0" dirty="0" err="1"/>
              <a:t>Titelmasterformat</a:t>
            </a:r>
            <a:r>
              <a:rPr lang="en-US" noProof="0" dirty="0"/>
              <a:t> </a:t>
            </a:r>
            <a:r>
              <a:rPr lang="en-US" noProof="0" dirty="0" err="1"/>
              <a:t>durch</a:t>
            </a:r>
            <a:r>
              <a:rPr lang="en-US" noProof="0" dirty="0"/>
              <a:t> </a:t>
            </a:r>
            <a:r>
              <a:rPr lang="en-US" noProof="0" dirty="0" err="1"/>
              <a:t>Klicken</a:t>
            </a:r>
            <a:r>
              <a:rPr lang="en-US" noProof="0" dirty="0"/>
              <a:t> </a:t>
            </a:r>
            <a:r>
              <a:rPr lang="en-US" noProof="0" dirty="0" err="1"/>
              <a:t>bearbeiten</a:t>
            </a:r>
            <a:endParaRPr lang="en-US" noProof="0" dirty="0"/>
          </a:p>
        </p:txBody>
      </p:sp>
      <p:sp>
        <p:nvSpPr>
          <p:cNvPr id="7" name="Textplatzhalter 27"/>
          <p:cNvSpPr>
            <a:spLocks noGrp="1"/>
          </p:cNvSpPr>
          <p:nvPr>
            <p:ph type="body" sz="quarter" idx="14" hasCustomPrompt="1"/>
          </p:nvPr>
        </p:nvSpPr>
        <p:spPr>
          <a:xfrm>
            <a:off x="318626" y="958402"/>
            <a:ext cx="11459037" cy="489398"/>
          </a:xfrm>
          <a:prstGeom prst="rect">
            <a:avLst/>
          </a:prstGeom>
        </p:spPr>
        <p:txBody>
          <a:bodyPr anchor="t">
            <a:normAutofit/>
          </a:bodyPr>
          <a:lstStyle>
            <a:lvl1pPr marL="0" indent="0">
              <a:buNone/>
              <a:defRPr sz="2800" b="1">
                <a:solidFill>
                  <a:schemeClr val="tx1"/>
                </a:solidFill>
              </a:defRPr>
            </a:lvl1pPr>
          </a:lstStyle>
          <a:p>
            <a:pPr lvl="0"/>
            <a:r>
              <a:rPr lang="en-US" noProof="0" dirty="0" err="1"/>
              <a:t>Textmasterformat</a:t>
            </a:r>
            <a:r>
              <a:rPr lang="en-US" noProof="0" dirty="0"/>
              <a:t> </a:t>
            </a:r>
            <a:r>
              <a:rPr lang="en-US" noProof="0" dirty="0" err="1"/>
              <a:t>bearbeiten</a:t>
            </a:r>
            <a:r>
              <a:rPr lang="en-US" noProof="0" dirty="0"/>
              <a:t>…</a:t>
            </a:r>
          </a:p>
        </p:txBody>
      </p:sp>
    </p:spTree>
    <p:extLst>
      <p:ext uri="{BB962C8B-B14F-4D97-AF65-F5344CB8AC3E}">
        <p14:creationId xmlns:p14="http://schemas.microsoft.com/office/powerpoint/2010/main" val="2457181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el+Headline leer">
    <p:spTree>
      <p:nvGrpSpPr>
        <p:cNvPr id="1" name=""/>
        <p:cNvGrpSpPr/>
        <p:nvPr/>
      </p:nvGrpSpPr>
      <p:grpSpPr>
        <a:xfrm>
          <a:off x="0" y="0"/>
          <a:ext cx="0" cy="0"/>
          <a:chOff x="0" y="0"/>
          <a:chExt cx="0" cy="0"/>
        </a:xfrm>
      </p:grpSpPr>
      <p:sp>
        <p:nvSpPr>
          <p:cNvPr id="8" name="Rechteck 7"/>
          <p:cNvSpPr/>
          <p:nvPr userDrawn="1"/>
        </p:nvSpPr>
        <p:spPr>
          <a:xfrm>
            <a:off x="0" y="0"/>
            <a:ext cx="12192000" cy="723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16" name="Titel 17"/>
          <p:cNvSpPr>
            <a:spLocks noGrp="1"/>
          </p:cNvSpPr>
          <p:nvPr>
            <p:ph type="title"/>
          </p:nvPr>
        </p:nvSpPr>
        <p:spPr>
          <a:xfrm>
            <a:off x="318626" y="117426"/>
            <a:ext cx="11459037" cy="489047"/>
          </a:xfrm>
          <a:prstGeom prst="rect">
            <a:avLst/>
          </a:prstGeom>
        </p:spPr>
        <p:txBody>
          <a:bodyPr anchor="ctr">
            <a:normAutofit/>
          </a:bodyPr>
          <a:lstStyle>
            <a:lvl1pPr>
              <a:defRPr lang="en-US" sz="2800" b="0" noProof="0" dirty="0">
                <a:solidFill>
                  <a:srgbClr val="0070C0"/>
                </a:solidFill>
                <a:latin typeface="+mn-lt"/>
                <a:ea typeface="+mn-ea"/>
                <a:cs typeface="+mn-cs"/>
              </a:defRPr>
            </a:lvl1pPr>
          </a:lstStyle>
          <a:p>
            <a:pPr marL="0" lvl="0" indent="0">
              <a:spcBef>
                <a:spcPts val="1000"/>
              </a:spcBef>
              <a:buFont typeface="Arial" panose="020B0604020202020204" pitchFamily="34" charset="0"/>
            </a:pPr>
            <a:r>
              <a:rPr lang="en-US" noProof="0" dirty="0" err="1"/>
              <a:t>Titelmasterformat</a:t>
            </a:r>
            <a:r>
              <a:rPr lang="en-US" noProof="0" dirty="0"/>
              <a:t> </a:t>
            </a:r>
            <a:r>
              <a:rPr lang="en-US" noProof="0" dirty="0" err="1"/>
              <a:t>durch</a:t>
            </a:r>
            <a:r>
              <a:rPr lang="en-US" noProof="0" dirty="0"/>
              <a:t> </a:t>
            </a:r>
            <a:r>
              <a:rPr lang="en-US" noProof="0" dirty="0" err="1"/>
              <a:t>Klicken</a:t>
            </a:r>
            <a:r>
              <a:rPr lang="en-US" noProof="0" dirty="0"/>
              <a:t> </a:t>
            </a:r>
            <a:r>
              <a:rPr lang="en-US" noProof="0" dirty="0" err="1"/>
              <a:t>bearbeiten</a:t>
            </a:r>
            <a:endParaRPr lang="en-US" noProof="0" dirty="0"/>
          </a:p>
        </p:txBody>
      </p:sp>
      <p:sp>
        <p:nvSpPr>
          <p:cNvPr id="7" name="Textplatzhalter 27"/>
          <p:cNvSpPr>
            <a:spLocks noGrp="1"/>
          </p:cNvSpPr>
          <p:nvPr>
            <p:ph type="body" sz="quarter" idx="14" hasCustomPrompt="1"/>
          </p:nvPr>
        </p:nvSpPr>
        <p:spPr>
          <a:xfrm>
            <a:off x="318626" y="958402"/>
            <a:ext cx="11459037" cy="1022798"/>
          </a:xfrm>
          <a:prstGeom prst="rect">
            <a:avLst/>
          </a:prstGeom>
        </p:spPr>
        <p:txBody>
          <a:bodyPr anchor="t">
            <a:normAutofit/>
          </a:bodyPr>
          <a:lstStyle>
            <a:lvl1pPr marL="0" indent="0">
              <a:buNone/>
              <a:defRPr sz="2800" b="1">
                <a:solidFill>
                  <a:schemeClr val="tx1"/>
                </a:solidFill>
              </a:defRPr>
            </a:lvl1pPr>
          </a:lstStyle>
          <a:p>
            <a:pPr lvl="0"/>
            <a:r>
              <a:rPr lang="en-US" noProof="0" dirty="0" err="1"/>
              <a:t>Textmasterformat</a:t>
            </a:r>
            <a:r>
              <a:rPr lang="en-US" noProof="0" dirty="0"/>
              <a:t> </a:t>
            </a:r>
            <a:r>
              <a:rPr lang="en-US" noProof="0" dirty="0" err="1"/>
              <a:t>bearbeiten</a:t>
            </a:r>
            <a:r>
              <a:rPr lang="en-US" noProof="0" dirty="0"/>
              <a:t>…</a:t>
            </a:r>
          </a:p>
          <a:p>
            <a:pPr lvl="0"/>
            <a:r>
              <a:rPr lang="en-US" noProof="0" dirty="0"/>
              <a:t>….</a:t>
            </a:r>
          </a:p>
        </p:txBody>
      </p:sp>
    </p:spTree>
    <p:extLst>
      <p:ext uri="{BB962C8B-B14F-4D97-AF65-F5344CB8AC3E}">
        <p14:creationId xmlns:p14="http://schemas.microsoft.com/office/powerpoint/2010/main" val="2106056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Bilder">
    <p:spTree>
      <p:nvGrpSpPr>
        <p:cNvPr id="1" name=""/>
        <p:cNvGrpSpPr/>
        <p:nvPr/>
      </p:nvGrpSpPr>
      <p:grpSpPr>
        <a:xfrm>
          <a:off x="0" y="0"/>
          <a:ext cx="0" cy="0"/>
          <a:chOff x="0" y="0"/>
          <a:chExt cx="0" cy="0"/>
        </a:xfrm>
      </p:grpSpPr>
      <p:sp>
        <p:nvSpPr>
          <p:cNvPr id="8" name="Rechteck 7"/>
          <p:cNvSpPr/>
          <p:nvPr userDrawn="1"/>
        </p:nvSpPr>
        <p:spPr>
          <a:xfrm>
            <a:off x="0" y="0"/>
            <a:ext cx="12192000" cy="723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6" name="Titel 17"/>
          <p:cNvSpPr>
            <a:spLocks noGrp="1"/>
          </p:cNvSpPr>
          <p:nvPr>
            <p:ph type="title"/>
          </p:nvPr>
        </p:nvSpPr>
        <p:spPr>
          <a:xfrm>
            <a:off x="318626" y="117426"/>
            <a:ext cx="11459037" cy="489047"/>
          </a:xfrm>
          <a:prstGeom prst="rect">
            <a:avLst/>
          </a:prstGeom>
        </p:spPr>
        <p:txBody>
          <a:bodyPr anchor="ctr">
            <a:normAutofit/>
          </a:bodyPr>
          <a:lstStyle>
            <a:lvl1pPr>
              <a:defRPr lang="en-US" sz="2800" b="0" noProof="0" dirty="0">
                <a:solidFill>
                  <a:srgbClr val="0070C0"/>
                </a:solidFill>
                <a:latin typeface="+mn-lt"/>
                <a:ea typeface="+mn-ea"/>
                <a:cs typeface="+mn-cs"/>
              </a:defRPr>
            </a:lvl1pPr>
          </a:lstStyle>
          <a:p>
            <a:pPr marL="0" lvl="0" indent="0">
              <a:spcBef>
                <a:spcPts val="1000"/>
              </a:spcBef>
              <a:buFont typeface="Arial" panose="020B0604020202020204" pitchFamily="34" charset="0"/>
            </a:pPr>
            <a:r>
              <a:rPr lang="en-US" noProof="0" dirty="0" err="1"/>
              <a:t>Titelmasterformat</a:t>
            </a:r>
            <a:r>
              <a:rPr lang="en-US" noProof="0" dirty="0"/>
              <a:t> </a:t>
            </a:r>
            <a:r>
              <a:rPr lang="en-US" noProof="0" dirty="0" err="1"/>
              <a:t>durch</a:t>
            </a:r>
            <a:r>
              <a:rPr lang="en-US" noProof="0" dirty="0"/>
              <a:t> </a:t>
            </a:r>
            <a:r>
              <a:rPr lang="en-US" noProof="0" dirty="0" err="1"/>
              <a:t>Klicken</a:t>
            </a:r>
            <a:r>
              <a:rPr lang="en-US" noProof="0" dirty="0"/>
              <a:t> </a:t>
            </a:r>
            <a:r>
              <a:rPr lang="en-US" noProof="0" dirty="0" err="1"/>
              <a:t>bearbeiten</a:t>
            </a:r>
            <a:endParaRPr lang="en-US" noProof="0" dirty="0"/>
          </a:p>
        </p:txBody>
      </p:sp>
      <p:sp>
        <p:nvSpPr>
          <p:cNvPr id="7" name="Textplatzhalter 27"/>
          <p:cNvSpPr>
            <a:spLocks noGrp="1"/>
          </p:cNvSpPr>
          <p:nvPr>
            <p:ph type="body" sz="quarter" idx="14"/>
          </p:nvPr>
        </p:nvSpPr>
        <p:spPr>
          <a:xfrm>
            <a:off x="318626" y="958403"/>
            <a:ext cx="11459037" cy="587375"/>
          </a:xfrm>
          <a:prstGeom prst="rect">
            <a:avLst/>
          </a:prstGeom>
        </p:spPr>
        <p:txBody>
          <a:bodyPr anchor="ctr">
            <a:normAutofit/>
          </a:bodyPr>
          <a:lstStyle>
            <a:lvl1pPr marL="0" indent="0">
              <a:buNone/>
              <a:defRPr sz="2800" b="1">
                <a:solidFill>
                  <a:schemeClr val="tx1"/>
                </a:solidFill>
              </a:defRPr>
            </a:lvl1pPr>
          </a:lstStyle>
          <a:p>
            <a:pPr lvl="0"/>
            <a:r>
              <a:rPr lang="en-US" noProof="0" dirty="0" err="1"/>
              <a:t>Textmasterformat</a:t>
            </a:r>
            <a:r>
              <a:rPr lang="en-US" noProof="0" dirty="0"/>
              <a:t> </a:t>
            </a:r>
            <a:r>
              <a:rPr lang="en-US" noProof="0" dirty="0" err="1"/>
              <a:t>bearbeiten</a:t>
            </a:r>
            <a:endParaRPr lang="en-US" noProof="0" dirty="0"/>
          </a:p>
        </p:txBody>
      </p:sp>
      <p:sp>
        <p:nvSpPr>
          <p:cNvPr id="5" name="Bildplatzhalter 4"/>
          <p:cNvSpPr>
            <a:spLocks noGrp="1"/>
          </p:cNvSpPr>
          <p:nvPr>
            <p:ph type="pic" sz="quarter" idx="16"/>
          </p:nvPr>
        </p:nvSpPr>
        <p:spPr>
          <a:xfrm>
            <a:off x="385763" y="1760524"/>
            <a:ext cx="3699534" cy="2468563"/>
          </a:xfrm>
          <a:prstGeom prst="rect">
            <a:avLst/>
          </a:prstGeom>
        </p:spPr>
        <p:txBody>
          <a:bodyPr/>
          <a:lstStyle/>
          <a:p>
            <a:endParaRPr lang="en-US" noProof="0" dirty="0"/>
          </a:p>
        </p:txBody>
      </p:sp>
      <p:sp>
        <p:nvSpPr>
          <p:cNvPr id="6" name="Bildplatzhalter 4"/>
          <p:cNvSpPr>
            <a:spLocks noGrp="1"/>
          </p:cNvSpPr>
          <p:nvPr>
            <p:ph type="pic" sz="quarter" idx="17"/>
          </p:nvPr>
        </p:nvSpPr>
        <p:spPr>
          <a:xfrm>
            <a:off x="4231946" y="1760523"/>
            <a:ext cx="3699534" cy="2468563"/>
          </a:xfrm>
          <a:prstGeom prst="rect">
            <a:avLst/>
          </a:prstGeom>
        </p:spPr>
        <p:txBody>
          <a:bodyPr/>
          <a:lstStyle/>
          <a:p>
            <a:endParaRPr lang="en-US" noProof="0" dirty="0"/>
          </a:p>
        </p:txBody>
      </p:sp>
      <p:sp>
        <p:nvSpPr>
          <p:cNvPr id="9" name="Bildplatzhalter 4"/>
          <p:cNvSpPr>
            <a:spLocks noGrp="1"/>
          </p:cNvSpPr>
          <p:nvPr>
            <p:ph type="pic" sz="quarter" idx="18"/>
          </p:nvPr>
        </p:nvSpPr>
        <p:spPr>
          <a:xfrm>
            <a:off x="8078129" y="1760523"/>
            <a:ext cx="3699534" cy="2468563"/>
          </a:xfrm>
          <a:prstGeom prst="rect">
            <a:avLst/>
          </a:prstGeom>
        </p:spPr>
        <p:txBody>
          <a:bodyPr/>
          <a:lstStyle/>
          <a:p>
            <a:endParaRPr lang="en-US" noProof="0" dirty="0"/>
          </a:p>
        </p:txBody>
      </p:sp>
      <p:sp>
        <p:nvSpPr>
          <p:cNvPr id="4" name="Textplatzhalter 3"/>
          <p:cNvSpPr>
            <a:spLocks noGrp="1"/>
          </p:cNvSpPr>
          <p:nvPr>
            <p:ph type="body" sz="quarter" idx="19" hasCustomPrompt="1"/>
          </p:nvPr>
        </p:nvSpPr>
        <p:spPr>
          <a:xfrm>
            <a:off x="385763" y="4324029"/>
            <a:ext cx="3698875" cy="360000"/>
          </a:xfrm>
          <a:prstGeom prst="rect">
            <a:avLst/>
          </a:prstGeom>
          <a:solidFill>
            <a:schemeClr val="tx1">
              <a:lumMod val="75000"/>
              <a:lumOff val="25000"/>
            </a:schemeClr>
          </a:solidFill>
        </p:spPr>
        <p:txBody>
          <a:bodyPr anchor="ctr"/>
          <a:lstStyle>
            <a:lvl1pPr marL="0" indent="0" algn="ctr">
              <a:buNone/>
              <a:defRPr lang="de-DE" sz="2000" b="0" kern="1200" dirty="0">
                <a:solidFill>
                  <a:schemeClr val="bg1"/>
                </a:solidFill>
                <a:latin typeface="+mn-lt"/>
                <a:ea typeface="+mn-ea"/>
                <a:cs typeface="+mn-cs"/>
              </a:defRPr>
            </a:lvl1pPr>
          </a:lstStyle>
          <a:p>
            <a:pPr lvl="0"/>
            <a:r>
              <a:rPr lang="en-US" noProof="0" dirty="0"/>
              <a:t>…</a:t>
            </a:r>
          </a:p>
        </p:txBody>
      </p:sp>
      <p:sp>
        <p:nvSpPr>
          <p:cNvPr id="14" name="Textplatzhalter 3"/>
          <p:cNvSpPr>
            <a:spLocks noGrp="1"/>
          </p:cNvSpPr>
          <p:nvPr>
            <p:ph type="body" sz="quarter" idx="20" hasCustomPrompt="1"/>
          </p:nvPr>
        </p:nvSpPr>
        <p:spPr>
          <a:xfrm>
            <a:off x="4231946" y="4324029"/>
            <a:ext cx="3698875" cy="352738"/>
          </a:xfrm>
          <a:prstGeom prst="rect">
            <a:avLst/>
          </a:prstGeom>
          <a:solidFill>
            <a:schemeClr val="tx1">
              <a:lumMod val="75000"/>
              <a:lumOff val="25000"/>
            </a:schemeClr>
          </a:solidFill>
        </p:spPr>
        <p:txBody>
          <a:bodyPr anchor="ctr"/>
          <a:lstStyle>
            <a:lvl1pPr marL="0" indent="0" algn="ctr">
              <a:buNone/>
              <a:defRPr lang="de-DE" sz="2000" b="0" kern="1200" dirty="0">
                <a:solidFill>
                  <a:schemeClr val="bg1"/>
                </a:solidFill>
                <a:latin typeface="+mn-lt"/>
                <a:ea typeface="+mn-ea"/>
                <a:cs typeface="+mn-cs"/>
              </a:defRPr>
            </a:lvl1pPr>
          </a:lstStyle>
          <a:p>
            <a:pPr lvl="0"/>
            <a:r>
              <a:rPr lang="en-US" noProof="0" dirty="0"/>
              <a:t>…</a:t>
            </a:r>
          </a:p>
        </p:txBody>
      </p:sp>
      <p:sp>
        <p:nvSpPr>
          <p:cNvPr id="15" name="Textplatzhalter 3"/>
          <p:cNvSpPr>
            <a:spLocks noGrp="1"/>
          </p:cNvSpPr>
          <p:nvPr>
            <p:ph type="body" sz="quarter" idx="21" hasCustomPrompt="1"/>
          </p:nvPr>
        </p:nvSpPr>
        <p:spPr>
          <a:xfrm>
            <a:off x="8078788" y="4342482"/>
            <a:ext cx="3698875" cy="352738"/>
          </a:xfrm>
          <a:prstGeom prst="rect">
            <a:avLst/>
          </a:prstGeom>
          <a:solidFill>
            <a:schemeClr val="tx1">
              <a:lumMod val="75000"/>
              <a:lumOff val="25000"/>
            </a:schemeClr>
          </a:solidFill>
        </p:spPr>
        <p:txBody>
          <a:bodyPr anchor="ctr"/>
          <a:lstStyle>
            <a:lvl1pPr marL="0" indent="0" algn="ctr">
              <a:buNone/>
              <a:defRPr lang="de-DE" sz="2000" b="0" kern="1200" dirty="0">
                <a:solidFill>
                  <a:schemeClr val="bg1"/>
                </a:solidFill>
                <a:latin typeface="+mn-lt"/>
                <a:ea typeface="+mn-ea"/>
                <a:cs typeface="+mn-cs"/>
              </a:defRPr>
            </a:lvl1pPr>
          </a:lstStyle>
          <a:p>
            <a:pPr lvl="0"/>
            <a:r>
              <a:rPr lang="en-US" noProof="0" dirty="0"/>
              <a:t>…</a:t>
            </a:r>
          </a:p>
        </p:txBody>
      </p:sp>
    </p:spTree>
    <p:extLst>
      <p:ext uri="{BB962C8B-B14F-4D97-AF65-F5344CB8AC3E}">
        <p14:creationId xmlns:p14="http://schemas.microsoft.com/office/powerpoint/2010/main" val="3294670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8" name="Rechteck 7"/>
          <p:cNvSpPr/>
          <p:nvPr userDrawn="1"/>
        </p:nvSpPr>
        <p:spPr>
          <a:xfrm>
            <a:off x="0" y="0"/>
            <a:ext cx="12192000" cy="723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6" name="Titel 17"/>
          <p:cNvSpPr>
            <a:spLocks noGrp="1"/>
          </p:cNvSpPr>
          <p:nvPr>
            <p:ph type="title"/>
          </p:nvPr>
        </p:nvSpPr>
        <p:spPr>
          <a:xfrm>
            <a:off x="318626" y="117426"/>
            <a:ext cx="11459037" cy="489047"/>
          </a:xfrm>
          <a:prstGeom prst="rect">
            <a:avLst/>
          </a:prstGeom>
        </p:spPr>
        <p:txBody>
          <a:bodyPr anchor="ctr">
            <a:normAutofit/>
          </a:bodyPr>
          <a:lstStyle>
            <a:lvl1pPr>
              <a:defRPr lang="en-US" sz="2800" b="0" noProof="0" dirty="0">
                <a:solidFill>
                  <a:srgbClr val="0070C0"/>
                </a:solidFill>
                <a:latin typeface="+mn-lt"/>
                <a:ea typeface="+mn-ea"/>
                <a:cs typeface="+mn-cs"/>
              </a:defRPr>
            </a:lvl1pPr>
          </a:lstStyle>
          <a:p>
            <a:pPr marL="0" lvl="0" indent="0">
              <a:spcBef>
                <a:spcPts val="1000"/>
              </a:spcBef>
              <a:buFont typeface="Arial" panose="020B0604020202020204" pitchFamily="34" charset="0"/>
            </a:pPr>
            <a:r>
              <a:rPr lang="en-US" noProof="0" dirty="0" err="1"/>
              <a:t>Titelmasterformat</a:t>
            </a:r>
            <a:r>
              <a:rPr lang="en-US" noProof="0" dirty="0"/>
              <a:t> </a:t>
            </a:r>
            <a:r>
              <a:rPr lang="en-US" noProof="0" dirty="0" err="1"/>
              <a:t>durch</a:t>
            </a:r>
            <a:r>
              <a:rPr lang="en-US" noProof="0" dirty="0"/>
              <a:t> </a:t>
            </a:r>
            <a:r>
              <a:rPr lang="en-US" noProof="0" dirty="0" err="1"/>
              <a:t>Klicken</a:t>
            </a:r>
            <a:r>
              <a:rPr lang="en-US" noProof="0" dirty="0"/>
              <a:t> </a:t>
            </a:r>
            <a:r>
              <a:rPr lang="en-US" noProof="0" dirty="0" err="1"/>
              <a:t>bearbeiten</a:t>
            </a:r>
            <a:endParaRPr lang="en-US" noProof="0" dirty="0"/>
          </a:p>
        </p:txBody>
      </p:sp>
      <p:sp>
        <p:nvSpPr>
          <p:cNvPr id="7" name="Textplatzhalter 27"/>
          <p:cNvSpPr>
            <a:spLocks noGrp="1"/>
          </p:cNvSpPr>
          <p:nvPr>
            <p:ph type="body" sz="quarter" idx="14"/>
          </p:nvPr>
        </p:nvSpPr>
        <p:spPr>
          <a:xfrm>
            <a:off x="318626" y="958403"/>
            <a:ext cx="11459037" cy="587375"/>
          </a:xfrm>
          <a:prstGeom prst="rect">
            <a:avLst/>
          </a:prstGeom>
        </p:spPr>
        <p:txBody>
          <a:bodyPr anchor="ctr">
            <a:normAutofit/>
          </a:bodyPr>
          <a:lstStyle>
            <a:lvl1pPr marL="0" indent="0">
              <a:buNone/>
              <a:defRPr sz="2800" b="1">
                <a:solidFill>
                  <a:schemeClr val="tx1"/>
                </a:solidFill>
              </a:defRPr>
            </a:lvl1pPr>
          </a:lstStyle>
          <a:p>
            <a:pPr lvl="0"/>
            <a:r>
              <a:rPr lang="en-US" noProof="0" dirty="0" err="1"/>
              <a:t>Textmasterformat</a:t>
            </a:r>
            <a:r>
              <a:rPr lang="en-US" noProof="0" dirty="0"/>
              <a:t> </a:t>
            </a:r>
            <a:r>
              <a:rPr lang="en-US" noProof="0" dirty="0" err="1"/>
              <a:t>bearbeiten</a:t>
            </a:r>
            <a:endParaRPr lang="en-US" noProof="0" dirty="0"/>
          </a:p>
        </p:txBody>
      </p:sp>
      <p:sp>
        <p:nvSpPr>
          <p:cNvPr id="5" name="Bildplatzhalter 4"/>
          <p:cNvSpPr>
            <a:spLocks noGrp="1"/>
          </p:cNvSpPr>
          <p:nvPr>
            <p:ph type="pic" sz="quarter" idx="16"/>
          </p:nvPr>
        </p:nvSpPr>
        <p:spPr>
          <a:xfrm>
            <a:off x="385762" y="1831965"/>
            <a:ext cx="5481177" cy="3041025"/>
          </a:xfrm>
          <a:prstGeom prst="rect">
            <a:avLst/>
          </a:prstGeom>
        </p:spPr>
        <p:txBody>
          <a:bodyPr/>
          <a:lstStyle/>
          <a:p>
            <a:endParaRPr lang="en-US" noProof="0" dirty="0"/>
          </a:p>
        </p:txBody>
      </p:sp>
      <p:sp>
        <p:nvSpPr>
          <p:cNvPr id="6" name="Bildplatzhalter 4"/>
          <p:cNvSpPr>
            <a:spLocks noGrp="1"/>
          </p:cNvSpPr>
          <p:nvPr>
            <p:ph type="pic" sz="quarter" idx="17"/>
          </p:nvPr>
        </p:nvSpPr>
        <p:spPr>
          <a:xfrm>
            <a:off x="6296488" y="1831965"/>
            <a:ext cx="5481175" cy="3041025"/>
          </a:xfrm>
          <a:prstGeom prst="rect">
            <a:avLst/>
          </a:prstGeom>
        </p:spPr>
        <p:txBody>
          <a:bodyPr/>
          <a:lstStyle/>
          <a:p>
            <a:endParaRPr lang="en-US" noProof="0" dirty="0"/>
          </a:p>
        </p:txBody>
      </p:sp>
      <p:sp>
        <p:nvSpPr>
          <p:cNvPr id="9" name="Textplatzhalter 3"/>
          <p:cNvSpPr>
            <a:spLocks noGrp="1"/>
          </p:cNvSpPr>
          <p:nvPr>
            <p:ph type="body" sz="quarter" idx="19" hasCustomPrompt="1"/>
          </p:nvPr>
        </p:nvSpPr>
        <p:spPr>
          <a:xfrm>
            <a:off x="385762" y="4970299"/>
            <a:ext cx="5481177" cy="360000"/>
          </a:xfrm>
          <a:prstGeom prst="rect">
            <a:avLst/>
          </a:prstGeom>
          <a:solidFill>
            <a:schemeClr val="tx1">
              <a:lumMod val="75000"/>
              <a:lumOff val="25000"/>
            </a:schemeClr>
          </a:solidFill>
        </p:spPr>
        <p:txBody>
          <a:bodyPr anchor="ctr"/>
          <a:lstStyle>
            <a:lvl1pPr>
              <a:defRPr lang="en-US" sz="2000" b="0" noProof="0" dirty="0">
                <a:solidFill>
                  <a:schemeClr val="bg1"/>
                </a:solidFill>
              </a:defRPr>
            </a:lvl1pPr>
          </a:lstStyle>
          <a:p>
            <a:pPr marL="0" lvl="0" indent="0" algn="ctr">
              <a:buNone/>
            </a:pPr>
            <a:r>
              <a:rPr lang="en-US" noProof="0" dirty="0"/>
              <a:t>…</a:t>
            </a:r>
          </a:p>
        </p:txBody>
      </p:sp>
      <p:sp>
        <p:nvSpPr>
          <p:cNvPr id="10" name="Textplatzhalter 3"/>
          <p:cNvSpPr>
            <a:spLocks noGrp="1"/>
          </p:cNvSpPr>
          <p:nvPr>
            <p:ph type="body" sz="quarter" idx="20" hasCustomPrompt="1"/>
          </p:nvPr>
        </p:nvSpPr>
        <p:spPr>
          <a:xfrm>
            <a:off x="6296486" y="4970299"/>
            <a:ext cx="5481177" cy="360000"/>
          </a:xfrm>
          <a:prstGeom prst="rect">
            <a:avLst/>
          </a:prstGeom>
          <a:solidFill>
            <a:schemeClr val="tx1">
              <a:lumMod val="75000"/>
              <a:lumOff val="25000"/>
            </a:schemeClr>
          </a:solidFill>
        </p:spPr>
        <p:txBody>
          <a:bodyPr anchor="ctr"/>
          <a:lstStyle>
            <a:lvl1pPr marL="0" indent="0" algn="ctr">
              <a:buNone/>
              <a:defRPr lang="de-DE" sz="2400" b="0" kern="1200" dirty="0">
                <a:solidFill>
                  <a:schemeClr val="bg1"/>
                </a:solidFill>
                <a:latin typeface="+mn-lt"/>
                <a:ea typeface="+mn-ea"/>
                <a:cs typeface="+mn-cs"/>
              </a:defRPr>
            </a:lvl1pPr>
          </a:lstStyle>
          <a:p>
            <a:pPr lvl="0"/>
            <a:r>
              <a:rPr lang="en-US" noProof="0" dirty="0"/>
              <a:t>…</a:t>
            </a:r>
          </a:p>
        </p:txBody>
      </p:sp>
    </p:spTree>
    <p:extLst>
      <p:ext uri="{BB962C8B-B14F-4D97-AF65-F5344CB8AC3E}">
        <p14:creationId xmlns:p14="http://schemas.microsoft.com/office/powerpoint/2010/main" val="2901435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Bild">
    <p:spTree>
      <p:nvGrpSpPr>
        <p:cNvPr id="1" name=""/>
        <p:cNvGrpSpPr/>
        <p:nvPr/>
      </p:nvGrpSpPr>
      <p:grpSpPr>
        <a:xfrm>
          <a:off x="0" y="0"/>
          <a:ext cx="0" cy="0"/>
          <a:chOff x="0" y="0"/>
          <a:chExt cx="0" cy="0"/>
        </a:xfrm>
      </p:grpSpPr>
      <p:sp>
        <p:nvSpPr>
          <p:cNvPr id="8" name="Rechteck 7"/>
          <p:cNvSpPr/>
          <p:nvPr userDrawn="1"/>
        </p:nvSpPr>
        <p:spPr>
          <a:xfrm>
            <a:off x="0" y="0"/>
            <a:ext cx="12192000" cy="7239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6" name="Titel 17"/>
          <p:cNvSpPr>
            <a:spLocks noGrp="1"/>
          </p:cNvSpPr>
          <p:nvPr>
            <p:ph type="title"/>
          </p:nvPr>
        </p:nvSpPr>
        <p:spPr>
          <a:xfrm>
            <a:off x="318626" y="117426"/>
            <a:ext cx="11459037" cy="489047"/>
          </a:xfrm>
          <a:prstGeom prst="rect">
            <a:avLst/>
          </a:prstGeom>
        </p:spPr>
        <p:txBody>
          <a:bodyPr anchor="ctr">
            <a:normAutofit/>
          </a:bodyPr>
          <a:lstStyle>
            <a:lvl1pPr>
              <a:defRPr lang="en-US" sz="2800" b="0" noProof="0" dirty="0">
                <a:solidFill>
                  <a:srgbClr val="0070C0"/>
                </a:solidFill>
                <a:latin typeface="+mn-lt"/>
                <a:ea typeface="+mn-ea"/>
                <a:cs typeface="+mn-cs"/>
              </a:defRPr>
            </a:lvl1pPr>
          </a:lstStyle>
          <a:p>
            <a:pPr marL="0" lvl="0" indent="0">
              <a:spcBef>
                <a:spcPts val="1000"/>
              </a:spcBef>
              <a:buFont typeface="Arial" panose="020B0604020202020204" pitchFamily="34" charset="0"/>
            </a:pPr>
            <a:r>
              <a:rPr lang="en-US" noProof="0" dirty="0" err="1"/>
              <a:t>Titelmasterformat</a:t>
            </a:r>
            <a:r>
              <a:rPr lang="en-US" noProof="0" dirty="0"/>
              <a:t> </a:t>
            </a:r>
            <a:r>
              <a:rPr lang="en-US" noProof="0" dirty="0" err="1"/>
              <a:t>durch</a:t>
            </a:r>
            <a:r>
              <a:rPr lang="en-US" noProof="0" dirty="0"/>
              <a:t> </a:t>
            </a:r>
            <a:r>
              <a:rPr lang="en-US" noProof="0" dirty="0" err="1"/>
              <a:t>Klicken</a:t>
            </a:r>
            <a:r>
              <a:rPr lang="en-US" noProof="0" dirty="0"/>
              <a:t> </a:t>
            </a:r>
            <a:r>
              <a:rPr lang="en-US" noProof="0" dirty="0" err="1"/>
              <a:t>bearbeiten</a:t>
            </a:r>
            <a:endParaRPr lang="en-US" noProof="0" dirty="0"/>
          </a:p>
        </p:txBody>
      </p:sp>
      <p:sp>
        <p:nvSpPr>
          <p:cNvPr id="7" name="Textplatzhalter 27"/>
          <p:cNvSpPr>
            <a:spLocks noGrp="1"/>
          </p:cNvSpPr>
          <p:nvPr>
            <p:ph type="body" sz="quarter" idx="14"/>
          </p:nvPr>
        </p:nvSpPr>
        <p:spPr>
          <a:xfrm>
            <a:off x="318626" y="958403"/>
            <a:ext cx="11459037" cy="587375"/>
          </a:xfrm>
          <a:prstGeom prst="rect">
            <a:avLst/>
          </a:prstGeom>
        </p:spPr>
        <p:txBody>
          <a:bodyPr anchor="ctr">
            <a:normAutofit/>
          </a:bodyPr>
          <a:lstStyle>
            <a:lvl1pPr marL="0" indent="0">
              <a:buNone/>
              <a:defRPr sz="2800" b="1">
                <a:solidFill>
                  <a:schemeClr val="tx1"/>
                </a:solidFill>
              </a:defRPr>
            </a:lvl1pPr>
          </a:lstStyle>
          <a:p>
            <a:pPr lvl="0"/>
            <a:r>
              <a:rPr lang="en-US" noProof="0" dirty="0" err="1"/>
              <a:t>Textmasterformat</a:t>
            </a:r>
            <a:r>
              <a:rPr lang="en-US" noProof="0" dirty="0"/>
              <a:t> </a:t>
            </a:r>
            <a:r>
              <a:rPr lang="en-US" noProof="0" dirty="0" err="1"/>
              <a:t>bearbeiten</a:t>
            </a:r>
            <a:endParaRPr lang="en-US" noProof="0" dirty="0"/>
          </a:p>
        </p:txBody>
      </p:sp>
      <p:sp>
        <p:nvSpPr>
          <p:cNvPr id="5" name="Bildplatzhalter 4"/>
          <p:cNvSpPr>
            <a:spLocks noGrp="1"/>
          </p:cNvSpPr>
          <p:nvPr>
            <p:ph type="pic" sz="quarter" idx="16"/>
          </p:nvPr>
        </p:nvSpPr>
        <p:spPr>
          <a:xfrm>
            <a:off x="385762" y="1780282"/>
            <a:ext cx="11391901" cy="4291906"/>
          </a:xfrm>
          <a:prstGeom prst="rect">
            <a:avLst/>
          </a:prstGeom>
        </p:spPr>
        <p:txBody>
          <a:bodyPr/>
          <a:lstStyle/>
          <a:p>
            <a:endParaRPr lang="en-US" noProof="0" dirty="0"/>
          </a:p>
        </p:txBody>
      </p:sp>
    </p:spTree>
    <p:extLst>
      <p:ext uri="{BB962C8B-B14F-4D97-AF65-F5344CB8AC3E}">
        <p14:creationId xmlns:p14="http://schemas.microsoft.com/office/powerpoint/2010/main" val="4004647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47BA25C7-9E21-4FC1-B431-91C5967A84ED}"/>
              </a:ext>
            </a:extLst>
          </p:cNvPr>
          <p:cNvGraphicFramePr>
            <a:graphicFrameLocks noChangeAspect="1"/>
          </p:cNvGraphicFramePr>
          <p:nvPr userDrawn="1">
            <p:custDataLst>
              <p:tags r:id="rId11"/>
            </p:custDataLst>
            <p:extLst>
              <p:ext uri="{D42A27DB-BD31-4B8C-83A1-F6EECF244321}">
                <p14:modId xmlns:p14="http://schemas.microsoft.com/office/powerpoint/2010/main" val="13665205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2" imgW="424" imgH="424" progId="TCLayout.ActiveDocument.1">
                  <p:embed/>
                </p:oleObj>
              </mc:Choice>
              <mc:Fallback>
                <p:oleObj name="think-cell Slide" r:id="rId12" imgW="424" imgH="424" progId="TCLayout.ActiveDocument.1">
                  <p:embed/>
                  <p:pic>
                    <p:nvPicPr>
                      <p:cNvPr id="0" name=""/>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7" name="Rechteck 6"/>
          <p:cNvSpPr/>
          <p:nvPr userDrawn="1"/>
        </p:nvSpPr>
        <p:spPr>
          <a:xfrm>
            <a:off x="0" y="6343765"/>
            <a:ext cx="12192000" cy="58024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platzhalter 1"/>
          <p:cNvSpPr>
            <a:spLocks noGrp="1"/>
          </p:cNvSpPr>
          <p:nvPr>
            <p:ph type="title"/>
          </p:nvPr>
        </p:nvSpPr>
        <p:spPr>
          <a:xfrm>
            <a:off x="382222" y="585684"/>
            <a:ext cx="11541738" cy="1325563"/>
          </a:xfrm>
          <a:prstGeom prst="rect">
            <a:avLst/>
          </a:prstGeom>
        </p:spPr>
        <p:txBody>
          <a:bodyPr vert="horz" lIns="91440" tIns="45720" rIns="91440" bIns="45720" rtlCol="0" anchor="t">
            <a:normAutofit/>
          </a:bodyPr>
          <a:lstStyle/>
          <a:p>
            <a:r>
              <a:rPr lang="de-DE"/>
              <a:t>Titelmasterformat durch Klicken bearbeiten</a:t>
            </a:r>
          </a:p>
        </p:txBody>
      </p:sp>
      <p:sp>
        <p:nvSpPr>
          <p:cNvPr id="9" name="Textfeld 8"/>
          <p:cNvSpPr txBox="1"/>
          <p:nvPr userDrawn="1"/>
        </p:nvSpPr>
        <p:spPr>
          <a:xfrm>
            <a:off x="7746624" y="6420652"/>
            <a:ext cx="4130882" cy="369332"/>
          </a:xfrm>
          <a:prstGeom prst="rect">
            <a:avLst/>
          </a:prstGeom>
          <a:noFill/>
        </p:spPr>
        <p:txBody>
          <a:bodyPr wrap="square" rtlCol="0" anchor="ctr">
            <a:spAutoFit/>
          </a:bodyPr>
          <a:lstStyle/>
          <a:p>
            <a:pPr algn="r"/>
            <a:r>
              <a:rPr lang="en-US" sz="1800" b="1" baseline="0" noProof="0" dirty="0">
                <a:latin typeface="+mj-lt"/>
                <a:cs typeface="Arial" panose="020B0604020202020204" pitchFamily="34" charset="0"/>
              </a:rPr>
              <a:t>Kempten </a:t>
            </a:r>
            <a:r>
              <a:rPr lang="en-US" sz="1800" b="1" noProof="0" dirty="0">
                <a:latin typeface="+mj-lt"/>
                <a:cs typeface="Arial" panose="020B0604020202020204" pitchFamily="34" charset="0"/>
              </a:rPr>
              <a:t>University</a:t>
            </a:r>
            <a:r>
              <a:rPr lang="en-US" sz="1800" b="1" baseline="0" noProof="0" dirty="0">
                <a:latin typeface="+mj-lt"/>
                <a:cs typeface="Arial" panose="020B0604020202020204" pitchFamily="34" charset="0"/>
              </a:rPr>
              <a:t> of Applied Sciences</a:t>
            </a:r>
            <a:endParaRPr lang="en-US" sz="1800" b="1" noProof="0" dirty="0">
              <a:latin typeface="+mj-lt"/>
              <a:cs typeface="Arial" panose="020B0604020202020204" pitchFamily="34" charset="0"/>
            </a:endParaRPr>
          </a:p>
        </p:txBody>
      </p:sp>
      <p:sp>
        <p:nvSpPr>
          <p:cNvPr id="13" name="Foliennummernplatzhalter 13"/>
          <p:cNvSpPr txBox="1">
            <a:spLocks/>
          </p:cNvSpPr>
          <p:nvPr userDrawn="1"/>
        </p:nvSpPr>
        <p:spPr>
          <a:xfrm>
            <a:off x="84031" y="6444467"/>
            <a:ext cx="5186237" cy="291714"/>
          </a:xfrm>
          <a:prstGeom prst="rect">
            <a:avLst/>
          </a:prstGeom>
        </p:spPr>
        <p:txBody>
          <a:bodyPr anchor="ctr"/>
          <a:lstStyle>
            <a:defPPr>
              <a:defRPr lang="de-DE"/>
            </a:defPPr>
            <a:lvl1pPr marL="0" algn="l" defTabSz="914400" rtl="0" eaLnBrk="1" latinLnBrk="0" hangingPunct="1">
              <a:defRPr sz="18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B3F8818D-F3AA-4B6C-8CBB-7435AA4C84A8}" type="slidenum">
              <a:rPr lang="de-DE" sz="1100" smtClean="0">
                <a:solidFill>
                  <a:prstClr val="black">
                    <a:lumMod val="75000"/>
                    <a:lumOff val="25000"/>
                  </a:prstClr>
                </a:solidFill>
              </a:rPr>
              <a:pPr algn="l"/>
              <a:t>‹#›</a:t>
            </a:fld>
            <a:r>
              <a:rPr lang="de-DE" sz="1100" dirty="0">
                <a:solidFill>
                  <a:prstClr val="black">
                    <a:lumMod val="75000"/>
                    <a:lumOff val="25000"/>
                  </a:prstClr>
                </a:solidFill>
              </a:rPr>
              <a:t> / 02.11.2022 / Karl Mustermann / Mat-Nr. </a:t>
            </a:r>
          </a:p>
        </p:txBody>
      </p:sp>
      <p:sp>
        <p:nvSpPr>
          <p:cNvPr id="23" name="Bildplatzhalter 2"/>
          <p:cNvSpPr txBox="1">
            <a:spLocks/>
          </p:cNvSpPr>
          <p:nvPr userDrawn="1"/>
        </p:nvSpPr>
        <p:spPr>
          <a:xfrm>
            <a:off x="0" y="0"/>
            <a:ext cx="12192009" cy="636143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342901" indent="0" algn="l" defTabSz="914400" rtl="0" eaLnBrk="1" latinLnBrk="0" hangingPunct="1">
              <a:lnSpc>
                <a:spcPct val="90000"/>
              </a:lnSpc>
              <a:spcBef>
                <a:spcPts val="500"/>
              </a:spcBef>
              <a:buFont typeface="Arial" panose="020B0604020202020204" pitchFamily="34" charset="0"/>
              <a:buNone/>
              <a:defRPr sz="2100" kern="1200">
                <a:solidFill>
                  <a:schemeClr val="tx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500" kern="1200">
                <a:solidFill>
                  <a:schemeClr val="tx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500" kern="1200">
                <a:solidFill>
                  <a:schemeClr val="tx1"/>
                </a:solidFill>
                <a:latin typeface="+mn-lt"/>
                <a:ea typeface="+mn-ea"/>
                <a:cs typeface="+mn-cs"/>
              </a:defRPr>
            </a:lvl5pPr>
            <a:lvl6pPr marL="1714501" indent="0" algn="l" defTabSz="914400" rtl="0" eaLnBrk="1" latinLnBrk="0" hangingPunct="1">
              <a:lnSpc>
                <a:spcPct val="90000"/>
              </a:lnSpc>
              <a:spcBef>
                <a:spcPts val="500"/>
              </a:spcBef>
              <a:buFont typeface="Arial" panose="020B0604020202020204" pitchFamily="34" charset="0"/>
              <a:buNone/>
              <a:defRPr sz="1500" kern="1200">
                <a:solidFill>
                  <a:schemeClr val="tx1"/>
                </a:solidFill>
                <a:latin typeface="+mn-lt"/>
                <a:ea typeface="+mn-ea"/>
                <a:cs typeface="+mn-cs"/>
              </a:defRPr>
            </a:lvl6pPr>
            <a:lvl7pPr marL="2057399" indent="0" algn="l" defTabSz="914400" rtl="0" eaLnBrk="1" latinLnBrk="0" hangingPunct="1">
              <a:lnSpc>
                <a:spcPct val="90000"/>
              </a:lnSpc>
              <a:spcBef>
                <a:spcPts val="500"/>
              </a:spcBef>
              <a:buFont typeface="Arial" panose="020B0604020202020204" pitchFamily="34" charset="0"/>
              <a:buNone/>
              <a:defRPr sz="1500" kern="1200">
                <a:solidFill>
                  <a:schemeClr val="tx1"/>
                </a:solidFill>
                <a:latin typeface="+mn-lt"/>
                <a:ea typeface="+mn-ea"/>
                <a:cs typeface="+mn-cs"/>
              </a:defRPr>
            </a:lvl7pPr>
            <a:lvl8pPr marL="2400299" indent="0" algn="l" defTabSz="914400" rtl="0" eaLnBrk="1" latinLnBrk="0" hangingPunct="1">
              <a:lnSpc>
                <a:spcPct val="90000"/>
              </a:lnSpc>
              <a:spcBef>
                <a:spcPts val="500"/>
              </a:spcBef>
              <a:buFont typeface="Arial" panose="020B0604020202020204" pitchFamily="34" charset="0"/>
              <a:buNone/>
              <a:defRPr sz="1500" kern="1200">
                <a:solidFill>
                  <a:schemeClr val="tx1"/>
                </a:solidFill>
                <a:latin typeface="+mn-lt"/>
                <a:ea typeface="+mn-ea"/>
                <a:cs typeface="+mn-cs"/>
              </a:defRPr>
            </a:lvl8pPr>
            <a:lvl9pPr marL="2743200" indent="0" algn="l" defTabSz="914400" rtl="0" eaLnBrk="1" latinLnBrk="0" hangingPunct="1">
              <a:lnSpc>
                <a:spcPct val="90000"/>
              </a:lnSpc>
              <a:spcBef>
                <a:spcPts val="500"/>
              </a:spcBef>
              <a:buFont typeface="Arial" panose="020B0604020202020204" pitchFamily="34" charset="0"/>
              <a:buNone/>
              <a:defRPr sz="1500" kern="1200">
                <a:solidFill>
                  <a:schemeClr val="tx1"/>
                </a:solidFill>
                <a:latin typeface="+mn-lt"/>
                <a:ea typeface="+mn-ea"/>
                <a:cs typeface="+mn-cs"/>
              </a:defRPr>
            </a:lvl9pPr>
          </a:lstStyle>
          <a:p>
            <a:r>
              <a:rPr lang="de-DE"/>
              <a:t>Bild durch Klicken auf Symbol hinzufügen</a:t>
            </a:r>
            <a:endParaRPr lang="de-DE" dirty="0"/>
          </a:p>
        </p:txBody>
      </p:sp>
    </p:spTree>
    <p:extLst>
      <p:ext uri="{BB962C8B-B14F-4D97-AF65-F5344CB8AC3E}">
        <p14:creationId xmlns:p14="http://schemas.microsoft.com/office/powerpoint/2010/main" val="26378474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32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9.xml"/><Relationship Id="rId1" Type="http://schemas.openxmlformats.org/officeDocument/2006/relationships/tags" Target="../tags/tag3.xml"/><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9.xml"/><Relationship Id="rId1" Type="http://schemas.openxmlformats.org/officeDocument/2006/relationships/tags" Target="../tags/tag4.xml"/><Relationship Id="rId4" Type="http://schemas.openxmlformats.org/officeDocument/2006/relationships/image" Target="../media/image1.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9.xml"/><Relationship Id="rId1" Type="http://schemas.openxmlformats.org/officeDocument/2006/relationships/tags" Target="../tags/tag5.xml"/><Relationship Id="rId4" Type="http://schemas.openxmlformats.org/officeDocument/2006/relationships/image" Target="../media/image1.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9.xml"/><Relationship Id="rId1" Type="http://schemas.openxmlformats.org/officeDocument/2006/relationships/tags" Target="../tags/tag6.xml"/><Relationship Id="rId6" Type="http://schemas.openxmlformats.org/officeDocument/2006/relationships/image" Target="../media/image6.png"/><Relationship Id="rId4" Type="http://schemas.openxmlformats.org/officeDocument/2006/relationships/image" Target="../media/image1.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9.xml"/><Relationship Id="rId1" Type="http://schemas.openxmlformats.org/officeDocument/2006/relationships/tags" Target="../tags/tag7.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platzhalter 10"/>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538" r="538"/>
          <a:stretch>
            <a:fillRect/>
          </a:stretch>
        </p:blipFill>
        <p:spPr>
          <a:prstGeom prst="rect">
            <a:avLst/>
          </a:prstGeom>
        </p:spPr>
      </p:pic>
      <p:sp>
        <p:nvSpPr>
          <p:cNvPr id="6" name="Rechteck 5"/>
          <p:cNvSpPr/>
          <p:nvPr/>
        </p:nvSpPr>
        <p:spPr>
          <a:xfrm>
            <a:off x="293324" y="3716323"/>
            <a:ext cx="11627213" cy="2474751"/>
          </a:xfrm>
          <a:prstGeom prst="rect">
            <a:avLst/>
          </a:prstGeom>
          <a:solidFill>
            <a:schemeClr val="tx1">
              <a:lumMod val="50000"/>
              <a:lumOff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3"/>
          <p:cNvSpPr>
            <a:spLocks noChangeArrowheads="1"/>
          </p:cNvSpPr>
          <p:nvPr/>
        </p:nvSpPr>
        <p:spPr bwMode="auto">
          <a:xfrm>
            <a:off x="293324" y="3800210"/>
            <a:ext cx="11526764" cy="707886"/>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de-DE" sz="4000" b="1" dirty="0">
                <a:solidFill>
                  <a:schemeClr val="bg1"/>
                </a:solidFill>
                <a:effectLst>
                  <a:outerShdw blurRad="38100" dist="38100" dir="2700000" algn="tl">
                    <a:srgbClr val="000000">
                      <a:alpha val="43137"/>
                    </a:srgbClr>
                  </a:outerShdw>
                </a:effectLst>
              </a:rPr>
              <a:t>PSA - Projektstudienarbeit SS 2022</a:t>
            </a:r>
          </a:p>
        </p:txBody>
      </p:sp>
      <p:pic>
        <p:nvPicPr>
          <p:cNvPr id="10" name="Grafik 9" descr="2013-logo-transparenzen-4farbig-01.tif"/>
          <p:cNvPicPr>
            <a:picLocks noChangeAspect="1"/>
          </p:cNvPicPr>
          <p:nvPr/>
        </p:nvPicPr>
        <p:blipFill>
          <a:blip r:embed="rId4" cstate="print"/>
          <a:stretch>
            <a:fillRect/>
          </a:stretch>
        </p:blipFill>
        <p:spPr>
          <a:xfrm>
            <a:off x="8963694" y="404972"/>
            <a:ext cx="2980944" cy="1612392"/>
          </a:xfrm>
          <a:prstGeom prst="rect">
            <a:avLst/>
          </a:prstGeom>
        </p:spPr>
      </p:pic>
      <p:sp>
        <p:nvSpPr>
          <p:cNvPr id="17" name="Rechteck 16"/>
          <p:cNvSpPr/>
          <p:nvPr/>
        </p:nvSpPr>
        <p:spPr>
          <a:xfrm>
            <a:off x="8963694" y="2168904"/>
            <a:ext cx="2980944" cy="7195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hteck 2"/>
          <p:cNvSpPr/>
          <p:nvPr/>
        </p:nvSpPr>
        <p:spPr>
          <a:xfrm>
            <a:off x="8963694" y="2180611"/>
            <a:ext cx="2980944" cy="707886"/>
          </a:xfrm>
          <a:prstGeom prst="rect">
            <a:avLst/>
          </a:prstGeom>
        </p:spPr>
        <p:txBody>
          <a:bodyPr wrap="square">
            <a:spAutoFit/>
          </a:bodyPr>
          <a:lstStyle/>
          <a:p>
            <a:pPr algn="ctr"/>
            <a:r>
              <a:rPr lang="en-US" sz="2000" b="1" dirty="0">
                <a:solidFill>
                  <a:srgbClr val="0070C0"/>
                </a:solidFill>
                <a:cs typeface="Arial" panose="020B0604020202020204" pitchFamily="34" charset="0"/>
              </a:rPr>
              <a:t>ADAS Master FA201 WS20</a:t>
            </a:r>
          </a:p>
          <a:p>
            <a:pPr algn="ctr"/>
            <a:r>
              <a:rPr lang="en-US" sz="2000" dirty="0">
                <a:solidFill>
                  <a:srgbClr val="0070C0"/>
                </a:solidFill>
                <a:cs typeface="Arial" panose="020B0604020202020204" pitchFamily="34" charset="0"/>
              </a:rPr>
              <a:t>PSA - </a:t>
            </a:r>
            <a:r>
              <a:rPr lang="en-US" sz="2000" dirty="0" err="1">
                <a:solidFill>
                  <a:srgbClr val="0070C0"/>
                </a:solidFill>
                <a:cs typeface="Arial" panose="020B0604020202020204" pitchFamily="34" charset="0"/>
              </a:rPr>
              <a:t>Prüfungsleistung</a:t>
            </a:r>
            <a:endParaRPr lang="en-US" sz="2000" dirty="0">
              <a:solidFill>
                <a:srgbClr val="0070C0"/>
              </a:solidFill>
              <a:cs typeface="Arial" panose="020B0604020202020204" pitchFamily="34" charset="0"/>
            </a:endParaRPr>
          </a:p>
        </p:txBody>
      </p:sp>
      <p:sp>
        <p:nvSpPr>
          <p:cNvPr id="11" name="Textfeld 10">
            <a:extLst>
              <a:ext uri="{FF2B5EF4-FFF2-40B4-BE49-F238E27FC236}">
                <a16:creationId xmlns:a16="http://schemas.microsoft.com/office/drawing/2014/main" id="{1E4E2165-8281-4A64-AFCB-942F97FB895C}"/>
              </a:ext>
            </a:extLst>
          </p:cNvPr>
          <p:cNvSpPr txBox="1"/>
          <p:nvPr/>
        </p:nvSpPr>
        <p:spPr>
          <a:xfrm>
            <a:off x="293324" y="4993627"/>
            <a:ext cx="1283806" cy="369332"/>
          </a:xfrm>
          <a:prstGeom prst="rect">
            <a:avLst/>
          </a:prstGeom>
          <a:noFill/>
        </p:spPr>
        <p:txBody>
          <a:bodyPr wrap="square">
            <a:spAutoFit/>
          </a:bodyPr>
          <a:lstStyle/>
          <a:p>
            <a:pPr eaLnBrk="0" fontAlgn="base" hangingPunct="0">
              <a:spcBef>
                <a:spcPct val="0"/>
              </a:spcBef>
              <a:spcAft>
                <a:spcPct val="0"/>
              </a:spcAft>
            </a:pPr>
            <a:r>
              <a:rPr lang="en-US" sz="1800" b="1" dirty="0">
                <a:solidFill>
                  <a:schemeClr val="bg1"/>
                </a:solidFill>
                <a:effectLst>
                  <a:outerShdw blurRad="38100" dist="38100" dir="2700000" algn="tl">
                    <a:srgbClr val="000000">
                      <a:alpha val="43137"/>
                    </a:srgbClr>
                  </a:outerShdw>
                </a:effectLst>
              </a:rPr>
              <a:t>Name:</a:t>
            </a:r>
            <a:endParaRPr lang="en-US" sz="2000" b="1" dirty="0">
              <a:solidFill>
                <a:schemeClr val="bg1"/>
              </a:solidFill>
              <a:effectLst>
                <a:outerShdw blurRad="38100" dist="38100" dir="2700000" algn="tl">
                  <a:srgbClr val="000000">
                    <a:alpha val="43137"/>
                  </a:srgbClr>
                </a:outerShdw>
              </a:effectLst>
            </a:endParaRPr>
          </a:p>
        </p:txBody>
      </p:sp>
      <p:sp>
        <p:nvSpPr>
          <p:cNvPr id="12" name="Textfeld 11">
            <a:extLst>
              <a:ext uri="{FF2B5EF4-FFF2-40B4-BE49-F238E27FC236}">
                <a16:creationId xmlns:a16="http://schemas.microsoft.com/office/drawing/2014/main" id="{32C80D34-E3B2-4799-B676-91EBFE92F34B}"/>
              </a:ext>
            </a:extLst>
          </p:cNvPr>
          <p:cNvSpPr txBox="1"/>
          <p:nvPr/>
        </p:nvSpPr>
        <p:spPr>
          <a:xfrm>
            <a:off x="1628571" y="4986877"/>
            <a:ext cx="5300736" cy="369332"/>
          </a:xfrm>
          <a:prstGeom prst="rect">
            <a:avLst/>
          </a:prstGeom>
          <a:noFill/>
        </p:spPr>
        <p:txBody>
          <a:bodyPr wrap="square">
            <a:spAutoFit/>
          </a:bodyPr>
          <a:lstStyle/>
          <a:p>
            <a:pPr eaLnBrk="0" fontAlgn="base" hangingPunct="0">
              <a:spcBef>
                <a:spcPct val="0"/>
              </a:spcBef>
              <a:spcAft>
                <a:spcPct val="0"/>
              </a:spcAft>
            </a:pPr>
            <a:r>
              <a:rPr lang="en-US" b="1" dirty="0">
                <a:solidFill>
                  <a:schemeClr val="bg1"/>
                </a:solidFill>
                <a:effectLst>
                  <a:outerShdw blurRad="38100" dist="38100" dir="2700000" algn="tl">
                    <a:srgbClr val="000000">
                      <a:alpha val="43137"/>
                    </a:srgbClr>
                  </a:outerShdw>
                </a:effectLst>
              </a:rPr>
              <a:t>Karl </a:t>
            </a:r>
            <a:r>
              <a:rPr lang="en-US" b="1" dirty="0" err="1">
                <a:solidFill>
                  <a:schemeClr val="bg1"/>
                </a:solidFill>
                <a:effectLst>
                  <a:outerShdw blurRad="38100" dist="38100" dir="2700000" algn="tl">
                    <a:srgbClr val="000000">
                      <a:alpha val="43137"/>
                    </a:srgbClr>
                  </a:outerShdw>
                </a:effectLst>
              </a:rPr>
              <a:t>Mustermann</a:t>
            </a:r>
            <a:endParaRPr lang="en-US" sz="2000" b="1" dirty="0">
              <a:solidFill>
                <a:schemeClr val="bg1"/>
              </a:solidFill>
              <a:effectLst>
                <a:outerShdw blurRad="38100" dist="38100" dir="2700000" algn="tl">
                  <a:srgbClr val="000000">
                    <a:alpha val="43137"/>
                  </a:srgbClr>
                </a:outerShdw>
              </a:effectLst>
            </a:endParaRPr>
          </a:p>
        </p:txBody>
      </p:sp>
      <p:sp>
        <p:nvSpPr>
          <p:cNvPr id="13" name="Textfeld 12">
            <a:extLst>
              <a:ext uri="{FF2B5EF4-FFF2-40B4-BE49-F238E27FC236}">
                <a16:creationId xmlns:a16="http://schemas.microsoft.com/office/drawing/2014/main" id="{9DA908FA-8C1F-41AB-AF2D-CF32213C87D4}"/>
              </a:ext>
            </a:extLst>
          </p:cNvPr>
          <p:cNvSpPr txBox="1"/>
          <p:nvPr/>
        </p:nvSpPr>
        <p:spPr>
          <a:xfrm>
            <a:off x="293324" y="5373404"/>
            <a:ext cx="1124415" cy="369332"/>
          </a:xfrm>
          <a:prstGeom prst="rect">
            <a:avLst/>
          </a:prstGeom>
          <a:noFill/>
        </p:spPr>
        <p:txBody>
          <a:bodyPr wrap="square">
            <a:spAutoFit/>
          </a:bodyPr>
          <a:lstStyle/>
          <a:p>
            <a:pPr eaLnBrk="0" fontAlgn="base" hangingPunct="0">
              <a:spcBef>
                <a:spcPct val="0"/>
              </a:spcBef>
              <a:spcAft>
                <a:spcPct val="0"/>
              </a:spcAft>
            </a:pPr>
            <a:r>
              <a:rPr lang="en-US" sz="1800" b="1" dirty="0">
                <a:solidFill>
                  <a:schemeClr val="bg1"/>
                </a:solidFill>
                <a:effectLst>
                  <a:outerShdw blurRad="38100" dist="38100" dir="2700000" algn="tl">
                    <a:srgbClr val="000000">
                      <a:alpha val="43137"/>
                    </a:srgbClr>
                  </a:outerShdw>
                </a:effectLst>
              </a:rPr>
              <a:t>Mat-Nr.:</a:t>
            </a:r>
            <a:endParaRPr lang="en-US" sz="2000" b="1" dirty="0">
              <a:solidFill>
                <a:schemeClr val="bg1"/>
              </a:solidFill>
              <a:effectLst>
                <a:outerShdw blurRad="38100" dist="38100" dir="2700000" algn="tl">
                  <a:srgbClr val="000000">
                    <a:alpha val="43137"/>
                  </a:srgbClr>
                </a:outerShdw>
              </a:effectLst>
            </a:endParaRPr>
          </a:p>
        </p:txBody>
      </p:sp>
      <p:sp>
        <p:nvSpPr>
          <p:cNvPr id="14" name="Textfeld 13">
            <a:extLst>
              <a:ext uri="{FF2B5EF4-FFF2-40B4-BE49-F238E27FC236}">
                <a16:creationId xmlns:a16="http://schemas.microsoft.com/office/drawing/2014/main" id="{B0298607-8634-4904-BD61-7DAEB5CEBC46}"/>
              </a:ext>
            </a:extLst>
          </p:cNvPr>
          <p:cNvSpPr txBox="1"/>
          <p:nvPr/>
        </p:nvSpPr>
        <p:spPr>
          <a:xfrm>
            <a:off x="1628571" y="5366654"/>
            <a:ext cx="5300736" cy="369332"/>
          </a:xfrm>
          <a:prstGeom prst="rect">
            <a:avLst/>
          </a:prstGeom>
          <a:noFill/>
        </p:spPr>
        <p:txBody>
          <a:bodyPr wrap="square">
            <a:spAutoFit/>
          </a:bodyPr>
          <a:lstStyle/>
          <a:p>
            <a:pPr eaLnBrk="0" fontAlgn="base" hangingPunct="0">
              <a:spcBef>
                <a:spcPct val="0"/>
              </a:spcBef>
              <a:spcAft>
                <a:spcPct val="0"/>
              </a:spcAft>
            </a:pPr>
            <a:r>
              <a:rPr lang="en-US" b="1" dirty="0">
                <a:solidFill>
                  <a:schemeClr val="bg1"/>
                </a:solidFill>
                <a:effectLst>
                  <a:outerShdw blurRad="38100" dist="38100" dir="2700000" algn="tl">
                    <a:srgbClr val="000000">
                      <a:alpha val="43137"/>
                    </a:srgbClr>
                  </a:outerShdw>
                </a:effectLst>
              </a:rPr>
              <a:t>4711</a:t>
            </a:r>
            <a:endParaRPr lang="en-US" sz="2000" b="1" dirty="0">
              <a:solidFill>
                <a:schemeClr val="bg1"/>
              </a:solidFill>
              <a:effectLst>
                <a:outerShdw blurRad="38100" dist="38100" dir="2700000" algn="tl">
                  <a:srgbClr val="000000">
                    <a:alpha val="43137"/>
                  </a:srgbClr>
                </a:outerShdw>
              </a:effectLst>
            </a:endParaRPr>
          </a:p>
        </p:txBody>
      </p:sp>
      <p:sp>
        <p:nvSpPr>
          <p:cNvPr id="15" name="Textfeld 14">
            <a:extLst>
              <a:ext uri="{FF2B5EF4-FFF2-40B4-BE49-F238E27FC236}">
                <a16:creationId xmlns:a16="http://schemas.microsoft.com/office/drawing/2014/main" id="{A9213760-1B0D-4150-97D9-829E053E4174}"/>
              </a:ext>
            </a:extLst>
          </p:cNvPr>
          <p:cNvSpPr txBox="1"/>
          <p:nvPr/>
        </p:nvSpPr>
        <p:spPr>
          <a:xfrm>
            <a:off x="293324" y="5759931"/>
            <a:ext cx="1283806" cy="400110"/>
          </a:xfrm>
          <a:prstGeom prst="rect">
            <a:avLst/>
          </a:prstGeom>
          <a:noFill/>
        </p:spPr>
        <p:txBody>
          <a:bodyPr wrap="square">
            <a:spAutoFit/>
          </a:bodyPr>
          <a:lstStyle/>
          <a:p>
            <a:pPr eaLnBrk="0" fontAlgn="base" hangingPunct="0">
              <a:spcBef>
                <a:spcPct val="0"/>
              </a:spcBef>
              <a:spcAft>
                <a:spcPct val="0"/>
              </a:spcAft>
            </a:pPr>
            <a:r>
              <a:rPr lang="en-US" sz="2000" b="1" dirty="0">
                <a:solidFill>
                  <a:schemeClr val="bg1"/>
                </a:solidFill>
                <a:effectLst>
                  <a:outerShdw blurRad="38100" dist="38100" dir="2700000" algn="tl">
                    <a:srgbClr val="000000">
                      <a:alpha val="43137"/>
                    </a:srgbClr>
                  </a:outerShdw>
                </a:effectLst>
              </a:rPr>
              <a:t>Semester:</a:t>
            </a:r>
          </a:p>
        </p:txBody>
      </p:sp>
      <p:sp>
        <p:nvSpPr>
          <p:cNvPr id="16" name="Textfeld 15">
            <a:extLst>
              <a:ext uri="{FF2B5EF4-FFF2-40B4-BE49-F238E27FC236}">
                <a16:creationId xmlns:a16="http://schemas.microsoft.com/office/drawing/2014/main" id="{3CB4F72C-D799-460A-9AF3-A007D79775D7}"/>
              </a:ext>
            </a:extLst>
          </p:cNvPr>
          <p:cNvSpPr txBox="1"/>
          <p:nvPr/>
        </p:nvSpPr>
        <p:spPr>
          <a:xfrm>
            <a:off x="1628571" y="5753181"/>
            <a:ext cx="5300736" cy="369332"/>
          </a:xfrm>
          <a:prstGeom prst="rect">
            <a:avLst/>
          </a:prstGeom>
          <a:noFill/>
        </p:spPr>
        <p:txBody>
          <a:bodyPr wrap="square">
            <a:spAutoFit/>
          </a:bodyPr>
          <a:lstStyle/>
          <a:p>
            <a:pPr eaLnBrk="0" fontAlgn="base" hangingPunct="0">
              <a:spcBef>
                <a:spcPct val="0"/>
              </a:spcBef>
              <a:spcAft>
                <a:spcPct val="0"/>
              </a:spcAft>
            </a:pPr>
            <a:r>
              <a:rPr lang="en-US" b="1" dirty="0">
                <a:solidFill>
                  <a:schemeClr val="bg1"/>
                </a:solidFill>
                <a:effectLst>
                  <a:outerShdw blurRad="38100" dist="38100" dir="2700000" algn="tl">
                    <a:srgbClr val="000000">
                      <a:alpha val="43137"/>
                    </a:srgbClr>
                  </a:outerShdw>
                </a:effectLst>
              </a:rPr>
              <a:t>x</a:t>
            </a:r>
            <a:endParaRPr lang="en-US" sz="2000" b="1" dirty="0">
              <a:solidFill>
                <a:schemeClr val="bg1"/>
              </a:solidFill>
              <a:effectLst>
                <a:outerShdw blurRad="38100" dist="38100" dir="2700000" algn="tl">
                  <a:srgbClr val="000000">
                    <a:alpha val="43137"/>
                  </a:srgbClr>
                </a:outerShdw>
              </a:effectLst>
            </a:endParaRPr>
          </a:p>
        </p:txBody>
      </p:sp>
      <p:sp>
        <p:nvSpPr>
          <p:cNvPr id="19" name="Textfeld 18">
            <a:extLst>
              <a:ext uri="{FF2B5EF4-FFF2-40B4-BE49-F238E27FC236}">
                <a16:creationId xmlns:a16="http://schemas.microsoft.com/office/drawing/2014/main" id="{A314C276-48E6-4A38-9B1E-D7FC654A286A}"/>
              </a:ext>
            </a:extLst>
          </p:cNvPr>
          <p:cNvSpPr txBox="1"/>
          <p:nvPr/>
        </p:nvSpPr>
        <p:spPr>
          <a:xfrm>
            <a:off x="293324" y="4611124"/>
            <a:ext cx="1283806" cy="369332"/>
          </a:xfrm>
          <a:prstGeom prst="rect">
            <a:avLst/>
          </a:prstGeom>
          <a:noFill/>
        </p:spPr>
        <p:txBody>
          <a:bodyPr wrap="square">
            <a:spAutoFit/>
          </a:bodyPr>
          <a:lstStyle/>
          <a:p>
            <a:pPr eaLnBrk="0" fontAlgn="base" hangingPunct="0">
              <a:spcBef>
                <a:spcPct val="0"/>
              </a:spcBef>
              <a:spcAft>
                <a:spcPct val="0"/>
              </a:spcAft>
            </a:pPr>
            <a:r>
              <a:rPr lang="en-US" sz="1800" b="1" dirty="0">
                <a:solidFill>
                  <a:schemeClr val="bg1"/>
                </a:solidFill>
                <a:effectLst>
                  <a:outerShdw blurRad="38100" dist="38100" dir="2700000" algn="tl">
                    <a:srgbClr val="000000">
                      <a:alpha val="43137"/>
                    </a:srgbClr>
                  </a:outerShdw>
                </a:effectLst>
              </a:rPr>
              <a:t>Modul:</a:t>
            </a:r>
            <a:endParaRPr lang="en-US" sz="2000" b="1" dirty="0">
              <a:solidFill>
                <a:schemeClr val="bg1"/>
              </a:solidFill>
              <a:effectLst>
                <a:outerShdw blurRad="38100" dist="38100" dir="2700000" algn="tl">
                  <a:srgbClr val="000000">
                    <a:alpha val="43137"/>
                  </a:srgbClr>
                </a:outerShdw>
              </a:effectLst>
            </a:endParaRPr>
          </a:p>
        </p:txBody>
      </p:sp>
      <p:sp>
        <p:nvSpPr>
          <p:cNvPr id="20" name="Textfeld 19">
            <a:extLst>
              <a:ext uri="{FF2B5EF4-FFF2-40B4-BE49-F238E27FC236}">
                <a16:creationId xmlns:a16="http://schemas.microsoft.com/office/drawing/2014/main" id="{340C748B-DA24-4C24-A7D7-DEE4524C021D}"/>
              </a:ext>
            </a:extLst>
          </p:cNvPr>
          <p:cNvSpPr txBox="1"/>
          <p:nvPr/>
        </p:nvSpPr>
        <p:spPr>
          <a:xfrm>
            <a:off x="1628571" y="4604374"/>
            <a:ext cx="8538886" cy="369332"/>
          </a:xfrm>
          <a:prstGeom prst="rect">
            <a:avLst/>
          </a:prstGeom>
          <a:noFill/>
        </p:spPr>
        <p:txBody>
          <a:bodyPr wrap="square">
            <a:spAutoFit/>
          </a:bodyPr>
          <a:lstStyle/>
          <a:p>
            <a:pPr eaLnBrk="0" fontAlgn="base" hangingPunct="0">
              <a:spcBef>
                <a:spcPct val="0"/>
              </a:spcBef>
              <a:spcAft>
                <a:spcPct val="0"/>
              </a:spcAft>
            </a:pPr>
            <a:r>
              <a:rPr lang="de-DE" sz="1800" b="1">
                <a:solidFill>
                  <a:schemeClr val="bg1"/>
                </a:solidFill>
                <a:effectLst>
                  <a:outerShdw blurRad="38100" dist="38100" dir="2700000" algn="tl">
                    <a:srgbClr val="000000">
                      <a:alpha val="43137"/>
                    </a:srgbClr>
                  </a:outerShdw>
                </a:effectLst>
              </a:rPr>
              <a:t>Kraftfahrzeugdynamik (FA 201) Masterstudiengang Fahrerassistenzsysteme</a:t>
            </a:r>
            <a:endParaRPr lang="de-DE" sz="2000" b="1">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47045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effectLst/>
                <a:latin typeface="Arial" panose="020B0604020202020204" pitchFamily="34" charset="0"/>
                <a:ea typeface="Arial" panose="020B0604020202020204" pitchFamily="34" charset="0"/>
                <a:cs typeface="Arial" panose="020B0604020202020204" pitchFamily="34" charset="0"/>
              </a:rPr>
              <a:t>Analysen und Vergleichsrechnungen</a:t>
            </a:r>
            <a:endParaRPr lang="de-DE" dirty="0"/>
          </a:p>
        </p:txBody>
      </p:sp>
      <p:sp>
        <p:nvSpPr>
          <p:cNvPr id="16" name="Textfeld 15">
            <a:extLst>
              <a:ext uri="{FF2B5EF4-FFF2-40B4-BE49-F238E27FC236}">
                <a16:creationId xmlns:a16="http://schemas.microsoft.com/office/drawing/2014/main" id="{B29A0922-BB29-4148-ADFB-69F39A1D544B}"/>
              </a:ext>
            </a:extLst>
          </p:cNvPr>
          <p:cNvSpPr txBox="1"/>
          <p:nvPr/>
        </p:nvSpPr>
        <p:spPr>
          <a:xfrm>
            <a:off x="318626" y="944493"/>
            <a:ext cx="11266570" cy="1954381"/>
          </a:xfrm>
          <a:prstGeom prst="rect">
            <a:avLst/>
          </a:prstGeom>
          <a:noFill/>
        </p:spPr>
        <p:txBody>
          <a:bodyPr wrap="square">
            <a:spAutoFit/>
          </a:bodyPr>
          <a:lstStyle/>
          <a:p>
            <a:pPr marL="342900" indent="-342900">
              <a:spcBef>
                <a:spcPts val="300"/>
              </a:spcBef>
              <a:spcAft>
                <a:spcPts val="300"/>
              </a:spcAft>
              <a:buFont typeface="+mj-lt"/>
              <a:buAutoNum type="arabicPeriod" startAt="2"/>
            </a:pPr>
            <a:r>
              <a:rPr lang="de-DE" sz="1600" b="1" dirty="0">
                <a:effectLst/>
                <a:latin typeface="Arial" panose="020B0604020202020204" pitchFamily="34" charset="0"/>
                <a:ea typeface="Arial" panose="020B0604020202020204" pitchFamily="34" charset="0"/>
                <a:cs typeface="Arial" panose="020B0604020202020204" pitchFamily="34" charset="0"/>
              </a:rPr>
              <a:t>Führen Sie folgende Analysen und Vergleichsrechnungen mit dem Zielfahrzeug durch.</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Bestimmen Sie an Hand es </a:t>
            </a:r>
            <a:r>
              <a:rPr lang="de-DE" sz="1600" dirty="0" err="1">
                <a:latin typeface="Arial" panose="020B0604020202020204" pitchFamily="34" charset="0"/>
                <a:ea typeface="Arial" panose="020B0604020202020204" pitchFamily="34" charset="0"/>
                <a:cs typeface="Arial" panose="020B0604020202020204" pitchFamily="34" charset="0"/>
              </a:rPr>
              <a:t>Einspurmodells</a:t>
            </a:r>
            <a:r>
              <a:rPr lang="de-DE" sz="1600" dirty="0">
                <a:latin typeface="Arial" panose="020B0604020202020204" pitchFamily="34" charset="0"/>
                <a:ea typeface="Arial" panose="020B0604020202020204" pitchFamily="34" charset="0"/>
                <a:cs typeface="Arial" panose="020B0604020202020204" pitchFamily="34" charset="0"/>
              </a:rPr>
              <a:t> (Rechnung) den Ackermannwinkel im Radius: 50,100,150 m.</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Ermitteln Sie den Ackermannwinkel in der Simulation.</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Ermitteln Sie die Lenkübersetzung an Hand der Ergebnisse.</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Vergleich Sie die Ergebnisse der Rechnung mit der Simulation und stellen diese in einer Tabelle gegenüber.</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Sollten größere Abweichungen wie 10% auftreten reflektieren Sie mögliche Gründe. </a:t>
            </a:r>
          </a:p>
        </p:txBody>
      </p:sp>
      <p:sp>
        <p:nvSpPr>
          <p:cNvPr id="10" name="Rechteck 9">
            <a:extLst>
              <a:ext uri="{FF2B5EF4-FFF2-40B4-BE49-F238E27FC236}">
                <a16:creationId xmlns:a16="http://schemas.microsoft.com/office/drawing/2014/main" id="{00586608-93D2-4324-9F62-491672B9EB7A}"/>
              </a:ext>
            </a:extLst>
          </p:cNvPr>
          <p:cNvSpPr/>
          <p:nvPr/>
        </p:nvSpPr>
        <p:spPr>
          <a:xfrm>
            <a:off x="805342" y="2994869"/>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Versuchsdarstellung und Beschreibung</a:t>
            </a:r>
          </a:p>
        </p:txBody>
      </p:sp>
      <p:sp>
        <p:nvSpPr>
          <p:cNvPr id="18" name="Rechteck 17">
            <a:extLst>
              <a:ext uri="{FF2B5EF4-FFF2-40B4-BE49-F238E27FC236}">
                <a16:creationId xmlns:a16="http://schemas.microsoft.com/office/drawing/2014/main" id="{8223A30D-AEB4-4901-970A-4B90E7973F16}"/>
              </a:ext>
            </a:extLst>
          </p:cNvPr>
          <p:cNvSpPr/>
          <p:nvPr/>
        </p:nvSpPr>
        <p:spPr>
          <a:xfrm>
            <a:off x="4253140" y="2994869"/>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Ermittlung Ackermannwinkel</a:t>
            </a:r>
          </a:p>
        </p:txBody>
      </p:sp>
      <p:sp>
        <p:nvSpPr>
          <p:cNvPr id="19" name="Rechteck 18">
            <a:extLst>
              <a:ext uri="{FF2B5EF4-FFF2-40B4-BE49-F238E27FC236}">
                <a16:creationId xmlns:a16="http://schemas.microsoft.com/office/drawing/2014/main" id="{63A8C329-52B8-4BF8-AC76-9D18AE29D412}"/>
              </a:ext>
            </a:extLst>
          </p:cNvPr>
          <p:cNvSpPr/>
          <p:nvPr/>
        </p:nvSpPr>
        <p:spPr>
          <a:xfrm>
            <a:off x="7700938" y="2994869"/>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Vergleichstabelle</a:t>
            </a:r>
          </a:p>
          <a:p>
            <a:pPr algn="ctr"/>
            <a:r>
              <a:rPr lang="de-DE" dirty="0">
                <a:solidFill>
                  <a:schemeClr val="tx1"/>
                </a:solidFill>
              </a:rPr>
              <a:t>Rechnung/Simulation</a:t>
            </a:r>
          </a:p>
        </p:txBody>
      </p:sp>
    </p:spTree>
    <p:extLst>
      <p:ext uri="{BB962C8B-B14F-4D97-AF65-F5344CB8AC3E}">
        <p14:creationId xmlns:p14="http://schemas.microsoft.com/office/powerpoint/2010/main" val="1632645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effectLst/>
                <a:latin typeface="Arial" panose="020B0604020202020204" pitchFamily="34" charset="0"/>
                <a:ea typeface="Arial" panose="020B0604020202020204" pitchFamily="34" charset="0"/>
                <a:cs typeface="Arial" panose="020B0604020202020204" pitchFamily="34" charset="0"/>
              </a:rPr>
              <a:t>Analysen und Vergleichsrechnungen</a:t>
            </a:r>
            <a:endParaRPr lang="de-DE" dirty="0"/>
          </a:p>
        </p:txBody>
      </p:sp>
      <p:sp>
        <p:nvSpPr>
          <p:cNvPr id="16" name="Textfeld 15">
            <a:extLst>
              <a:ext uri="{FF2B5EF4-FFF2-40B4-BE49-F238E27FC236}">
                <a16:creationId xmlns:a16="http://schemas.microsoft.com/office/drawing/2014/main" id="{B29A0922-BB29-4148-ADFB-69F39A1D544B}"/>
              </a:ext>
            </a:extLst>
          </p:cNvPr>
          <p:cNvSpPr txBox="1"/>
          <p:nvPr/>
        </p:nvSpPr>
        <p:spPr>
          <a:xfrm>
            <a:off x="318626" y="944493"/>
            <a:ext cx="11266570" cy="2200602"/>
          </a:xfrm>
          <a:prstGeom prst="rect">
            <a:avLst/>
          </a:prstGeom>
          <a:noFill/>
        </p:spPr>
        <p:txBody>
          <a:bodyPr wrap="square">
            <a:spAutoFit/>
          </a:bodyPr>
          <a:lstStyle/>
          <a:p>
            <a:pPr marL="800100" lvl="1" indent="-342900">
              <a:spcBef>
                <a:spcPts val="300"/>
              </a:spcBef>
              <a:spcAft>
                <a:spcPts val="300"/>
              </a:spcAft>
              <a:buFont typeface="+mj-lt"/>
              <a:buAutoNum type="alphaLcParenR" startAt="6"/>
            </a:pPr>
            <a:r>
              <a:rPr lang="de-DE" sz="1600" dirty="0">
                <a:latin typeface="Arial" panose="020B0604020202020204" pitchFamily="34" charset="0"/>
                <a:ea typeface="Arial" panose="020B0604020202020204" pitchFamily="34" charset="0"/>
                <a:cs typeface="Arial" panose="020B0604020202020204" pitchFamily="34" charset="0"/>
              </a:rPr>
              <a:t>Bestimmen Sie den Eigenlenkgradient in der Simulation im Radius: 100 m. Bewerten Sie das Ergebnis.</a:t>
            </a:r>
          </a:p>
          <a:p>
            <a:pPr marL="800100" lvl="1" indent="-342900">
              <a:spcBef>
                <a:spcPts val="300"/>
              </a:spcBef>
              <a:spcAft>
                <a:spcPts val="300"/>
              </a:spcAft>
              <a:buFont typeface="+mj-lt"/>
              <a:buAutoNum type="alphaLcParenR" startAt="6"/>
            </a:pPr>
            <a:r>
              <a:rPr lang="de-DE" sz="1600" dirty="0">
                <a:latin typeface="Arial" panose="020B0604020202020204" pitchFamily="34" charset="0"/>
                <a:ea typeface="Arial" panose="020B0604020202020204" pitchFamily="34" charset="0"/>
                <a:cs typeface="Arial" panose="020B0604020202020204" pitchFamily="34" charset="0"/>
              </a:rPr>
              <a:t>Berechnen Sie an Hand des </a:t>
            </a:r>
            <a:r>
              <a:rPr lang="de-DE" sz="1600" dirty="0" err="1">
                <a:latin typeface="Arial" panose="020B0604020202020204" pitchFamily="34" charset="0"/>
                <a:ea typeface="Arial" panose="020B0604020202020204" pitchFamily="34" charset="0"/>
                <a:cs typeface="Arial" panose="020B0604020202020204" pitchFamily="34" charset="0"/>
              </a:rPr>
              <a:t>Einspurmodells</a:t>
            </a:r>
            <a:r>
              <a:rPr lang="de-DE" sz="1600" dirty="0">
                <a:latin typeface="Arial" panose="020B0604020202020204" pitchFamily="34" charset="0"/>
                <a:ea typeface="Arial" panose="020B0604020202020204" pitchFamily="34" charset="0"/>
                <a:cs typeface="Arial" panose="020B0604020202020204" pitchFamily="34" charset="0"/>
              </a:rPr>
              <a:t> und des Ergebnis aus f) die Schräglaufsteifigkeit [N/°] unter der Annahme, dass diese auf der Vorder- und Hinterachse gleich sind.</a:t>
            </a:r>
          </a:p>
          <a:p>
            <a:pPr marL="800100" lvl="1" indent="-342900">
              <a:spcBef>
                <a:spcPts val="300"/>
              </a:spcBef>
              <a:spcAft>
                <a:spcPts val="300"/>
              </a:spcAft>
              <a:buFont typeface="+mj-lt"/>
              <a:buAutoNum type="alphaLcParenR" startAt="6"/>
            </a:pPr>
            <a:r>
              <a:rPr lang="de-DE" sz="1600" dirty="0">
                <a:latin typeface="Arial" panose="020B0604020202020204" pitchFamily="34" charset="0"/>
                <a:ea typeface="Arial" panose="020B0604020202020204" pitchFamily="34" charset="0"/>
                <a:cs typeface="Arial" panose="020B0604020202020204" pitchFamily="34" charset="0"/>
              </a:rPr>
              <a:t>Ermitteln Sie den Schräglauf an der Vorderachse und Hinterachse in der Simulation.</a:t>
            </a:r>
          </a:p>
          <a:p>
            <a:pPr marL="800100" lvl="1" indent="-342900">
              <a:spcBef>
                <a:spcPts val="300"/>
              </a:spcBef>
              <a:spcAft>
                <a:spcPts val="300"/>
              </a:spcAft>
              <a:buFont typeface="+mj-lt"/>
              <a:buAutoNum type="alphaLcParenR" startAt="6"/>
            </a:pPr>
            <a:r>
              <a:rPr lang="de-DE" sz="1600" dirty="0">
                <a:latin typeface="Arial" panose="020B0604020202020204" pitchFamily="34" charset="0"/>
                <a:ea typeface="Arial" panose="020B0604020202020204" pitchFamily="34" charset="0"/>
                <a:cs typeface="Arial" panose="020B0604020202020204" pitchFamily="34" charset="0"/>
              </a:rPr>
              <a:t>Ermitteln Sie die Schräglaufsteifigkeit des Reifens basierend auf dem Plot des Model Check. </a:t>
            </a:r>
          </a:p>
          <a:p>
            <a:pPr marL="800100" lvl="1" indent="-342900">
              <a:spcBef>
                <a:spcPts val="300"/>
              </a:spcBef>
              <a:spcAft>
                <a:spcPts val="300"/>
              </a:spcAft>
              <a:buFont typeface="+mj-lt"/>
              <a:buAutoNum type="alphaLcParenR" startAt="6"/>
            </a:pPr>
            <a:r>
              <a:rPr lang="de-DE" sz="1600" dirty="0">
                <a:latin typeface="Arial" panose="020B0604020202020204" pitchFamily="34" charset="0"/>
                <a:ea typeface="Arial" panose="020B0604020202020204" pitchFamily="34" charset="0"/>
                <a:cs typeface="Arial" panose="020B0604020202020204" pitchFamily="34" charset="0"/>
              </a:rPr>
              <a:t>Vergleich Sie die Ergebnisse der Rechnung mit der Simulation und stellen diese in einer Tabelle gegenüber.</a:t>
            </a:r>
          </a:p>
          <a:p>
            <a:pPr marL="800100" lvl="1" indent="-342900">
              <a:spcBef>
                <a:spcPts val="300"/>
              </a:spcBef>
              <a:spcAft>
                <a:spcPts val="300"/>
              </a:spcAft>
              <a:buFont typeface="+mj-lt"/>
              <a:buAutoNum type="alphaLcParenR" startAt="6"/>
            </a:pPr>
            <a:r>
              <a:rPr lang="de-DE" sz="1600" dirty="0">
                <a:latin typeface="Arial" panose="020B0604020202020204" pitchFamily="34" charset="0"/>
                <a:ea typeface="Arial" panose="020B0604020202020204" pitchFamily="34" charset="0"/>
                <a:cs typeface="Arial" panose="020B0604020202020204" pitchFamily="34" charset="0"/>
              </a:rPr>
              <a:t>Sollten größere Abweichungen wie 10% auftreten reflektieren Sie mögliche Gründe. </a:t>
            </a:r>
          </a:p>
        </p:txBody>
      </p:sp>
      <p:grpSp>
        <p:nvGrpSpPr>
          <p:cNvPr id="4" name="Gruppieren 3">
            <a:extLst>
              <a:ext uri="{FF2B5EF4-FFF2-40B4-BE49-F238E27FC236}">
                <a16:creationId xmlns:a16="http://schemas.microsoft.com/office/drawing/2014/main" id="{F5A4B2BF-314A-466D-A8EF-C29E7AC05051}"/>
              </a:ext>
            </a:extLst>
          </p:cNvPr>
          <p:cNvGrpSpPr/>
          <p:nvPr/>
        </p:nvGrpSpPr>
        <p:grpSpPr>
          <a:xfrm>
            <a:off x="805343" y="3254928"/>
            <a:ext cx="10779853" cy="2733176"/>
            <a:chOff x="805343" y="3254928"/>
            <a:chExt cx="11528241" cy="2733176"/>
          </a:xfrm>
        </p:grpSpPr>
        <p:sp>
          <p:nvSpPr>
            <p:cNvPr id="10" name="Rechteck 9">
              <a:extLst>
                <a:ext uri="{FF2B5EF4-FFF2-40B4-BE49-F238E27FC236}">
                  <a16:creationId xmlns:a16="http://schemas.microsoft.com/office/drawing/2014/main" id="{00586608-93D2-4324-9F62-491672B9EB7A}"/>
                </a:ext>
              </a:extLst>
            </p:cNvPr>
            <p:cNvSpPr/>
            <p:nvPr/>
          </p:nvSpPr>
          <p:spPr>
            <a:xfrm>
              <a:off x="805343" y="3254928"/>
              <a:ext cx="2764835" cy="27331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Ermittlung Eigenlenkgradient</a:t>
              </a:r>
            </a:p>
          </p:txBody>
        </p:sp>
        <p:sp>
          <p:nvSpPr>
            <p:cNvPr id="18" name="Rechteck 17">
              <a:extLst>
                <a:ext uri="{FF2B5EF4-FFF2-40B4-BE49-F238E27FC236}">
                  <a16:creationId xmlns:a16="http://schemas.microsoft.com/office/drawing/2014/main" id="{8223A30D-AEB4-4901-970A-4B90E7973F16}"/>
                </a:ext>
              </a:extLst>
            </p:cNvPr>
            <p:cNvSpPr/>
            <p:nvPr/>
          </p:nvSpPr>
          <p:spPr>
            <a:xfrm>
              <a:off x="3726479" y="3254928"/>
              <a:ext cx="2764835" cy="27331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Berechnung der Schräglaufsteifigkeit (VA/HA)</a:t>
              </a:r>
              <a:endParaRPr lang="de-DE" dirty="0">
                <a:solidFill>
                  <a:schemeClr val="tx1"/>
                </a:solidFill>
              </a:endParaRPr>
            </a:p>
          </p:txBody>
        </p:sp>
        <p:sp>
          <p:nvSpPr>
            <p:cNvPr id="19" name="Rechteck 18">
              <a:extLst>
                <a:ext uri="{FF2B5EF4-FFF2-40B4-BE49-F238E27FC236}">
                  <a16:creationId xmlns:a16="http://schemas.microsoft.com/office/drawing/2014/main" id="{63A8C329-52B8-4BF8-AC76-9D18AE29D412}"/>
                </a:ext>
              </a:extLst>
            </p:cNvPr>
            <p:cNvSpPr/>
            <p:nvPr/>
          </p:nvSpPr>
          <p:spPr>
            <a:xfrm>
              <a:off x="6647614" y="3254928"/>
              <a:ext cx="2764835" cy="27331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Ermittlung des Schräglaufes der Vorder-/Hinterachse in der Simulation</a:t>
              </a:r>
            </a:p>
          </p:txBody>
        </p:sp>
        <p:sp>
          <p:nvSpPr>
            <p:cNvPr id="8" name="Rechteck 7">
              <a:extLst>
                <a:ext uri="{FF2B5EF4-FFF2-40B4-BE49-F238E27FC236}">
                  <a16:creationId xmlns:a16="http://schemas.microsoft.com/office/drawing/2014/main" id="{FC1911CD-D7C4-4134-BCC0-AED835E7E908}"/>
                </a:ext>
              </a:extLst>
            </p:cNvPr>
            <p:cNvSpPr/>
            <p:nvPr/>
          </p:nvSpPr>
          <p:spPr>
            <a:xfrm>
              <a:off x="9568749" y="3254928"/>
              <a:ext cx="2764835" cy="27331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Vergleichstabelle</a:t>
              </a:r>
            </a:p>
            <a:p>
              <a:pPr algn="ctr"/>
              <a:r>
                <a:rPr lang="de-DE" dirty="0">
                  <a:solidFill>
                    <a:schemeClr val="tx1"/>
                  </a:solidFill>
                </a:rPr>
                <a:t>Rechnung/Simulation</a:t>
              </a:r>
            </a:p>
          </p:txBody>
        </p:sp>
      </p:grpSp>
    </p:spTree>
    <p:extLst>
      <p:ext uri="{BB962C8B-B14F-4D97-AF65-F5344CB8AC3E}">
        <p14:creationId xmlns:p14="http://schemas.microsoft.com/office/powerpoint/2010/main" val="2892415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E6CD13-208E-44AD-9506-391EFA313374}"/>
              </a:ext>
            </a:extLst>
          </p:cNvPr>
          <p:cNvSpPr>
            <a:spLocks noGrp="1"/>
          </p:cNvSpPr>
          <p:nvPr>
            <p:ph type="title"/>
          </p:nvPr>
        </p:nvSpPr>
        <p:spPr/>
        <p:txBody>
          <a:bodyPr/>
          <a:lstStyle/>
          <a:p>
            <a:r>
              <a:rPr lang="de-DE" sz="2800" dirty="0">
                <a:effectLst/>
                <a:latin typeface="Arial" panose="020B0604020202020204" pitchFamily="34" charset="0"/>
                <a:ea typeface="Arial" panose="020B0604020202020204" pitchFamily="34" charset="0"/>
                <a:cs typeface="Arial" panose="020B0604020202020204" pitchFamily="34" charset="0"/>
              </a:rPr>
              <a:t>Analysen und Vergleichsrechnungen</a:t>
            </a:r>
            <a:endParaRPr lang="de-DE" dirty="0"/>
          </a:p>
        </p:txBody>
      </p:sp>
      <p:sp>
        <p:nvSpPr>
          <p:cNvPr id="5" name="Rechteck 4">
            <a:extLst>
              <a:ext uri="{FF2B5EF4-FFF2-40B4-BE49-F238E27FC236}">
                <a16:creationId xmlns:a16="http://schemas.microsoft.com/office/drawing/2014/main" id="{4DFAD6A9-8C5D-43AB-88A5-A8FFEE755310}"/>
              </a:ext>
            </a:extLst>
          </p:cNvPr>
          <p:cNvSpPr/>
          <p:nvPr/>
        </p:nvSpPr>
        <p:spPr>
          <a:xfrm>
            <a:off x="318626" y="989902"/>
            <a:ext cx="11459036" cy="50082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Schräglaufkennlinie des Reifen und Ermittlung der Schräglaufsteifigkeit und maximales Kraftpotential bei ½ Achslast.</a:t>
            </a:r>
          </a:p>
        </p:txBody>
      </p:sp>
    </p:spTree>
    <p:extLst>
      <p:ext uri="{BB962C8B-B14F-4D97-AF65-F5344CB8AC3E}">
        <p14:creationId xmlns:p14="http://schemas.microsoft.com/office/powerpoint/2010/main" val="2670614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effectLst/>
                <a:latin typeface="Arial" panose="020B0604020202020204" pitchFamily="34" charset="0"/>
                <a:ea typeface="Arial" panose="020B0604020202020204" pitchFamily="34" charset="0"/>
                <a:cs typeface="Arial" panose="020B0604020202020204" pitchFamily="34" charset="0"/>
              </a:rPr>
              <a:t>Analysen und Vergleichsrechnungen</a:t>
            </a:r>
            <a:endParaRPr lang="de-DE" dirty="0"/>
          </a:p>
        </p:txBody>
      </p:sp>
      <p:sp>
        <p:nvSpPr>
          <p:cNvPr id="16" name="Textfeld 15">
            <a:extLst>
              <a:ext uri="{FF2B5EF4-FFF2-40B4-BE49-F238E27FC236}">
                <a16:creationId xmlns:a16="http://schemas.microsoft.com/office/drawing/2014/main" id="{B29A0922-BB29-4148-ADFB-69F39A1D544B}"/>
              </a:ext>
            </a:extLst>
          </p:cNvPr>
          <p:cNvSpPr txBox="1"/>
          <p:nvPr/>
        </p:nvSpPr>
        <p:spPr>
          <a:xfrm>
            <a:off x="318626" y="944493"/>
            <a:ext cx="11266570" cy="1954381"/>
          </a:xfrm>
          <a:prstGeom prst="rect">
            <a:avLst/>
          </a:prstGeom>
          <a:noFill/>
        </p:spPr>
        <p:txBody>
          <a:bodyPr wrap="square">
            <a:spAutoFit/>
          </a:bodyPr>
          <a:lstStyle/>
          <a:p>
            <a:pPr marL="342900" indent="-342900">
              <a:spcBef>
                <a:spcPts val="300"/>
              </a:spcBef>
              <a:spcAft>
                <a:spcPts val="300"/>
              </a:spcAft>
              <a:buFont typeface="+mj-lt"/>
              <a:buAutoNum type="arabicPeriod" startAt="3"/>
            </a:pPr>
            <a:r>
              <a:rPr lang="de-DE" sz="1600" b="1" dirty="0">
                <a:effectLst/>
                <a:latin typeface="Arial" panose="020B0604020202020204" pitchFamily="34" charset="0"/>
                <a:ea typeface="Arial" panose="020B0604020202020204" pitchFamily="34" charset="0"/>
                <a:cs typeface="Arial" panose="020B0604020202020204" pitchFamily="34" charset="0"/>
              </a:rPr>
              <a:t>Führen Sie zu zwei </a:t>
            </a:r>
            <a:r>
              <a:rPr lang="de-DE" sz="1600" b="1" dirty="0">
                <a:latin typeface="Arial" panose="020B0604020202020204" pitchFamily="34" charset="0"/>
                <a:ea typeface="Arial" panose="020B0604020202020204" pitchFamily="34" charset="0"/>
                <a:cs typeface="Arial" panose="020B0604020202020204" pitchFamily="34" charset="0"/>
              </a:rPr>
              <a:t>Lastfällen </a:t>
            </a:r>
            <a:r>
              <a:rPr lang="de-DE" sz="1600" b="1" dirty="0">
                <a:effectLst/>
                <a:latin typeface="Arial" panose="020B0604020202020204" pitchFamily="34" charset="0"/>
                <a:ea typeface="Arial" panose="020B0604020202020204" pitchFamily="34" charset="0"/>
                <a:cs typeface="Arial" panose="020B0604020202020204" pitchFamily="34" charset="0"/>
              </a:rPr>
              <a:t>Analysen und Vergleichsrechnungen mit dem Zielfahrzeug durch.</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Berechnen Sie die Radlasterhöhung an der Vorderachse beim Bremsen a</a:t>
            </a:r>
            <a:r>
              <a:rPr lang="de-DE" sz="1600" baseline="-25000" dirty="0">
                <a:latin typeface="Arial" panose="020B0604020202020204" pitchFamily="34" charset="0"/>
                <a:ea typeface="Arial" panose="020B0604020202020204" pitchFamily="34" charset="0"/>
                <a:cs typeface="Arial" panose="020B0604020202020204" pitchFamily="34" charset="0"/>
              </a:rPr>
              <a:t>x</a:t>
            </a:r>
            <a:r>
              <a:rPr lang="de-DE" sz="1600" dirty="0">
                <a:latin typeface="Arial" panose="020B0604020202020204" pitchFamily="34" charset="0"/>
                <a:ea typeface="Arial" panose="020B0604020202020204" pitchFamily="34" charset="0"/>
                <a:cs typeface="Arial" panose="020B0604020202020204" pitchFamily="34" charset="0"/>
              </a:rPr>
              <a:t> = 4 m/s².</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Berechnen Sie die Radlasterhöhung an kurvenäußeren Räder in Kurvenfahrt R = 100 m, </a:t>
            </a:r>
            <a:r>
              <a:rPr lang="de-DE" sz="1600" dirty="0" err="1">
                <a:latin typeface="Arial" panose="020B0604020202020204" pitchFamily="34" charset="0"/>
                <a:ea typeface="Arial" panose="020B0604020202020204" pitchFamily="34" charset="0"/>
                <a:cs typeface="Arial" panose="020B0604020202020204" pitchFamily="34" charset="0"/>
              </a:rPr>
              <a:t>a</a:t>
            </a:r>
            <a:r>
              <a:rPr lang="de-DE" sz="1600" baseline="-25000" dirty="0" err="1">
                <a:latin typeface="Arial" panose="020B0604020202020204" pitchFamily="34" charset="0"/>
                <a:ea typeface="Arial" panose="020B0604020202020204" pitchFamily="34" charset="0"/>
                <a:cs typeface="Arial" panose="020B0604020202020204" pitchFamily="34" charset="0"/>
              </a:rPr>
              <a:t>y</a:t>
            </a:r>
            <a:r>
              <a:rPr lang="de-DE" sz="1600" dirty="0">
                <a:latin typeface="Arial" panose="020B0604020202020204" pitchFamily="34" charset="0"/>
                <a:ea typeface="Arial" panose="020B0604020202020204" pitchFamily="34" charset="0"/>
                <a:cs typeface="Arial" panose="020B0604020202020204" pitchFamily="34" charset="0"/>
              </a:rPr>
              <a:t> = 4 m/s².</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Ermitteln Sie die Radlasterhöhung jeweils beim Bremsen a) und in Kurvenfahrt b) in der Simulation.</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Vergleich Sie die Ergebnisse der Rechnung mit der Simulation und stellen diese in einer Tabelle gegenüber.</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Sollten größere Abweichungen wie 10% auftreten reflektieren Sie mögliche Gründe. </a:t>
            </a:r>
          </a:p>
        </p:txBody>
      </p:sp>
      <p:sp>
        <p:nvSpPr>
          <p:cNvPr id="10" name="Rechteck 9">
            <a:extLst>
              <a:ext uri="{FF2B5EF4-FFF2-40B4-BE49-F238E27FC236}">
                <a16:creationId xmlns:a16="http://schemas.microsoft.com/office/drawing/2014/main" id="{00586608-93D2-4324-9F62-491672B9EB7A}"/>
              </a:ext>
            </a:extLst>
          </p:cNvPr>
          <p:cNvSpPr/>
          <p:nvPr/>
        </p:nvSpPr>
        <p:spPr>
          <a:xfrm>
            <a:off x="805342" y="2994869"/>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Berechnung Radlasterhöhung Bremsen / Kurven</a:t>
            </a:r>
          </a:p>
        </p:txBody>
      </p:sp>
      <p:sp>
        <p:nvSpPr>
          <p:cNvPr id="18" name="Rechteck 17">
            <a:extLst>
              <a:ext uri="{FF2B5EF4-FFF2-40B4-BE49-F238E27FC236}">
                <a16:creationId xmlns:a16="http://schemas.microsoft.com/office/drawing/2014/main" id="{8223A30D-AEB4-4901-970A-4B90E7973F16}"/>
              </a:ext>
            </a:extLst>
          </p:cNvPr>
          <p:cNvSpPr/>
          <p:nvPr/>
        </p:nvSpPr>
        <p:spPr>
          <a:xfrm>
            <a:off x="4253140" y="2994869"/>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Versuchs- und Ergebnisdarstellung in der Simulation</a:t>
            </a:r>
          </a:p>
        </p:txBody>
      </p:sp>
      <p:sp>
        <p:nvSpPr>
          <p:cNvPr id="19" name="Rechteck 18">
            <a:extLst>
              <a:ext uri="{FF2B5EF4-FFF2-40B4-BE49-F238E27FC236}">
                <a16:creationId xmlns:a16="http://schemas.microsoft.com/office/drawing/2014/main" id="{63A8C329-52B8-4BF8-AC76-9D18AE29D412}"/>
              </a:ext>
            </a:extLst>
          </p:cNvPr>
          <p:cNvSpPr/>
          <p:nvPr/>
        </p:nvSpPr>
        <p:spPr>
          <a:xfrm>
            <a:off x="7700938" y="2994869"/>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Vergleichstabelle</a:t>
            </a:r>
          </a:p>
          <a:p>
            <a:pPr algn="ctr"/>
            <a:r>
              <a:rPr lang="de-DE" dirty="0">
                <a:solidFill>
                  <a:schemeClr val="tx1"/>
                </a:solidFill>
              </a:rPr>
              <a:t>Rechnung/Simulation</a:t>
            </a:r>
          </a:p>
        </p:txBody>
      </p:sp>
    </p:spTree>
    <p:extLst>
      <p:ext uri="{BB962C8B-B14F-4D97-AF65-F5344CB8AC3E}">
        <p14:creationId xmlns:p14="http://schemas.microsoft.com/office/powerpoint/2010/main" val="3590955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Fahrdynamische Eigenschaften (1)</a:t>
            </a:r>
          </a:p>
        </p:txBody>
      </p:sp>
      <p:sp>
        <p:nvSpPr>
          <p:cNvPr id="6" name="Textfeld 5">
            <a:extLst>
              <a:ext uri="{FF2B5EF4-FFF2-40B4-BE49-F238E27FC236}">
                <a16:creationId xmlns:a16="http://schemas.microsoft.com/office/drawing/2014/main" id="{2EBDCE7F-F323-41A9-9F93-34AE184E2631}"/>
              </a:ext>
            </a:extLst>
          </p:cNvPr>
          <p:cNvSpPr txBox="1"/>
          <p:nvPr/>
        </p:nvSpPr>
        <p:spPr>
          <a:xfrm>
            <a:off x="318626" y="944493"/>
            <a:ext cx="11266570" cy="2200602"/>
          </a:xfrm>
          <a:prstGeom prst="rect">
            <a:avLst/>
          </a:prstGeom>
          <a:noFill/>
        </p:spPr>
        <p:txBody>
          <a:bodyPr wrap="square">
            <a:spAutoFit/>
          </a:bodyPr>
          <a:lstStyle/>
          <a:p>
            <a:pPr marL="342900" indent="-342900">
              <a:spcBef>
                <a:spcPts val="300"/>
              </a:spcBef>
              <a:spcAft>
                <a:spcPts val="300"/>
              </a:spcAft>
              <a:buFont typeface="+mj-lt"/>
              <a:buAutoNum type="arabicPeriod" startAt="4"/>
            </a:pPr>
            <a:r>
              <a:rPr lang="de-DE" sz="1600" b="1" dirty="0">
                <a:effectLst/>
                <a:latin typeface="Arial" panose="020B0604020202020204" pitchFamily="34" charset="0"/>
                <a:ea typeface="Arial" panose="020B0604020202020204" pitchFamily="34" charset="0"/>
                <a:cs typeface="Arial" panose="020B0604020202020204" pitchFamily="34" charset="0"/>
              </a:rPr>
              <a:t>Ermitteln Sie die charakteristische Geschwindigkeit </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Wählen Sie dazu das entsprechende Fahrmanöver mit Referenz aus.</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Berechnen Sie die Signale, die Sie nicht direkt verfügbar haben. Stellen Sie dazu die entsprechende Formel dar.</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Illustrieren Sie das Ergebnis und zeigen Sie die Ermittlung der charakteristische Geschwindigkeit.</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Wie verändert sich die charakteristische Geschwindigkeit zur Basisversion, wenn sie den Stabilisator vorne und hinten aushängen (</a:t>
            </a:r>
            <a:r>
              <a:rPr lang="de-DE" sz="1600" dirty="0" err="1">
                <a:latin typeface="Arial" panose="020B0604020202020204" pitchFamily="34" charset="0"/>
                <a:ea typeface="Arial" panose="020B0604020202020204" pitchFamily="34" charset="0"/>
                <a:cs typeface="Arial" panose="020B0604020202020204" pitchFamily="34" charset="0"/>
              </a:rPr>
              <a:t>Amplification</a:t>
            </a:r>
            <a:r>
              <a:rPr lang="de-DE" sz="1600" dirty="0">
                <a:latin typeface="Arial" panose="020B0604020202020204" pitchFamily="34" charset="0"/>
                <a:ea typeface="Arial" panose="020B0604020202020204" pitchFamily="34" charset="0"/>
                <a:cs typeface="Arial" panose="020B0604020202020204" pitchFamily="34" charset="0"/>
              </a:rPr>
              <a:t> = 0). </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Stellen Sie dies in der Tabelle dar und bewerten das Ergebnis.</a:t>
            </a:r>
          </a:p>
        </p:txBody>
      </p:sp>
      <p:sp>
        <p:nvSpPr>
          <p:cNvPr id="7" name="Rechteck 6">
            <a:extLst>
              <a:ext uri="{FF2B5EF4-FFF2-40B4-BE49-F238E27FC236}">
                <a16:creationId xmlns:a16="http://schemas.microsoft.com/office/drawing/2014/main" id="{7956A6A9-FA4D-4747-9324-63FA7726EB3C}"/>
              </a:ext>
            </a:extLst>
          </p:cNvPr>
          <p:cNvSpPr/>
          <p:nvPr/>
        </p:nvSpPr>
        <p:spPr>
          <a:xfrm>
            <a:off x="805342" y="3338818"/>
            <a:ext cx="3263317" cy="26492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Versuchsdarstellung</a:t>
            </a:r>
          </a:p>
        </p:txBody>
      </p:sp>
      <p:sp>
        <p:nvSpPr>
          <p:cNvPr id="8" name="Rechteck 7">
            <a:extLst>
              <a:ext uri="{FF2B5EF4-FFF2-40B4-BE49-F238E27FC236}">
                <a16:creationId xmlns:a16="http://schemas.microsoft.com/office/drawing/2014/main" id="{7C29D240-1D84-4E0F-BCB0-2A1217790BD5}"/>
              </a:ext>
            </a:extLst>
          </p:cNvPr>
          <p:cNvSpPr/>
          <p:nvPr/>
        </p:nvSpPr>
        <p:spPr>
          <a:xfrm>
            <a:off x="4253140" y="3338818"/>
            <a:ext cx="3263317" cy="26492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Ergebnisplot und KPI Ermittlung</a:t>
            </a:r>
          </a:p>
        </p:txBody>
      </p:sp>
      <p:sp>
        <p:nvSpPr>
          <p:cNvPr id="9" name="Rechteck 8">
            <a:extLst>
              <a:ext uri="{FF2B5EF4-FFF2-40B4-BE49-F238E27FC236}">
                <a16:creationId xmlns:a16="http://schemas.microsoft.com/office/drawing/2014/main" id="{C8E00DA5-4F1F-42CF-A91B-D0568BABD408}"/>
              </a:ext>
            </a:extLst>
          </p:cNvPr>
          <p:cNvSpPr/>
          <p:nvPr/>
        </p:nvSpPr>
        <p:spPr>
          <a:xfrm>
            <a:off x="7700938" y="3338818"/>
            <a:ext cx="3263317" cy="26492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Ergebnistabelle </a:t>
            </a:r>
          </a:p>
          <a:p>
            <a:pPr algn="ctr"/>
            <a:r>
              <a:rPr lang="de-DE" dirty="0">
                <a:solidFill>
                  <a:schemeClr val="tx1"/>
                </a:solidFill>
              </a:rPr>
              <a:t>Basis, Variante 1, Variante 2</a:t>
            </a:r>
          </a:p>
        </p:txBody>
      </p:sp>
    </p:spTree>
    <p:extLst>
      <p:ext uri="{BB962C8B-B14F-4D97-AF65-F5344CB8AC3E}">
        <p14:creationId xmlns:p14="http://schemas.microsoft.com/office/powerpoint/2010/main" val="3827245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BB398D6-A186-435D-9C7A-FECB63E5FFDD}"/>
              </a:ext>
            </a:extLst>
          </p:cNvPr>
          <p:cNvGraphicFramePr>
            <a:graphicFrameLocks noChangeAspect="1"/>
          </p:cNvGraphicFramePr>
          <p:nvPr>
            <p:custDataLst>
              <p:tags r:id="rId1"/>
            </p:custDataLst>
            <p:extLst>
              <p:ext uri="{D42A27DB-BD31-4B8C-83A1-F6EECF244321}">
                <p14:modId xmlns:p14="http://schemas.microsoft.com/office/powerpoint/2010/main" val="36816437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4" imgH="424" progId="TCLayout.ActiveDocument.1">
                  <p:embed/>
                </p:oleObj>
              </mc:Choice>
              <mc:Fallback>
                <p:oleObj name="think-cell Slide" r:id="rId3" imgW="424" imgH="42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DE" dirty="0"/>
              <a:t>Fahrdynamische Bewertung (1)</a:t>
            </a:r>
          </a:p>
        </p:txBody>
      </p:sp>
      <p:sp>
        <p:nvSpPr>
          <p:cNvPr id="6" name="Textfeld 5">
            <a:extLst>
              <a:ext uri="{FF2B5EF4-FFF2-40B4-BE49-F238E27FC236}">
                <a16:creationId xmlns:a16="http://schemas.microsoft.com/office/drawing/2014/main" id="{2EBDCE7F-F323-41A9-9F93-34AE184E2631}"/>
              </a:ext>
            </a:extLst>
          </p:cNvPr>
          <p:cNvSpPr txBox="1"/>
          <p:nvPr/>
        </p:nvSpPr>
        <p:spPr>
          <a:xfrm>
            <a:off x="318626" y="944493"/>
            <a:ext cx="11266570" cy="3416320"/>
          </a:xfrm>
          <a:prstGeom prst="rect">
            <a:avLst/>
          </a:prstGeom>
          <a:noFill/>
        </p:spPr>
        <p:txBody>
          <a:bodyPr wrap="square">
            <a:spAutoFit/>
          </a:bodyPr>
          <a:lstStyle/>
          <a:p>
            <a:pPr marL="342900" indent="-342900">
              <a:spcBef>
                <a:spcPts val="300"/>
              </a:spcBef>
              <a:spcAft>
                <a:spcPts val="300"/>
              </a:spcAft>
              <a:buFont typeface="+mj-lt"/>
              <a:buAutoNum type="arabicPeriod" startAt="5"/>
            </a:pPr>
            <a:r>
              <a:rPr lang="de-DE" sz="1600" b="1" dirty="0">
                <a:effectLst/>
                <a:latin typeface="Arial" panose="020B0604020202020204" pitchFamily="34" charset="0"/>
                <a:ea typeface="Arial" panose="020B0604020202020204" pitchFamily="34" charset="0"/>
                <a:cs typeface="Arial" panose="020B0604020202020204" pitchFamily="34" charset="0"/>
              </a:rPr>
              <a:t>Sie sollen die stationäre Kurveneigenschaften Ihres Modells aus (Aufgabe 1 - 4) mit dem Modell </a:t>
            </a:r>
            <a:r>
              <a:rPr lang="en-US" sz="1600" b="1" dirty="0">
                <a:effectLst/>
                <a:latin typeface="Arial" panose="020B0604020202020204" pitchFamily="34" charset="0"/>
                <a:ea typeface="Arial" panose="020B0604020202020204" pitchFamily="34" charset="0"/>
                <a:cs typeface="Arial" panose="020B0604020202020204" pitchFamily="34" charset="0"/>
              </a:rPr>
              <a:t>VW_GolfGTD_0191_v7_CM7_5.car </a:t>
            </a:r>
            <a:r>
              <a:rPr lang="de-DE" sz="1600" b="1" dirty="0">
                <a:effectLst/>
                <a:latin typeface="Arial" panose="020B0604020202020204" pitchFamily="34" charset="0"/>
                <a:ea typeface="Arial" panose="020B0604020202020204" pitchFamily="34" charset="0"/>
                <a:cs typeface="Arial" panose="020B0604020202020204" pitchFamily="34" charset="0"/>
              </a:rPr>
              <a:t>vergleichen. </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Wählen Sie ein geeignetes Fahrmanöver aus.</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Stellen Sie alle charakteristischen Graphen im Vergleich dar.</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Selektieren und vergleichen Sie die wichtigsten KPIs.</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Bewerten Sie die Unterschiede </a:t>
            </a:r>
            <a:r>
              <a:rPr lang="de-DE" sz="1600" dirty="0" err="1">
                <a:latin typeface="Arial" panose="020B0604020202020204" pitchFamily="34" charset="0"/>
                <a:ea typeface="Arial" panose="020B0604020202020204" pitchFamily="34" charset="0"/>
                <a:cs typeface="Arial" panose="020B0604020202020204" pitchFamily="34" charset="0"/>
              </a:rPr>
              <a:t>IhrModel.car</a:t>
            </a:r>
            <a:r>
              <a:rPr lang="de-DE" sz="1600" dirty="0">
                <a:latin typeface="Arial" panose="020B0604020202020204" pitchFamily="34" charset="0"/>
                <a:ea typeface="Arial" panose="020B0604020202020204" pitchFamily="34" charset="0"/>
                <a:cs typeface="Arial" panose="020B0604020202020204" pitchFamily="34" charset="0"/>
              </a:rPr>
              <a:t> vs. VW_GolfGTD_0191_v7_CM7_5.car und erläutern die Eigenschaftsunterschiede der beiden Fahrzeuge. Welches würden Sie auswählen und warum?</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Vergleichen und bewerten Sie zusätzlich das Fahrzeug VW_GolfGTD_0191_v7_CM7_5.car mit 3 Reifenvarianten</a:t>
            </a:r>
          </a:p>
          <a:p>
            <a:pPr marL="1257300" lvl="2"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Standard</a:t>
            </a:r>
          </a:p>
          <a:p>
            <a:pPr marL="1257300" lvl="2"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Performance_R18</a:t>
            </a:r>
          </a:p>
          <a:p>
            <a:pPr marL="1257300" lvl="2"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Pressereifen_R17</a:t>
            </a:r>
          </a:p>
        </p:txBody>
      </p:sp>
      <p:sp>
        <p:nvSpPr>
          <p:cNvPr id="7" name="Rechteck 6">
            <a:extLst>
              <a:ext uri="{FF2B5EF4-FFF2-40B4-BE49-F238E27FC236}">
                <a16:creationId xmlns:a16="http://schemas.microsoft.com/office/drawing/2014/main" id="{7956A6A9-FA4D-4747-9324-63FA7726EB3C}"/>
              </a:ext>
            </a:extLst>
          </p:cNvPr>
          <p:cNvSpPr/>
          <p:nvPr/>
        </p:nvSpPr>
        <p:spPr>
          <a:xfrm>
            <a:off x="805342" y="4456590"/>
            <a:ext cx="3263317" cy="15315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Ergebnisplots und charakteristischen Graphen  </a:t>
            </a:r>
          </a:p>
        </p:txBody>
      </p:sp>
      <p:sp>
        <p:nvSpPr>
          <p:cNvPr id="8" name="Rechteck 7">
            <a:extLst>
              <a:ext uri="{FF2B5EF4-FFF2-40B4-BE49-F238E27FC236}">
                <a16:creationId xmlns:a16="http://schemas.microsoft.com/office/drawing/2014/main" id="{7C29D240-1D84-4E0F-BCB0-2A1217790BD5}"/>
              </a:ext>
            </a:extLst>
          </p:cNvPr>
          <p:cNvSpPr/>
          <p:nvPr/>
        </p:nvSpPr>
        <p:spPr>
          <a:xfrm>
            <a:off x="4253140" y="4456590"/>
            <a:ext cx="3263317" cy="15315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KPI Ermittlung</a:t>
            </a:r>
          </a:p>
        </p:txBody>
      </p:sp>
      <p:sp>
        <p:nvSpPr>
          <p:cNvPr id="9" name="Rechteck 8">
            <a:extLst>
              <a:ext uri="{FF2B5EF4-FFF2-40B4-BE49-F238E27FC236}">
                <a16:creationId xmlns:a16="http://schemas.microsoft.com/office/drawing/2014/main" id="{C8E00DA5-4F1F-42CF-A91B-D0568BABD408}"/>
              </a:ext>
            </a:extLst>
          </p:cNvPr>
          <p:cNvSpPr/>
          <p:nvPr/>
        </p:nvSpPr>
        <p:spPr>
          <a:xfrm>
            <a:off x="7700938" y="4456590"/>
            <a:ext cx="3263317" cy="15315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Ergebnistabelle </a:t>
            </a:r>
          </a:p>
          <a:p>
            <a:pPr algn="ctr"/>
            <a:r>
              <a:rPr lang="de-DE" dirty="0">
                <a:solidFill>
                  <a:schemeClr val="tx1"/>
                </a:solidFill>
              </a:rPr>
              <a:t>Bewertung</a:t>
            </a:r>
          </a:p>
        </p:txBody>
      </p:sp>
    </p:spTree>
    <p:extLst>
      <p:ext uri="{BB962C8B-B14F-4D97-AF65-F5344CB8AC3E}">
        <p14:creationId xmlns:p14="http://schemas.microsoft.com/office/powerpoint/2010/main" val="4202501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D6FA1BD3-8E0A-405C-8DA7-63E4C1AA0159}"/>
              </a:ext>
            </a:extLst>
          </p:cNvPr>
          <p:cNvGraphicFramePr>
            <a:graphicFrameLocks noChangeAspect="1"/>
          </p:cNvGraphicFramePr>
          <p:nvPr>
            <p:custDataLst>
              <p:tags r:id="rId1"/>
            </p:custDataLst>
            <p:extLst>
              <p:ext uri="{D42A27DB-BD31-4B8C-83A1-F6EECF244321}">
                <p14:modId xmlns:p14="http://schemas.microsoft.com/office/powerpoint/2010/main" val="16448996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4" imgH="424" progId="TCLayout.ActiveDocument.1">
                  <p:embed/>
                </p:oleObj>
              </mc:Choice>
              <mc:Fallback>
                <p:oleObj name="think-cell Slide" r:id="rId3" imgW="424" imgH="42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DE" dirty="0"/>
              <a:t>Fahrdynamische Bewertung (2)</a:t>
            </a:r>
          </a:p>
        </p:txBody>
      </p:sp>
      <p:sp>
        <p:nvSpPr>
          <p:cNvPr id="6" name="Textfeld 5">
            <a:extLst>
              <a:ext uri="{FF2B5EF4-FFF2-40B4-BE49-F238E27FC236}">
                <a16:creationId xmlns:a16="http://schemas.microsoft.com/office/drawing/2014/main" id="{2EBDCE7F-F323-41A9-9F93-34AE184E2631}"/>
              </a:ext>
            </a:extLst>
          </p:cNvPr>
          <p:cNvSpPr txBox="1"/>
          <p:nvPr/>
        </p:nvSpPr>
        <p:spPr>
          <a:xfrm>
            <a:off x="318626" y="944493"/>
            <a:ext cx="11266570" cy="3108543"/>
          </a:xfrm>
          <a:prstGeom prst="rect">
            <a:avLst/>
          </a:prstGeom>
          <a:noFill/>
        </p:spPr>
        <p:txBody>
          <a:bodyPr wrap="square">
            <a:spAutoFit/>
          </a:bodyPr>
          <a:lstStyle/>
          <a:p>
            <a:pPr marL="342900" indent="-342900">
              <a:spcBef>
                <a:spcPts val="300"/>
              </a:spcBef>
              <a:spcAft>
                <a:spcPts val="300"/>
              </a:spcAft>
              <a:buFont typeface="+mj-lt"/>
              <a:buAutoNum type="arabicPeriod" startAt="6"/>
            </a:pPr>
            <a:r>
              <a:rPr lang="de-DE" sz="1600" b="1" dirty="0">
                <a:effectLst/>
                <a:latin typeface="Arial" panose="020B0604020202020204" pitchFamily="34" charset="0"/>
                <a:ea typeface="Arial" panose="020B0604020202020204" pitchFamily="34" charset="0"/>
                <a:cs typeface="Arial" panose="020B0604020202020204" pitchFamily="34" charset="0"/>
              </a:rPr>
              <a:t>Ermitteln Sie das transiente Verhalten </a:t>
            </a:r>
            <a:r>
              <a:rPr lang="de-DE" sz="1600" b="1" dirty="0">
                <a:latin typeface="Arial" panose="020B0604020202020204" pitchFamily="34" charset="0"/>
                <a:ea typeface="Arial" panose="020B0604020202020204" pitchFamily="34" charset="0"/>
                <a:cs typeface="Arial" panose="020B0604020202020204" pitchFamily="34" charset="0"/>
              </a:rPr>
              <a:t>an Hand des Frequenzverhaltens beider Fahrzeuge und bewerten die Unterschiede.</a:t>
            </a:r>
            <a:endParaRPr lang="de-DE" sz="1600" b="1" dirty="0">
              <a:effectLst/>
              <a:latin typeface="Arial" panose="020B0604020202020204" pitchFamily="34" charset="0"/>
              <a:ea typeface="Arial" panose="020B0604020202020204" pitchFamily="34" charset="0"/>
              <a:cs typeface="Arial" panose="020B0604020202020204" pitchFamily="34" charset="0"/>
            </a:endParaRP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Erstellen Sie den Fahrversuch entsprechend der </a:t>
            </a:r>
            <a:r>
              <a:rPr lang="de-DE" sz="1600" u="sng" dirty="0">
                <a:latin typeface="Arial" panose="020B0604020202020204" pitchFamily="34" charset="0"/>
                <a:ea typeface="Arial" panose="020B0604020202020204" pitchFamily="34" charset="0"/>
                <a:cs typeface="Arial" panose="020B0604020202020204" pitchFamily="34" charset="0"/>
              </a:rPr>
              <a:t>ISO inkl. Vorversuch </a:t>
            </a:r>
            <a:r>
              <a:rPr lang="de-DE" sz="1600" dirty="0">
                <a:latin typeface="Arial" panose="020B0604020202020204" pitchFamily="34" charset="0"/>
                <a:ea typeface="Arial" panose="020B0604020202020204" pitchFamily="34" charset="0"/>
                <a:cs typeface="Arial" panose="020B0604020202020204" pitchFamily="34" charset="0"/>
              </a:rPr>
              <a:t>mit folgende Bedingungen:</a:t>
            </a:r>
            <a:br>
              <a:rPr lang="de-DE" sz="1600" dirty="0">
                <a:latin typeface="Arial" panose="020B0604020202020204" pitchFamily="34" charset="0"/>
                <a:ea typeface="Arial" panose="020B0604020202020204" pitchFamily="34" charset="0"/>
                <a:cs typeface="Arial" panose="020B0604020202020204" pitchFamily="34" charset="0"/>
              </a:rPr>
            </a:br>
            <a:r>
              <a:rPr lang="de-DE" sz="1600" dirty="0">
                <a:latin typeface="Arial" panose="020B0604020202020204" pitchFamily="34" charset="0"/>
                <a:ea typeface="Arial" panose="020B0604020202020204" pitchFamily="34" charset="0"/>
                <a:cs typeface="Arial" panose="020B0604020202020204" pitchFamily="34" charset="0"/>
              </a:rPr>
              <a:t>V =  100 km/h; f = 0,2 – 4 Hz, Sine Sweep (Dauer ca. 40 s); </a:t>
            </a:r>
            <a:r>
              <a:rPr lang="de-DE" sz="1600" dirty="0" err="1">
                <a:latin typeface="Arial" panose="020B0604020202020204" pitchFamily="34" charset="0"/>
                <a:ea typeface="Arial" panose="020B0604020202020204" pitchFamily="34" charset="0"/>
                <a:cs typeface="Arial" panose="020B0604020202020204" pitchFamily="34" charset="0"/>
              </a:rPr>
              <a:t>a</a:t>
            </a:r>
            <a:r>
              <a:rPr lang="de-DE" sz="1600" baseline="-25000" dirty="0" err="1">
                <a:latin typeface="Arial" panose="020B0604020202020204" pitchFamily="34" charset="0"/>
                <a:ea typeface="Arial" panose="020B0604020202020204" pitchFamily="34" charset="0"/>
                <a:cs typeface="Arial" panose="020B0604020202020204" pitchFamily="34" charset="0"/>
              </a:rPr>
              <a:t>y</a:t>
            </a:r>
            <a:r>
              <a:rPr lang="de-DE" sz="1600" dirty="0">
                <a:latin typeface="Arial" panose="020B0604020202020204" pitchFamily="34" charset="0"/>
                <a:ea typeface="Arial" panose="020B0604020202020204" pitchFamily="34" charset="0"/>
                <a:cs typeface="Arial" panose="020B0604020202020204" pitchFamily="34" charset="0"/>
              </a:rPr>
              <a:t> = 4 m/s².</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Erstellen Sie ein Bodediagramm (Amplitudengang + Phasengang) für die </a:t>
            </a:r>
            <a:r>
              <a:rPr lang="de-DE" sz="1600" dirty="0" err="1">
                <a:latin typeface="Arial" panose="020B0604020202020204" pitchFamily="34" charset="0"/>
                <a:ea typeface="Arial" panose="020B0604020202020204" pitchFamily="34" charset="0"/>
                <a:cs typeface="Arial" panose="020B0604020202020204" pitchFamily="34" charset="0"/>
              </a:rPr>
              <a:t>Gierverstärkung</a:t>
            </a:r>
            <a:r>
              <a:rPr lang="de-DE" sz="1600" dirty="0">
                <a:latin typeface="Arial" panose="020B0604020202020204" pitchFamily="34" charset="0"/>
                <a:ea typeface="Arial" panose="020B0604020202020204" pitchFamily="34" charset="0"/>
                <a:cs typeface="Arial" panose="020B0604020202020204" pitchFamily="34" charset="0"/>
              </a:rPr>
              <a:t>, </a:t>
            </a:r>
            <a:r>
              <a:rPr lang="de-DE" sz="1600" dirty="0" err="1">
                <a:latin typeface="Arial" panose="020B0604020202020204" pitchFamily="34" charset="0"/>
                <a:ea typeface="Arial" panose="020B0604020202020204" pitchFamily="34" charset="0"/>
                <a:cs typeface="Arial" panose="020B0604020202020204" pitchFamily="34" charset="0"/>
              </a:rPr>
              <a:t>ay-Gain</a:t>
            </a:r>
            <a:r>
              <a:rPr lang="de-DE" sz="1600" dirty="0">
                <a:latin typeface="Arial" panose="020B0604020202020204" pitchFamily="34" charset="0"/>
                <a:ea typeface="Arial" panose="020B0604020202020204" pitchFamily="34" charset="0"/>
                <a:cs typeface="Arial" panose="020B0604020202020204" pitchFamily="34" charset="0"/>
              </a:rPr>
              <a:t>, Wank-</a:t>
            </a:r>
            <a:r>
              <a:rPr lang="de-DE" sz="1600" dirty="0" err="1">
                <a:latin typeface="Arial" panose="020B0604020202020204" pitchFamily="34" charset="0"/>
                <a:ea typeface="Arial" panose="020B0604020202020204" pitchFamily="34" charset="0"/>
                <a:cs typeface="Arial" panose="020B0604020202020204" pitchFamily="34" charset="0"/>
              </a:rPr>
              <a:t>Gain</a:t>
            </a:r>
            <a:r>
              <a:rPr lang="de-DE" sz="1600" dirty="0">
                <a:latin typeface="Arial" panose="020B0604020202020204" pitchFamily="34" charset="0"/>
                <a:ea typeface="Arial" panose="020B0604020202020204" pitchFamily="34" charset="0"/>
                <a:cs typeface="Arial" panose="020B0604020202020204" pitchFamily="34" charset="0"/>
              </a:rPr>
              <a:t> und ermitteln und bewerten Sie die KPIs.  </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Tragen Sie in das Bodediagramm die KPIs ein. Zeigen Sie an Hand Pfeilen in welche Richtung (Trend) sich die KPIs für sportliche Fahrzeuge verändern sollten. </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Mit welcher zeitlichen Verzögerung (</a:t>
            </a:r>
            <a:r>
              <a:rPr lang="el-GR" sz="1600" dirty="0">
                <a:latin typeface="Arial" panose="020B0604020202020204" pitchFamily="34" charset="0"/>
                <a:ea typeface="Arial" panose="020B0604020202020204" pitchFamily="34" charset="0"/>
                <a:cs typeface="Arial" panose="020B0604020202020204" pitchFamily="34" charset="0"/>
              </a:rPr>
              <a:t>Δ</a:t>
            </a:r>
            <a:r>
              <a:rPr lang="de-DE" sz="1600" dirty="0">
                <a:latin typeface="Arial" panose="020B0604020202020204" pitchFamily="34" charset="0"/>
                <a:ea typeface="Arial" panose="020B0604020202020204" pitchFamily="34" charset="0"/>
                <a:cs typeface="Arial" panose="020B0604020202020204" pitchFamily="34" charset="0"/>
              </a:rPr>
              <a:t>t) und Sequenz antwortet das Fahrzeug auf die Lenkeingabe (t</a:t>
            </a:r>
            <a:r>
              <a:rPr lang="de-DE" sz="1600" baseline="-25000" dirty="0">
                <a:latin typeface="Arial" panose="020B0604020202020204" pitchFamily="34" charset="0"/>
                <a:ea typeface="Arial" panose="020B0604020202020204" pitchFamily="34" charset="0"/>
                <a:cs typeface="Arial" panose="020B0604020202020204" pitchFamily="34" charset="0"/>
              </a:rPr>
              <a:t>0</a:t>
            </a:r>
            <a:r>
              <a:rPr lang="de-DE" sz="1600" dirty="0">
                <a:latin typeface="Arial" panose="020B0604020202020204" pitchFamily="34" charset="0"/>
                <a:ea typeface="Arial" panose="020B0604020202020204" pitchFamily="34" charset="0"/>
                <a:cs typeface="Arial" panose="020B0604020202020204" pitchFamily="34" charset="0"/>
              </a:rPr>
              <a:t>) in den Größen Querbeschleunigung, </a:t>
            </a:r>
            <a:r>
              <a:rPr lang="de-DE" sz="1600" dirty="0" err="1">
                <a:latin typeface="Arial" panose="020B0604020202020204" pitchFamily="34" charset="0"/>
                <a:ea typeface="Arial" panose="020B0604020202020204" pitchFamily="34" charset="0"/>
                <a:cs typeface="Arial" panose="020B0604020202020204" pitchFamily="34" charset="0"/>
              </a:rPr>
              <a:t>Gierrate</a:t>
            </a:r>
            <a:r>
              <a:rPr lang="de-DE" sz="1600" dirty="0">
                <a:latin typeface="Arial" panose="020B0604020202020204" pitchFamily="34" charset="0"/>
                <a:ea typeface="Arial" panose="020B0604020202020204" pitchFamily="34" charset="0"/>
                <a:cs typeface="Arial" panose="020B0604020202020204" pitchFamily="34" charset="0"/>
              </a:rPr>
              <a:t>, </a:t>
            </a:r>
            <a:r>
              <a:rPr lang="de-DE" sz="1600" dirty="0" err="1">
                <a:latin typeface="Arial" panose="020B0604020202020204" pitchFamily="34" charset="0"/>
                <a:ea typeface="Arial" panose="020B0604020202020204" pitchFamily="34" charset="0"/>
                <a:cs typeface="Arial" panose="020B0604020202020204" pitchFamily="34" charset="0"/>
              </a:rPr>
              <a:t>Wankwinkel</a:t>
            </a:r>
            <a:r>
              <a:rPr lang="de-DE" sz="1600" dirty="0">
                <a:latin typeface="Arial" panose="020B0604020202020204" pitchFamily="34" charset="0"/>
                <a:ea typeface="Arial" panose="020B0604020202020204" pitchFamily="34" charset="0"/>
                <a:cs typeface="Arial" panose="020B0604020202020204" pitchFamily="34" charset="0"/>
              </a:rPr>
              <a:t> z.B. bei einer Frequenz von 0,5 Hz? Erstellen Sie dazu ein Balkendiagramm. Wie erklärt sich die Reihenfolge an den Wirkmechanismen? Erstellen Sie dazu eine Wirkkette.</a:t>
            </a:r>
          </a:p>
        </p:txBody>
      </p:sp>
      <p:grpSp>
        <p:nvGrpSpPr>
          <p:cNvPr id="3" name="Gruppieren 2">
            <a:extLst>
              <a:ext uri="{FF2B5EF4-FFF2-40B4-BE49-F238E27FC236}">
                <a16:creationId xmlns:a16="http://schemas.microsoft.com/office/drawing/2014/main" id="{EAB5B4BC-C670-4DBF-91CA-E33D755CF79D}"/>
              </a:ext>
            </a:extLst>
          </p:cNvPr>
          <p:cNvGrpSpPr/>
          <p:nvPr/>
        </p:nvGrpSpPr>
        <p:grpSpPr>
          <a:xfrm>
            <a:off x="805342" y="4208016"/>
            <a:ext cx="10670797" cy="1780088"/>
            <a:chOff x="805342" y="4454554"/>
            <a:chExt cx="6711115" cy="1533550"/>
          </a:xfrm>
        </p:grpSpPr>
        <p:sp>
          <p:nvSpPr>
            <p:cNvPr id="7" name="Rechteck 6">
              <a:extLst>
                <a:ext uri="{FF2B5EF4-FFF2-40B4-BE49-F238E27FC236}">
                  <a16:creationId xmlns:a16="http://schemas.microsoft.com/office/drawing/2014/main" id="{7956A6A9-FA4D-4747-9324-63FA7726EB3C}"/>
                </a:ext>
              </a:extLst>
            </p:cNvPr>
            <p:cNvSpPr/>
            <p:nvPr/>
          </p:nvSpPr>
          <p:spPr>
            <a:xfrm>
              <a:off x="805342" y="4454554"/>
              <a:ext cx="3263317" cy="15335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Versuchsdarstellung</a:t>
              </a:r>
            </a:p>
          </p:txBody>
        </p:sp>
        <p:sp>
          <p:nvSpPr>
            <p:cNvPr id="8" name="Rechteck 7">
              <a:extLst>
                <a:ext uri="{FF2B5EF4-FFF2-40B4-BE49-F238E27FC236}">
                  <a16:creationId xmlns:a16="http://schemas.microsoft.com/office/drawing/2014/main" id="{7C29D240-1D84-4E0F-BCB0-2A1217790BD5}"/>
                </a:ext>
              </a:extLst>
            </p:cNvPr>
            <p:cNvSpPr/>
            <p:nvPr/>
          </p:nvSpPr>
          <p:spPr>
            <a:xfrm>
              <a:off x="4253140" y="4454554"/>
              <a:ext cx="3263317" cy="15335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Ergebnisgraphen und KPIs</a:t>
              </a:r>
            </a:p>
          </p:txBody>
        </p:sp>
      </p:grpSp>
    </p:spTree>
    <p:extLst>
      <p:ext uri="{BB962C8B-B14F-4D97-AF65-F5344CB8AC3E}">
        <p14:creationId xmlns:p14="http://schemas.microsoft.com/office/powerpoint/2010/main" val="3478180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F32AFDC-C3F0-4C34-B0F0-EF72686AAF04}"/>
              </a:ext>
            </a:extLst>
          </p:cNvPr>
          <p:cNvGraphicFramePr>
            <a:graphicFrameLocks noChangeAspect="1"/>
          </p:cNvGraphicFramePr>
          <p:nvPr>
            <p:custDataLst>
              <p:tags r:id="rId1"/>
            </p:custDataLst>
            <p:extLst>
              <p:ext uri="{D42A27DB-BD31-4B8C-83A1-F6EECF244321}">
                <p14:modId xmlns:p14="http://schemas.microsoft.com/office/powerpoint/2010/main" val="38784495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4" imgH="424" progId="TCLayout.ActiveDocument.1">
                  <p:embed/>
                </p:oleObj>
              </mc:Choice>
              <mc:Fallback>
                <p:oleObj name="think-cell Slide" r:id="rId3" imgW="424" imgH="42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DE" dirty="0"/>
              <a:t>Fahrdynamische Bewertung (2)</a:t>
            </a:r>
          </a:p>
        </p:txBody>
      </p:sp>
      <p:grpSp>
        <p:nvGrpSpPr>
          <p:cNvPr id="4" name="Gruppieren 3">
            <a:extLst>
              <a:ext uri="{FF2B5EF4-FFF2-40B4-BE49-F238E27FC236}">
                <a16:creationId xmlns:a16="http://schemas.microsoft.com/office/drawing/2014/main" id="{5056CE03-8A4B-43DB-8798-ACA159BA34E4}"/>
              </a:ext>
            </a:extLst>
          </p:cNvPr>
          <p:cNvGrpSpPr/>
          <p:nvPr/>
        </p:nvGrpSpPr>
        <p:grpSpPr>
          <a:xfrm>
            <a:off x="318626" y="1073790"/>
            <a:ext cx="11459037" cy="4966283"/>
            <a:chOff x="318626" y="1073790"/>
            <a:chExt cx="11459037" cy="4458363"/>
          </a:xfrm>
        </p:grpSpPr>
        <p:grpSp>
          <p:nvGrpSpPr>
            <p:cNvPr id="3" name="Gruppieren 2">
              <a:extLst>
                <a:ext uri="{FF2B5EF4-FFF2-40B4-BE49-F238E27FC236}">
                  <a16:creationId xmlns:a16="http://schemas.microsoft.com/office/drawing/2014/main" id="{E1F489CA-7DC1-4813-B5B4-D0EBF8712D98}"/>
                </a:ext>
              </a:extLst>
            </p:cNvPr>
            <p:cNvGrpSpPr/>
            <p:nvPr/>
          </p:nvGrpSpPr>
          <p:grpSpPr>
            <a:xfrm>
              <a:off x="318627" y="1073790"/>
              <a:ext cx="11459036" cy="2122416"/>
              <a:chOff x="318627" y="1073790"/>
              <a:chExt cx="10814964" cy="5025006"/>
            </a:xfrm>
          </p:grpSpPr>
          <p:sp>
            <p:nvSpPr>
              <p:cNvPr id="9" name="Rechteck 8">
                <a:extLst>
                  <a:ext uri="{FF2B5EF4-FFF2-40B4-BE49-F238E27FC236}">
                    <a16:creationId xmlns:a16="http://schemas.microsoft.com/office/drawing/2014/main" id="{C8E00DA5-4F1F-42CF-A91B-D0568BABD408}"/>
                  </a:ext>
                </a:extLst>
              </p:cNvPr>
              <p:cNvSpPr/>
              <p:nvPr/>
            </p:nvSpPr>
            <p:spPr>
              <a:xfrm>
                <a:off x="318627" y="1073790"/>
                <a:ext cx="5335554" cy="502500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Bodediagramm mit KPIs mit Trend</a:t>
                </a:r>
                <a:br>
                  <a:rPr lang="de-DE" dirty="0">
                    <a:solidFill>
                      <a:schemeClr val="tx1"/>
                    </a:solidFill>
                  </a:rPr>
                </a:br>
                <a:r>
                  <a:rPr lang="de-DE" dirty="0">
                    <a:solidFill>
                      <a:schemeClr val="tx1"/>
                    </a:solidFill>
                  </a:rPr>
                  <a:t>(Amplitudengang)</a:t>
                </a:r>
              </a:p>
              <a:p>
                <a:pPr algn="ctr"/>
                <a:endParaRPr lang="de-DE" dirty="0">
                  <a:solidFill>
                    <a:schemeClr val="tx1"/>
                  </a:solidFill>
                </a:endParaRPr>
              </a:p>
            </p:txBody>
          </p:sp>
          <p:sp>
            <p:nvSpPr>
              <p:cNvPr id="10" name="Rechteck 9">
                <a:extLst>
                  <a:ext uri="{FF2B5EF4-FFF2-40B4-BE49-F238E27FC236}">
                    <a16:creationId xmlns:a16="http://schemas.microsoft.com/office/drawing/2014/main" id="{1FEDED9F-AA6F-48A1-983F-8B691D991D6C}"/>
                  </a:ext>
                </a:extLst>
              </p:cNvPr>
              <p:cNvSpPr/>
              <p:nvPr/>
            </p:nvSpPr>
            <p:spPr>
              <a:xfrm>
                <a:off x="5798037" y="1073790"/>
                <a:ext cx="5335554" cy="502500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Bodediagramm</a:t>
                </a:r>
                <a:br>
                  <a:rPr lang="de-DE" dirty="0">
                    <a:solidFill>
                      <a:schemeClr val="tx1"/>
                    </a:solidFill>
                  </a:rPr>
                </a:br>
                <a:r>
                  <a:rPr lang="de-DE" dirty="0">
                    <a:solidFill>
                      <a:schemeClr val="tx1"/>
                    </a:solidFill>
                  </a:rPr>
                  <a:t>(Phasengang)</a:t>
                </a:r>
              </a:p>
            </p:txBody>
          </p:sp>
        </p:grpSp>
        <p:grpSp>
          <p:nvGrpSpPr>
            <p:cNvPr id="11" name="Gruppieren 10">
              <a:extLst>
                <a:ext uri="{FF2B5EF4-FFF2-40B4-BE49-F238E27FC236}">
                  <a16:creationId xmlns:a16="http://schemas.microsoft.com/office/drawing/2014/main" id="{4528B0E4-71AA-4EEE-80FB-47D42986F310}"/>
                </a:ext>
              </a:extLst>
            </p:cNvPr>
            <p:cNvGrpSpPr/>
            <p:nvPr/>
          </p:nvGrpSpPr>
          <p:grpSpPr>
            <a:xfrm>
              <a:off x="318626" y="3409737"/>
              <a:ext cx="11459036" cy="2122416"/>
              <a:chOff x="318627" y="1073790"/>
              <a:chExt cx="10814964" cy="5025006"/>
            </a:xfrm>
          </p:grpSpPr>
          <p:sp>
            <p:nvSpPr>
              <p:cNvPr id="12" name="Rechteck 11">
                <a:extLst>
                  <a:ext uri="{FF2B5EF4-FFF2-40B4-BE49-F238E27FC236}">
                    <a16:creationId xmlns:a16="http://schemas.microsoft.com/office/drawing/2014/main" id="{F28FD4A7-EDA5-4DD3-98EF-6E057F15F689}"/>
                  </a:ext>
                </a:extLst>
              </p:cNvPr>
              <p:cNvSpPr/>
              <p:nvPr/>
            </p:nvSpPr>
            <p:spPr>
              <a:xfrm>
                <a:off x="318627" y="1073790"/>
                <a:ext cx="5335554" cy="502500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Balkendiagramm der zeitlichen</a:t>
                </a:r>
              </a:p>
              <a:p>
                <a:pPr algn="ctr"/>
                <a:r>
                  <a:rPr lang="de-DE" dirty="0">
                    <a:solidFill>
                      <a:schemeClr val="tx1"/>
                    </a:solidFill>
                  </a:rPr>
                  <a:t>Verzögerung und Sequenz </a:t>
                </a:r>
              </a:p>
            </p:txBody>
          </p:sp>
          <p:sp>
            <p:nvSpPr>
              <p:cNvPr id="13" name="Rechteck 12">
                <a:extLst>
                  <a:ext uri="{FF2B5EF4-FFF2-40B4-BE49-F238E27FC236}">
                    <a16:creationId xmlns:a16="http://schemas.microsoft.com/office/drawing/2014/main" id="{6865755A-8030-4B5E-93D9-46C3E918E33E}"/>
                  </a:ext>
                </a:extLst>
              </p:cNvPr>
              <p:cNvSpPr/>
              <p:nvPr/>
            </p:nvSpPr>
            <p:spPr>
              <a:xfrm>
                <a:off x="5798037" y="1073790"/>
                <a:ext cx="5335554" cy="502500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Wirkkette</a:t>
                </a:r>
              </a:p>
            </p:txBody>
          </p:sp>
        </p:grpSp>
      </p:grpSp>
    </p:spTree>
    <p:extLst>
      <p:ext uri="{BB962C8B-B14F-4D97-AF65-F5344CB8AC3E}">
        <p14:creationId xmlns:p14="http://schemas.microsoft.com/office/powerpoint/2010/main" val="3764942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C6DD3FB7-01BF-4D78-82FF-3B42CA1F14D3}"/>
              </a:ext>
            </a:extLst>
          </p:cNvPr>
          <p:cNvGraphicFramePr>
            <a:graphicFrameLocks noChangeAspect="1"/>
          </p:cNvGraphicFramePr>
          <p:nvPr>
            <p:custDataLst>
              <p:tags r:id="rId1"/>
            </p:custDataLst>
            <p:extLst>
              <p:ext uri="{D42A27DB-BD31-4B8C-83A1-F6EECF244321}">
                <p14:modId xmlns:p14="http://schemas.microsoft.com/office/powerpoint/2010/main" val="2051147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4" imgH="424" progId="TCLayout.ActiveDocument.1">
                  <p:embed/>
                </p:oleObj>
              </mc:Choice>
              <mc:Fallback>
                <p:oleObj name="think-cell Slide" r:id="rId3" imgW="424" imgH="42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DE" dirty="0"/>
              <a:t>Fahrwerksregelsysteme (1)</a:t>
            </a:r>
          </a:p>
        </p:txBody>
      </p:sp>
      <p:sp>
        <p:nvSpPr>
          <p:cNvPr id="6" name="Textfeld 5">
            <a:extLst>
              <a:ext uri="{FF2B5EF4-FFF2-40B4-BE49-F238E27FC236}">
                <a16:creationId xmlns:a16="http://schemas.microsoft.com/office/drawing/2014/main" id="{2EBDCE7F-F323-41A9-9F93-34AE184E2631}"/>
              </a:ext>
            </a:extLst>
          </p:cNvPr>
          <p:cNvSpPr txBox="1"/>
          <p:nvPr/>
        </p:nvSpPr>
        <p:spPr>
          <a:xfrm>
            <a:off x="318626" y="944493"/>
            <a:ext cx="11266570" cy="1800493"/>
          </a:xfrm>
          <a:prstGeom prst="rect">
            <a:avLst/>
          </a:prstGeom>
          <a:noFill/>
        </p:spPr>
        <p:txBody>
          <a:bodyPr wrap="square">
            <a:spAutoFit/>
          </a:bodyPr>
          <a:lstStyle/>
          <a:p>
            <a:pPr marL="342900" indent="-342900">
              <a:spcBef>
                <a:spcPts val="300"/>
              </a:spcBef>
              <a:spcAft>
                <a:spcPts val="300"/>
              </a:spcAft>
              <a:buFont typeface="+mj-lt"/>
              <a:buAutoNum type="arabicPeriod" startAt="7"/>
            </a:pPr>
            <a:r>
              <a:rPr lang="de-DE" sz="1600" b="1" dirty="0">
                <a:effectLst/>
                <a:latin typeface="Arial" panose="020B0604020202020204" pitchFamily="34" charset="0"/>
                <a:ea typeface="Arial" panose="020B0604020202020204" pitchFamily="34" charset="0"/>
                <a:cs typeface="Arial" panose="020B0604020202020204" pitchFamily="34" charset="0"/>
              </a:rPr>
              <a:t>Sie sollen im Zuge einer Homologation ein ESP auf die Wirksamkeit hin testen. In der ECE 13H wird hierzu der Sine </a:t>
            </a:r>
            <a:r>
              <a:rPr lang="de-DE" sz="1600" b="1" dirty="0" err="1">
                <a:effectLst/>
                <a:latin typeface="Arial" panose="020B0604020202020204" pitchFamily="34" charset="0"/>
                <a:ea typeface="Arial" panose="020B0604020202020204" pitchFamily="34" charset="0"/>
                <a:cs typeface="Arial" panose="020B0604020202020204" pitchFamily="34" charset="0"/>
              </a:rPr>
              <a:t>with</a:t>
            </a:r>
            <a:r>
              <a:rPr lang="de-DE" sz="1600" b="1" dirty="0">
                <a:effectLst/>
                <a:latin typeface="Arial" panose="020B0604020202020204" pitchFamily="34" charset="0"/>
                <a:ea typeface="Arial" panose="020B0604020202020204" pitchFamily="34" charset="0"/>
                <a:cs typeface="Arial" panose="020B0604020202020204" pitchFamily="34" charset="0"/>
              </a:rPr>
              <a:t> </a:t>
            </a:r>
            <a:r>
              <a:rPr lang="de-DE" sz="1600" b="1" dirty="0" err="1">
                <a:effectLst/>
                <a:latin typeface="Arial" panose="020B0604020202020204" pitchFamily="34" charset="0"/>
                <a:ea typeface="Arial" panose="020B0604020202020204" pitchFamily="34" charset="0"/>
                <a:cs typeface="Arial" panose="020B0604020202020204" pitchFamily="34" charset="0"/>
              </a:rPr>
              <a:t>Dwell</a:t>
            </a:r>
            <a:r>
              <a:rPr lang="de-DE" sz="1600" b="1" dirty="0">
                <a:effectLst/>
                <a:latin typeface="Arial" panose="020B0604020202020204" pitchFamily="34" charset="0"/>
                <a:ea typeface="Arial" panose="020B0604020202020204" pitchFamily="34" charset="0"/>
                <a:cs typeface="Arial" panose="020B0604020202020204" pitchFamily="34" charset="0"/>
              </a:rPr>
              <a:t> gefordert. Vergleichen Sie hierzu ESP on und ESP off. </a:t>
            </a:r>
            <a:br>
              <a:rPr lang="de-DE" sz="1600" b="1" dirty="0">
                <a:effectLst/>
                <a:latin typeface="Arial" panose="020B0604020202020204" pitchFamily="34" charset="0"/>
                <a:ea typeface="Arial" panose="020B0604020202020204" pitchFamily="34" charset="0"/>
                <a:cs typeface="Arial" panose="020B0604020202020204" pitchFamily="34" charset="0"/>
              </a:rPr>
            </a:br>
            <a:r>
              <a:rPr lang="de-DE" sz="1600" b="1" dirty="0">
                <a:effectLst/>
                <a:latin typeface="Arial" panose="020B0604020202020204" pitchFamily="34" charset="0"/>
                <a:ea typeface="Arial" panose="020B0604020202020204" pitchFamily="34" charset="0"/>
                <a:cs typeface="Arial" panose="020B0604020202020204" pitchFamily="34" charset="0"/>
              </a:rPr>
              <a:t>Fahrzeug: </a:t>
            </a:r>
            <a:r>
              <a:rPr lang="en-US" sz="1600" b="1" dirty="0">
                <a:effectLst/>
                <a:latin typeface="Arial" panose="020B0604020202020204" pitchFamily="34" charset="0"/>
                <a:ea typeface="Arial" panose="020B0604020202020204" pitchFamily="34" charset="0"/>
                <a:cs typeface="Arial" panose="020B0604020202020204" pitchFamily="34" charset="0"/>
              </a:rPr>
              <a:t>VW_GolfGTD_0191_v7_CM7_5.car  </a:t>
            </a:r>
            <a:r>
              <a:rPr lang="en-US" sz="1600" b="1" dirty="0" err="1">
                <a:effectLst/>
                <a:latin typeface="Arial" panose="020B0604020202020204" pitchFamily="34" charset="0"/>
                <a:ea typeface="Arial" panose="020B0604020202020204" pitchFamily="34" charset="0"/>
                <a:cs typeface="Arial" panose="020B0604020202020204" pitchFamily="34" charset="0"/>
              </a:rPr>
              <a:t>oder</a:t>
            </a:r>
            <a:r>
              <a:rPr lang="en-US" sz="1600" b="1" dirty="0">
                <a:effectLst/>
                <a:latin typeface="Arial" panose="020B0604020202020204" pitchFamily="34" charset="0"/>
                <a:ea typeface="Arial" panose="020B0604020202020204" pitchFamily="34" charset="0"/>
                <a:cs typeface="Arial" panose="020B0604020202020204" pitchFamily="34" charset="0"/>
              </a:rPr>
              <a:t> </a:t>
            </a:r>
            <a:r>
              <a:rPr lang="en-US" sz="1600" b="1" dirty="0" err="1">
                <a:effectLst/>
                <a:latin typeface="Arial" panose="020B0604020202020204" pitchFamily="34" charset="0"/>
                <a:ea typeface="Arial" panose="020B0604020202020204" pitchFamily="34" charset="0"/>
                <a:cs typeface="Arial" panose="020B0604020202020204" pitchFamily="34" charset="0"/>
              </a:rPr>
              <a:t>DemoCar</a:t>
            </a:r>
            <a:endParaRPr lang="de-DE" sz="1600" b="1" dirty="0">
              <a:effectLst/>
              <a:latin typeface="Arial" panose="020B0604020202020204" pitchFamily="34" charset="0"/>
              <a:ea typeface="Arial" panose="020B0604020202020204" pitchFamily="34" charset="0"/>
              <a:cs typeface="Arial" panose="020B0604020202020204" pitchFamily="34" charset="0"/>
            </a:endParaRP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Beschreiben Sie die Versuchsdurchführung mit Vorversuch und führen Sie die Versuchsreihe durch.</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Erstellen Sie die Auswertediagramme aller Lenkwinkelamplituden (Input und Vehicle Response).</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Befüllen und dazu die folgende Tabelle und bewerten Sie die Ergebnisse.</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EFBD1FC7-98BD-402B-88C3-819EC04C9A95}"/>
                  </a:ext>
                </a:extLst>
              </p:cNvPr>
              <p:cNvGraphicFramePr>
                <a:graphicFrameLocks noGrp="1"/>
              </p:cNvGraphicFramePr>
              <p:nvPr>
                <p:extLst>
                  <p:ext uri="{D42A27DB-BD31-4B8C-83A1-F6EECF244321}">
                    <p14:modId xmlns:p14="http://schemas.microsoft.com/office/powerpoint/2010/main" val="4258853911"/>
                  </p:ext>
                </p:extLst>
              </p:nvPr>
            </p:nvGraphicFramePr>
            <p:xfrm>
              <a:off x="843352" y="3200769"/>
              <a:ext cx="10505296" cy="2615852"/>
            </p:xfrm>
            <a:graphic>
              <a:graphicData uri="http://schemas.openxmlformats.org/drawingml/2006/table">
                <a:tbl>
                  <a:tblPr firstRow="1" firstCol="1" bandRow="1">
                    <a:tableStyleId>{073A0DAA-6AF3-43AB-8588-CEC1D06C72B9}</a:tableStyleId>
                  </a:tblPr>
                  <a:tblGrid>
                    <a:gridCol w="1221034">
                      <a:extLst>
                        <a:ext uri="{9D8B030D-6E8A-4147-A177-3AD203B41FA5}">
                          <a16:colId xmlns:a16="http://schemas.microsoft.com/office/drawing/2014/main" val="43803693"/>
                        </a:ext>
                      </a:extLst>
                    </a:gridCol>
                    <a:gridCol w="635680">
                      <a:extLst>
                        <a:ext uri="{9D8B030D-6E8A-4147-A177-3AD203B41FA5}">
                          <a16:colId xmlns:a16="http://schemas.microsoft.com/office/drawing/2014/main" val="3946344449"/>
                        </a:ext>
                      </a:extLst>
                    </a:gridCol>
                    <a:gridCol w="1086325">
                      <a:extLst>
                        <a:ext uri="{9D8B030D-6E8A-4147-A177-3AD203B41FA5}">
                          <a16:colId xmlns:a16="http://schemas.microsoft.com/office/drawing/2014/main" val="3188843751"/>
                        </a:ext>
                      </a:extLst>
                    </a:gridCol>
                    <a:gridCol w="804548">
                      <a:extLst>
                        <a:ext uri="{9D8B030D-6E8A-4147-A177-3AD203B41FA5}">
                          <a16:colId xmlns:a16="http://schemas.microsoft.com/office/drawing/2014/main" val="1705711774"/>
                        </a:ext>
                      </a:extLst>
                    </a:gridCol>
                    <a:gridCol w="1141939">
                      <a:extLst>
                        <a:ext uri="{9D8B030D-6E8A-4147-A177-3AD203B41FA5}">
                          <a16:colId xmlns:a16="http://schemas.microsoft.com/office/drawing/2014/main" val="1628492349"/>
                        </a:ext>
                      </a:extLst>
                    </a:gridCol>
                    <a:gridCol w="1141939">
                      <a:extLst>
                        <a:ext uri="{9D8B030D-6E8A-4147-A177-3AD203B41FA5}">
                          <a16:colId xmlns:a16="http://schemas.microsoft.com/office/drawing/2014/main" val="390609796"/>
                        </a:ext>
                      </a:extLst>
                    </a:gridCol>
                    <a:gridCol w="1181487">
                      <a:extLst>
                        <a:ext uri="{9D8B030D-6E8A-4147-A177-3AD203B41FA5}">
                          <a16:colId xmlns:a16="http://schemas.microsoft.com/office/drawing/2014/main" val="900807195"/>
                        </a:ext>
                      </a:extLst>
                    </a:gridCol>
                    <a:gridCol w="1638757">
                      <a:extLst>
                        <a:ext uri="{9D8B030D-6E8A-4147-A177-3AD203B41FA5}">
                          <a16:colId xmlns:a16="http://schemas.microsoft.com/office/drawing/2014/main" val="4135257092"/>
                        </a:ext>
                      </a:extLst>
                    </a:gridCol>
                    <a:gridCol w="1653587">
                      <a:extLst>
                        <a:ext uri="{9D8B030D-6E8A-4147-A177-3AD203B41FA5}">
                          <a16:colId xmlns:a16="http://schemas.microsoft.com/office/drawing/2014/main" val="2987919630"/>
                        </a:ext>
                      </a:extLst>
                    </a:gridCol>
                  </a:tblGrid>
                  <a:tr h="536730">
                    <a:tc>
                      <a:txBody>
                        <a:bodyPr/>
                        <a:lstStyle/>
                        <a:p>
                          <a:pPr algn="r">
                            <a:lnSpc>
                              <a:spcPts val="1300"/>
                            </a:lnSpc>
                            <a:spcBef>
                              <a:spcPts val="600"/>
                            </a:spcBef>
                            <a:spcAft>
                              <a:spcPts val="600"/>
                            </a:spcAft>
                          </a:pPr>
                          <a:r>
                            <a:rPr lang="de-AT" sz="1000" dirty="0">
                              <a:effectLst/>
                            </a:rPr>
                            <a:t> </a:t>
                          </a: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r>
                            <a:rPr lang="de-DE" sz="1200" kern="1200" dirty="0">
                              <a:effectLst/>
                            </a:rPr>
                            <a:t>A[n]</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14:m>
                            <m:oMath xmlns:m="http://schemas.openxmlformats.org/officeDocument/2006/math">
                              <m:sSub>
                                <m:sSubPr>
                                  <m:ctrlPr>
                                    <a:rPr lang="de-DE" sz="1200" i="1" kern="1200">
                                      <a:effectLst/>
                                      <a:latin typeface="Cambria Math" panose="02040503050406030204" pitchFamily="18" charset="0"/>
                                    </a:rPr>
                                  </m:ctrlPr>
                                </m:sSubPr>
                                <m:e>
                                  <m:r>
                                    <a:rPr lang="de-DE" sz="1200" kern="1200">
                                      <a:effectLst/>
                                      <a:latin typeface="Cambria Math" panose="02040503050406030204" pitchFamily="18" charset="0"/>
                                    </a:rPr>
                                    <m:t>𝛿</m:t>
                                  </m:r>
                                </m:e>
                                <m:sub>
                                  <m:r>
                                    <a:rPr lang="de-DE" sz="1200" kern="1200">
                                      <a:effectLst/>
                                      <a:latin typeface="Cambria Math" panose="02040503050406030204" pitchFamily="18" charset="0"/>
                                    </a:rPr>
                                    <m:t>𝐻</m:t>
                                  </m:r>
                                </m:sub>
                              </m:sSub>
                            </m:oMath>
                          </a14:m>
                          <a:r>
                            <a:rPr lang="de-AT" sz="1200" kern="1200">
                              <a:effectLst/>
                            </a:rPr>
                            <a:t>[°]</a:t>
                          </a:r>
                          <a:endParaRPr lang="de-DE"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dirty="0">
                              <a:effectLst/>
                            </a:rPr>
                            <a:t>T0</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a:effectLst/>
                            </a:rPr>
                            <a:t>YawRate</a:t>
                          </a:r>
                          <a:endParaRPr lang="de-DE" sz="1200">
                            <a:effectLst/>
                          </a:endParaRPr>
                        </a:p>
                        <a:p>
                          <a:pPr algn="ctr"/>
                          <a:r>
                            <a:rPr lang="de-DE" sz="1200" kern="1200">
                              <a:effectLst/>
                            </a:rPr>
                            <a:t>max</a:t>
                          </a:r>
                          <a:endParaRPr lang="de-DE"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dirty="0" err="1">
                              <a:effectLst/>
                            </a:rPr>
                            <a:t>YawRate</a:t>
                          </a:r>
                          <a:endParaRPr lang="de-DE" sz="1200" dirty="0">
                            <a:effectLst/>
                          </a:endParaRPr>
                        </a:p>
                        <a:p>
                          <a:pPr algn="ctr"/>
                          <a:r>
                            <a:rPr lang="en-US" sz="1200" kern="1200" dirty="0">
                              <a:effectLst/>
                            </a:rPr>
                            <a:t>T0+1</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dirty="0" err="1">
                              <a:effectLst/>
                            </a:rPr>
                            <a:t>YawRate</a:t>
                          </a:r>
                          <a:endParaRPr lang="de-DE" sz="1200" dirty="0">
                            <a:effectLst/>
                          </a:endParaRPr>
                        </a:p>
                        <a:p>
                          <a:pPr algn="ctr"/>
                          <a:r>
                            <a:rPr lang="en-US" sz="1200" kern="1200" dirty="0">
                              <a:effectLst/>
                            </a:rPr>
                            <a:t>T0+1,75</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dirty="0">
                              <a:effectLst/>
                            </a:rPr>
                            <a:t>Lateral </a:t>
                          </a:r>
                          <a:r>
                            <a:rPr lang="de-DE" sz="1200" kern="1200" dirty="0" err="1">
                              <a:effectLst/>
                            </a:rPr>
                            <a:t>Displacement</a:t>
                          </a:r>
                          <a:endParaRPr lang="de-DE" sz="1200" dirty="0">
                            <a:effectLst/>
                          </a:endParaRPr>
                        </a:p>
                        <a:p>
                          <a:pPr algn="ctr"/>
                          <a:r>
                            <a:rPr lang="de-DE" sz="1200" kern="1200" dirty="0">
                              <a:effectLst/>
                            </a:rPr>
                            <a:t>Response</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dirty="0" err="1">
                              <a:effectLst/>
                            </a:rPr>
                            <a:t>Passed</a:t>
                          </a:r>
                          <a:r>
                            <a:rPr lang="de-DE" sz="1200" kern="1200" dirty="0">
                              <a:effectLst/>
                            </a:rPr>
                            <a:t>/</a:t>
                          </a:r>
                          <a:r>
                            <a:rPr lang="de-DE" sz="1200" kern="1200" dirty="0" err="1">
                              <a:effectLst/>
                            </a:rPr>
                            <a:t>Failed</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9980466"/>
                      </a:ext>
                    </a:extLst>
                  </a:tr>
                  <a:tr h="300926">
                    <a:tc>
                      <a:txBody>
                        <a:bodyPr/>
                        <a:lstStyle/>
                        <a:p>
                          <a:pPr algn="r"/>
                          <a:r>
                            <a:rPr lang="de-DE" sz="1200" kern="1200" dirty="0">
                              <a:effectLst/>
                            </a:rPr>
                            <a:t>Run 1</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en-US" sz="1100">
                              <a:effectLst/>
                            </a:rPr>
                            <a:t> </a:t>
                          </a:r>
                          <a:endParaRPr lang="de-DE"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4046180"/>
                      </a:ext>
                    </a:extLst>
                  </a:tr>
                  <a:tr h="296366">
                    <a:tc>
                      <a:txBody>
                        <a:bodyPr/>
                        <a:lstStyle/>
                        <a:p>
                          <a:pPr algn="r"/>
                          <a:r>
                            <a:rPr lang="de-DE" sz="1200" kern="1200" dirty="0">
                              <a:effectLst/>
                            </a:rPr>
                            <a:t>Run 2</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3135708"/>
                      </a:ext>
                    </a:extLst>
                  </a:tr>
                  <a:tr h="296366">
                    <a:tc>
                      <a:txBody>
                        <a:bodyPr/>
                        <a:lstStyle/>
                        <a:p>
                          <a:pPr algn="r">
                            <a:lnSpc>
                              <a:spcPts val="1300"/>
                            </a:lnSpc>
                            <a:spcBef>
                              <a:spcPts val="600"/>
                            </a:spcBef>
                            <a:spcAft>
                              <a:spcPts val="600"/>
                            </a:spcAft>
                          </a:pPr>
                          <a:r>
                            <a:rPr lang="de-DE" sz="1200" dirty="0">
                              <a:effectLst/>
                            </a:rPr>
                            <a:t>…</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dirty="0">
                              <a:effectLst/>
                            </a:rPr>
                            <a:t> </a:t>
                          </a: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1283863"/>
                      </a:ext>
                    </a:extLst>
                  </a:tr>
                  <a:tr h="296366">
                    <a:tc>
                      <a:txBody>
                        <a:bodyPr/>
                        <a:lstStyle/>
                        <a:p>
                          <a:pPr algn="r">
                            <a:lnSpc>
                              <a:spcPts val="1300"/>
                            </a:lnSpc>
                            <a:spcBef>
                              <a:spcPts val="600"/>
                            </a:spcBef>
                            <a:spcAft>
                              <a:spcPts val="600"/>
                            </a:spcAft>
                          </a:pPr>
                          <a:r>
                            <a:rPr lang="de-DE" sz="1200" kern="1200" dirty="0">
                              <a:effectLst/>
                            </a:rPr>
                            <a:t>Run 8</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1967940"/>
                      </a:ext>
                    </a:extLst>
                  </a:tr>
                  <a:tr h="296366">
                    <a:tc>
                      <a:txBody>
                        <a:bodyPr/>
                        <a:lstStyle/>
                        <a:p>
                          <a:pPr algn="r">
                            <a:lnSpc>
                              <a:spcPts val="1300"/>
                            </a:lnSpc>
                            <a:spcBef>
                              <a:spcPts val="600"/>
                            </a:spcBef>
                            <a:spcAft>
                              <a:spcPts val="600"/>
                            </a:spcAft>
                          </a:pPr>
                          <a:r>
                            <a:rPr lang="de-DE" sz="1200" kern="1200" dirty="0">
                              <a:effectLst/>
                            </a:rPr>
                            <a:t>Run 9</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dirty="0">
                              <a:effectLst/>
                            </a:rPr>
                            <a:t> </a:t>
                          </a: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0239810"/>
                      </a:ext>
                    </a:extLst>
                  </a:tr>
                  <a:tr h="296366">
                    <a:tc>
                      <a:txBody>
                        <a:bodyPr/>
                        <a:lstStyle/>
                        <a:p>
                          <a:pPr algn="r">
                            <a:lnSpc>
                              <a:spcPts val="1300"/>
                            </a:lnSpc>
                            <a:spcBef>
                              <a:spcPts val="600"/>
                            </a:spcBef>
                            <a:spcAft>
                              <a:spcPts val="600"/>
                            </a:spcAft>
                          </a:pPr>
                          <a:r>
                            <a:rPr lang="de-DE" sz="1200" dirty="0">
                              <a:effectLst/>
                            </a:rPr>
                            <a:t>…</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0133063"/>
                      </a:ext>
                    </a:extLst>
                  </a:tr>
                  <a:tr h="296366">
                    <a:tc>
                      <a:txBody>
                        <a:bodyPr/>
                        <a:lstStyle/>
                        <a:p>
                          <a:pPr algn="r">
                            <a:lnSpc>
                              <a:spcPts val="1300"/>
                            </a:lnSpc>
                            <a:spcBef>
                              <a:spcPts val="600"/>
                            </a:spcBef>
                            <a:spcAft>
                              <a:spcPts val="600"/>
                            </a:spcAft>
                          </a:pPr>
                          <a:r>
                            <a:rPr lang="de-DE" sz="1200" kern="1200" dirty="0">
                              <a:effectLst/>
                            </a:rPr>
                            <a:t>Run </a:t>
                          </a:r>
                          <a:r>
                            <a:rPr lang="de-DE" sz="1200" kern="1200" dirty="0" err="1">
                              <a:effectLst/>
                            </a:rPr>
                            <a:t>max</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dirty="0">
                              <a:effectLst/>
                            </a:rPr>
                            <a:t> </a:t>
                          </a: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4027026"/>
                      </a:ext>
                    </a:extLst>
                  </a:tr>
                </a:tbl>
              </a:graphicData>
            </a:graphic>
          </p:graphicFrame>
        </mc:Choice>
        <mc:Fallback xmlns="">
          <p:graphicFrame>
            <p:nvGraphicFramePr>
              <p:cNvPr id="4" name="Table 3">
                <a:extLst>
                  <a:ext uri="{FF2B5EF4-FFF2-40B4-BE49-F238E27FC236}">
                    <a16:creationId xmlns:a16="http://schemas.microsoft.com/office/drawing/2014/main" id="{EFBD1FC7-98BD-402B-88C3-819EC04C9A95}"/>
                  </a:ext>
                </a:extLst>
              </p:cNvPr>
              <p:cNvGraphicFramePr>
                <a:graphicFrameLocks noGrp="1"/>
              </p:cNvGraphicFramePr>
              <p:nvPr>
                <p:extLst>
                  <p:ext uri="{D42A27DB-BD31-4B8C-83A1-F6EECF244321}">
                    <p14:modId xmlns:p14="http://schemas.microsoft.com/office/powerpoint/2010/main" val="4258853911"/>
                  </p:ext>
                </p:extLst>
              </p:nvPr>
            </p:nvGraphicFramePr>
            <p:xfrm>
              <a:off x="843352" y="3200769"/>
              <a:ext cx="10505296" cy="2615852"/>
            </p:xfrm>
            <a:graphic>
              <a:graphicData uri="http://schemas.openxmlformats.org/drawingml/2006/table">
                <a:tbl>
                  <a:tblPr firstRow="1" firstCol="1" bandRow="1">
                    <a:tableStyleId>{073A0DAA-6AF3-43AB-8588-CEC1D06C72B9}</a:tableStyleId>
                  </a:tblPr>
                  <a:tblGrid>
                    <a:gridCol w="1221034">
                      <a:extLst>
                        <a:ext uri="{9D8B030D-6E8A-4147-A177-3AD203B41FA5}">
                          <a16:colId xmlns:a16="http://schemas.microsoft.com/office/drawing/2014/main" val="43803693"/>
                        </a:ext>
                      </a:extLst>
                    </a:gridCol>
                    <a:gridCol w="635680">
                      <a:extLst>
                        <a:ext uri="{9D8B030D-6E8A-4147-A177-3AD203B41FA5}">
                          <a16:colId xmlns:a16="http://schemas.microsoft.com/office/drawing/2014/main" val="3946344449"/>
                        </a:ext>
                      </a:extLst>
                    </a:gridCol>
                    <a:gridCol w="1086325">
                      <a:extLst>
                        <a:ext uri="{9D8B030D-6E8A-4147-A177-3AD203B41FA5}">
                          <a16:colId xmlns:a16="http://schemas.microsoft.com/office/drawing/2014/main" val="3188843751"/>
                        </a:ext>
                      </a:extLst>
                    </a:gridCol>
                    <a:gridCol w="804548">
                      <a:extLst>
                        <a:ext uri="{9D8B030D-6E8A-4147-A177-3AD203B41FA5}">
                          <a16:colId xmlns:a16="http://schemas.microsoft.com/office/drawing/2014/main" val="1705711774"/>
                        </a:ext>
                      </a:extLst>
                    </a:gridCol>
                    <a:gridCol w="1141939">
                      <a:extLst>
                        <a:ext uri="{9D8B030D-6E8A-4147-A177-3AD203B41FA5}">
                          <a16:colId xmlns:a16="http://schemas.microsoft.com/office/drawing/2014/main" val="1628492349"/>
                        </a:ext>
                      </a:extLst>
                    </a:gridCol>
                    <a:gridCol w="1141939">
                      <a:extLst>
                        <a:ext uri="{9D8B030D-6E8A-4147-A177-3AD203B41FA5}">
                          <a16:colId xmlns:a16="http://schemas.microsoft.com/office/drawing/2014/main" val="390609796"/>
                        </a:ext>
                      </a:extLst>
                    </a:gridCol>
                    <a:gridCol w="1181487">
                      <a:extLst>
                        <a:ext uri="{9D8B030D-6E8A-4147-A177-3AD203B41FA5}">
                          <a16:colId xmlns:a16="http://schemas.microsoft.com/office/drawing/2014/main" val="900807195"/>
                        </a:ext>
                      </a:extLst>
                    </a:gridCol>
                    <a:gridCol w="1638757">
                      <a:extLst>
                        <a:ext uri="{9D8B030D-6E8A-4147-A177-3AD203B41FA5}">
                          <a16:colId xmlns:a16="http://schemas.microsoft.com/office/drawing/2014/main" val="4135257092"/>
                        </a:ext>
                      </a:extLst>
                    </a:gridCol>
                    <a:gridCol w="1653587">
                      <a:extLst>
                        <a:ext uri="{9D8B030D-6E8A-4147-A177-3AD203B41FA5}">
                          <a16:colId xmlns:a16="http://schemas.microsoft.com/office/drawing/2014/main" val="2987919630"/>
                        </a:ext>
                      </a:extLst>
                    </a:gridCol>
                  </a:tblGrid>
                  <a:tr h="536730">
                    <a:tc>
                      <a:txBody>
                        <a:bodyPr/>
                        <a:lstStyle/>
                        <a:p>
                          <a:pPr algn="r">
                            <a:lnSpc>
                              <a:spcPts val="1300"/>
                            </a:lnSpc>
                            <a:spcBef>
                              <a:spcPts val="600"/>
                            </a:spcBef>
                            <a:spcAft>
                              <a:spcPts val="600"/>
                            </a:spcAft>
                          </a:pPr>
                          <a:r>
                            <a:rPr lang="de-AT" sz="1000" dirty="0">
                              <a:effectLst/>
                            </a:rPr>
                            <a:t> </a:t>
                          </a: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r>
                            <a:rPr lang="de-DE" sz="1200" kern="1200" dirty="0">
                              <a:effectLst/>
                            </a:rPr>
                            <a:t>A[n]</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endParaRPr lang="de-DE"/>
                        </a:p>
                      </a:txBody>
                      <a:tcPr marL="68580" marR="68580" marT="0" marB="0">
                        <a:blipFill>
                          <a:blip r:embed="rId6"/>
                          <a:stretch>
                            <a:fillRect l="-171910" t="-9091" r="-699438" b="-390909"/>
                          </a:stretch>
                        </a:blipFill>
                      </a:tcPr>
                    </a:tc>
                    <a:tc>
                      <a:txBody>
                        <a:bodyPr/>
                        <a:lstStyle/>
                        <a:p>
                          <a:pPr algn="ctr"/>
                          <a:r>
                            <a:rPr lang="de-DE" sz="1200" kern="1200" dirty="0">
                              <a:effectLst/>
                            </a:rPr>
                            <a:t>T0</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a:effectLst/>
                            </a:rPr>
                            <a:t>YawRate</a:t>
                          </a:r>
                          <a:endParaRPr lang="de-DE" sz="1200">
                            <a:effectLst/>
                          </a:endParaRPr>
                        </a:p>
                        <a:p>
                          <a:pPr algn="ctr"/>
                          <a:r>
                            <a:rPr lang="de-DE" sz="1200" kern="1200">
                              <a:effectLst/>
                            </a:rPr>
                            <a:t>max</a:t>
                          </a:r>
                          <a:endParaRPr lang="de-DE"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dirty="0" err="1">
                              <a:effectLst/>
                            </a:rPr>
                            <a:t>YawRate</a:t>
                          </a:r>
                          <a:endParaRPr lang="de-DE" sz="1200" dirty="0">
                            <a:effectLst/>
                          </a:endParaRPr>
                        </a:p>
                        <a:p>
                          <a:pPr algn="ctr"/>
                          <a:r>
                            <a:rPr lang="en-US" sz="1200" kern="1200" dirty="0">
                              <a:effectLst/>
                            </a:rPr>
                            <a:t>T0+1</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dirty="0" err="1">
                              <a:effectLst/>
                            </a:rPr>
                            <a:t>YawRate</a:t>
                          </a:r>
                          <a:endParaRPr lang="de-DE" sz="1200" dirty="0">
                            <a:effectLst/>
                          </a:endParaRPr>
                        </a:p>
                        <a:p>
                          <a:pPr algn="ctr"/>
                          <a:r>
                            <a:rPr lang="en-US" sz="1200" kern="1200" dirty="0">
                              <a:effectLst/>
                            </a:rPr>
                            <a:t>T0+1,75</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dirty="0">
                              <a:effectLst/>
                            </a:rPr>
                            <a:t>Lateral </a:t>
                          </a:r>
                          <a:r>
                            <a:rPr lang="de-DE" sz="1200" kern="1200" dirty="0" err="1">
                              <a:effectLst/>
                            </a:rPr>
                            <a:t>Displacement</a:t>
                          </a:r>
                          <a:endParaRPr lang="de-DE" sz="1200" dirty="0">
                            <a:effectLst/>
                          </a:endParaRPr>
                        </a:p>
                        <a:p>
                          <a:pPr algn="ctr"/>
                          <a:r>
                            <a:rPr lang="de-DE" sz="1200" kern="1200" dirty="0">
                              <a:effectLst/>
                            </a:rPr>
                            <a:t>Response</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de-DE" sz="1200" kern="1200" dirty="0" err="1">
                              <a:effectLst/>
                            </a:rPr>
                            <a:t>Passed</a:t>
                          </a:r>
                          <a:r>
                            <a:rPr lang="de-DE" sz="1200" kern="1200" dirty="0">
                              <a:effectLst/>
                            </a:rPr>
                            <a:t>/</a:t>
                          </a:r>
                          <a:r>
                            <a:rPr lang="de-DE" sz="1200" kern="1200" dirty="0" err="1">
                              <a:effectLst/>
                            </a:rPr>
                            <a:t>Failed</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9980466"/>
                      </a:ext>
                    </a:extLst>
                  </a:tr>
                  <a:tr h="300926">
                    <a:tc>
                      <a:txBody>
                        <a:bodyPr/>
                        <a:lstStyle/>
                        <a:p>
                          <a:pPr algn="r"/>
                          <a:r>
                            <a:rPr lang="de-DE" sz="1200" kern="1200" dirty="0">
                              <a:effectLst/>
                            </a:rPr>
                            <a:t>Run 1</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en-US" sz="1100">
                              <a:effectLst/>
                            </a:rPr>
                            <a:t> </a:t>
                          </a:r>
                          <a:endParaRPr lang="de-DE"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4046180"/>
                      </a:ext>
                    </a:extLst>
                  </a:tr>
                  <a:tr h="296366">
                    <a:tc>
                      <a:txBody>
                        <a:bodyPr/>
                        <a:lstStyle/>
                        <a:p>
                          <a:pPr algn="r"/>
                          <a:r>
                            <a:rPr lang="de-DE" sz="1200" kern="1200" dirty="0">
                              <a:effectLst/>
                            </a:rPr>
                            <a:t>Run 2</a:t>
                          </a:r>
                          <a:endParaRPr lang="de-DE"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AT"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3135708"/>
                      </a:ext>
                    </a:extLst>
                  </a:tr>
                  <a:tr h="296366">
                    <a:tc>
                      <a:txBody>
                        <a:bodyPr/>
                        <a:lstStyle/>
                        <a:p>
                          <a:pPr algn="r">
                            <a:lnSpc>
                              <a:spcPts val="1300"/>
                            </a:lnSpc>
                            <a:spcBef>
                              <a:spcPts val="600"/>
                            </a:spcBef>
                            <a:spcAft>
                              <a:spcPts val="600"/>
                            </a:spcAft>
                          </a:pPr>
                          <a:r>
                            <a:rPr lang="de-DE" sz="1200" dirty="0">
                              <a:effectLst/>
                            </a:rPr>
                            <a:t>…</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dirty="0">
                              <a:effectLst/>
                            </a:rPr>
                            <a:t> </a:t>
                          </a: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1283863"/>
                      </a:ext>
                    </a:extLst>
                  </a:tr>
                  <a:tr h="296366">
                    <a:tc>
                      <a:txBody>
                        <a:bodyPr/>
                        <a:lstStyle/>
                        <a:p>
                          <a:pPr algn="r">
                            <a:lnSpc>
                              <a:spcPts val="1300"/>
                            </a:lnSpc>
                            <a:spcBef>
                              <a:spcPts val="600"/>
                            </a:spcBef>
                            <a:spcAft>
                              <a:spcPts val="600"/>
                            </a:spcAft>
                          </a:pPr>
                          <a:r>
                            <a:rPr lang="de-DE" sz="1200" kern="1200" dirty="0">
                              <a:effectLst/>
                            </a:rPr>
                            <a:t>Run 8</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1967940"/>
                      </a:ext>
                    </a:extLst>
                  </a:tr>
                  <a:tr h="296366">
                    <a:tc>
                      <a:txBody>
                        <a:bodyPr/>
                        <a:lstStyle/>
                        <a:p>
                          <a:pPr algn="r">
                            <a:lnSpc>
                              <a:spcPts val="1300"/>
                            </a:lnSpc>
                            <a:spcBef>
                              <a:spcPts val="600"/>
                            </a:spcBef>
                            <a:spcAft>
                              <a:spcPts val="600"/>
                            </a:spcAft>
                          </a:pPr>
                          <a:r>
                            <a:rPr lang="de-DE" sz="1200" kern="1200" dirty="0">
                              <a:effectLst/>
                            </a:rPr>
                            <a:t>Run 9</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dirty="0">
                              <a:effectLst/>
                            </a:rPr>
                            <a:t> </a:t>
                          </a: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0239810"/>
                      </a:ext>
                    </a:extLst>
                  </a:tr>
                  <a:tr h="296366">
                    <a:tc>
                      <a:txBody>
                        <a:bodyPr/>
                        <a:lstStyle/>
                        <a:p>
                          <a:pPr algn="r">
                            <a:lnSpc>
                              <a:spcPts val="1300"/>
                            </a:lnSpc>
                            <a:spcBef>
                              <a:spcPts val="600"/>
                            </a:spcBef>
                            <a:spcAft>
                              <a:spcPts val="600"/>
                            </a:spcAft>
                          </a:pPr>
                          <a:r>
                            <a:rPr lang="de-DE" sz="1200" dirty="0">
                              <a:effectLst/>
                            </a:rPr>
                            <a:t>…</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0133063"/>
                      </a:ext>
                    </a:extLst>
                  </a:tr>
                  <a:tr h="296366">
                    <a:tc>
                      <a:txBody>
                        <a:bodyPr/>
                        <a:lstStyle/>
                        <a:p>
                          <a:pPr algn="r">
                            <a:lnSpc>
                              <a:spcPts val="1300"/>
                            </a:lnSpc>
                            <a:spcBef>
                              <a:spcPts val="600"/>
                            </a:spcBef>
                            <a:spcAft>
                              <a:spcPts val="600"/>
                            </a:spcAft>
                          </a:pPr>
                          <a:r>
                            <a:rPr lang="de-DE" sz="1200" kern="1200" dirty="0">
                              <a:effectLst/>
                            </a:rPr>
                            <a:t>Run </a:t>
                          </a:r>
                          <a:r>
                            <a:rPr lang="de-DE" sz="1200" kern="1200" dirty="0" err="1">
                              <a:effectLst/>
                            </a:rPr>
                            <a:t>max</a:t>
                          </a:r>
                          <a:endParaRPr lang="de-DE" sz="12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a:effectLst/>
                            </a:rPr>
                            <a:t> </a:t>
                          </a:r>
                          <a:endParaRPr lang="de-DE"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ctr">
                            <a:lnSpc>
                              <a:spcPts val="1300"/>
                            </a:lnSpc>
                            <a:spcBef>
                              <a:spcPts val="600"/>
                            </a:spcBef>
                            <a:spcAft>
                              <a:spcPts val="600"/>
                            </a:spcAft>
                          </a:pPr>
                          <a:r>
                            <a:rPr lang="de-DE" sz="1200" dirty="0">
                              <a:effectLst/>
                            </a:rPr>
                            <a:t> </a:t>
                          </a:r>
                          <a:endParaRPr lang="de-DE"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4027026"/>
                      </a:ext>
                    </a:extLst>
                  </a:tr>
                </a:tbl>
              </a:graphicData>
            </a:graphic>
          </p:graphicFrame>
        </mc:Fallback>
      </mc:AlternateContent>
    </p:spTree>
    <p:extLst>
      <p:ext uri="{BB962C8B-B14F-4D97-AF65-F5344CB8AC3E}">
        <p14:creationId xmlns:p14="http://schemas.microsoft.com/office/powerpoint/2010/main" val="3916499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C6DD3FB7-01BF-4D78-82FF-3B42CA1F14D3}"/>
              </a:ext>
            </a:extLst>
          </p:cNvPr>
          <p:cNvGraphicFramePr>
            <a:graphicFrameLocks noChangeAspect="1"/>
          </p:cNvGraphicFramePr>
          <p:nvPr>
            <p:custDataLst>
              <p:tags r:id="rId1"/>
            </p:custDataLst>
            <p:extLst>
              <p:ext uri="{D42A27DB-BD31-4B8C-83A1-F6EECF244321}">
                <p14:modId xmlns:p14="http://schemas.microsoft.com/office/powerpoint/2010/main" val="36577380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4" imgH="424" progId="TCLayout.ActiveDocument.1">
                  <p:embed/>
                </p:oleObj>
              </mc:Choice>
              <mc:Fallback>
                <p:oleObj name="think-cell Slide" r:id="rId3" imgW="424" imgH="424" progId="TCLayout.ActiveDocument.1">
                  <p:embed/>
                  <p:pic>
                    <p:nvPicPr>
                      <p:cNvPr id="5" name="Object 4" hidden="1">
                        <a:extLst>
                          <a:ext uri="{FF2B5EF4-FFF2-40B4-BE49-F238E27FC236}">
                            <a16:creationId xmlns:a16="http://schemas.microsoft.com/office/drawing/2014/main" id="{C6DD3FB7-01BF-4D78-82FF-3B42CA1F14D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DE" dirty="0"/>
              <a:t>Fahrerassistenzsysteme (1)</a:t>
            </a:r>
          </a:p>
        </p:txBody>
      </p:sp>
      <p:sp>
        <p:nvSpPr>
          <p:cNvPr id="6" name="Textfeld 5">
            <a:extLst>
              <a:ext uri="{FF2B5EF4-FFF2-40B4-BE49-F238E27FC236}">
                <a16:creationId xmlns:a16="http://schemas.microsoft.com/office/drawing/2014/main" id="{2EBDCE7F-F323-41A9-9F93-34AE184E2631}"/>
              </a:ext>
            </a:extLst>
          </p:cNvPr>
          <p:cNvSpPr txBox="1"/>
          <p:nvPr/>
        </p:nvSpPr>
        <p:spPr>
          <a:xfrm>
            <a:off x="318626" y="944493"/>
            <a:ext cx="11266570" cy="3016210"/>
          </a:xfrm>
          <a:prstGeom prst="rect">
            <a:avLst/>
          </a:prstGeom>
          <a:noFill/>
        </p:spPr>
        <p:txBody>
          <a:bodyPr wrap="square">
            <a:spAutoFit/>
          </a:bodyPr>
          <a:lstStyle/>
          <a:p>
            <a:pPr marL="342900" indent="-342900">
              <a:spcBef>
                <a:spcPts val="300"/>
              </a:spcBef>
              <a:spcAft>
                <a:spcPts val="300"/>
              </a:spcAft>
              <a:buFont typeface="+mj-lt"/>
              <a:buAutoNum type="arabicPeriod" startAt="8"/>
            </a:pPr>
            <a:r>
              <a:rPr lang="de-DE" sz="1600" b="1" dirty="0">
                <a:latin typeface="Arial" panose="020B0604020202020204" pitchFamily="34" charset="0"/>
                <a:ea typeface="Arial" panose="020B0604020202020204" pitchFamily="34" charset="0"/>
                <a:cs typeface="Arial" panose="020B0604020202020204" pitchFamily="34" charset="0"/>
              </a:rPr>
              <a:t>Sie sollen für </a:t>
            </a:r>
            <a:r>
              <a:rPr lang="de-DE" sz="1600" b="1" dirty="0" err="1">
                <a:latin typeface="Arial" panose="020B0604020202020204" pitchFamily="34" charset="0"/>
                <a:ea typeface="Arial" panose="020B0604020202020204" pitchFamily="34" charset="0"/>
                <a:cs typeface="Arial" panose="020B0604020202020204" pitchFamily="34" charset="0"/>
              </a:rPr>
              <a:t>IhrModel.car</a:t>
            </a:r>
            <a:r>
              <a:rPr lang="de-DE" sz="1600" b="1" dirty="0">
                <a:latin typeface="Arial" panose="020B0604020202020204" pitchFamily="34" charset="0"/>
                <a:ea typeface="Arial" panose="020B0604020202020204" pitchFamily="34" charset="0"/>
                <a:cs typeface="Arial" panose="020B0604020202020204" pitchFamily="34" charset="0"/>
              </a:rPr>
              <a:t> die Time </a:t>
            </a:r>
            <a:r>
              <a:rPr lang="de-DE" sz="1600" b="1" dirty="0" err="1">
                <a:latin typeface="Arial" panose="020B0604020202020204" pitchFamily="34" charset="0"/>
                <a:ea typeface="Arial" panose="020B0604020202020204" pitchFamily="34" charset="0"/>
                <a:cs typeface="Arial" panose="020B0604020202020204" pitchFamily="34" charset="0"/>
              </a:rPr>
              <a:t>to</a:t>
            </a:r>
            <a:r>
              <a:rPr lang="de-DE" sz="1600" b="1" dirty="0">
                <a:latin typeface="Arial" panose="020B0604020202020204" pitchFamily="34" charset="0"/>
                <a:ea typeface="Arial" panose="020B0604020202020204" pitchFamily="34" charset="0"/>
                <a:cs typeface="Arial" panose="020B0604020202020204" pitchFamily="34" charset="0"/>
              </a:rPr>
              <a:t> </a:t>
            </a:r>
            <a:r>
              <a:rPr lang="de-DE" sz="1600" b="1" dirty="0" err="1">
                <a:latin typeface="Arial" panose="020B0604020202020204" pitchFamily="34" charset="0"/>
                <a:ea typeface="Arial" panose="020B0604020202020204" pitchFamily="34" charset="0"/>
                <a:cs typeface="Arial" panose="020B0604020202020204" pitchFamily="34" charset="0"/>
              </a:rPr>
              <a:t>Collission</a:t>
            </a:r>
            <a:r>
              <a:rPr lang="de-DE" sz="1600" b="1" dirty="0">
                <a:latin typeface="Arial" panose="020B0604020202020204" pitchFamily="34" charset="0"/>
                <a:ea typeface="Arial" panose="020B0604020202020204" pitchFamily="34" charset="0"/>
                <a:cs typeface="Arial" panose="020B0604020202020204" pitchFamily="34" charset="0"/>
              </a:rPr>
              <a:t> (TTC) für den Notbremsassistenten auslegen. Dazu darf die Notbremse erst auslösen, wenn der Fahrer nicht mehr ausweichen kann.  </a:t>
            </a:r>
            <a:endParaRPr lang="de-DE" sz="1600" dirty="0">
              <a:latin typeface="Arial" panose="020B0604020202020204" pitchFamily="34" charset="0"/>
              <a:ea typeface="Arial" panose="020B0604020202020204" pitchFamily="34" charset="0"/>
              <a:cs typeface="Arial" panose="020B0604020202020204" pitchFamily="34" charset="0"/>
            </a:endParaRP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Entwickeln und beschreiben Sie das typisches Fahrmanöver (Ausweichen ohne Bremsung) an Hand einer Zeichnung und Signalgraphen der Fahrzeugbewegung.</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Parametrieren Sie das Fahrmanöver so, dass </a:t>
            </a:r>
            <a:r>
              <a:rPr lang="de-DE" sz="1600" dirty="0" err="1">
                <a:latin typeface="Arial" panose="020B0604020202020204" pitchFamily="34" charset="0"/>
                <a:ea typeface="Arial" panose="020B0604020202020204" pitchFamily="34" charset="0"/>
                <a:cs typeface="Arial" panose="020B0604020202020204" pitchFamily="34" charset="0"/>
              </a:rPr>
              <a:t>ay</a:t>
            </a:r>
            <a:r>
              <a:rPr lang="de-DE" sz="1600" dirty="0">
                <a:latin typeface="Arial" panose="020B0604020202020204" pitchFamily="34" charset="0"/>
                <a:ea typeface="Arial" panose="020B0604020202020204" pitchFamily="34" charset="0"/>
                <a:cs typeface="Arial" panose="020B0604020202020204" pitchFamily="34" charset="0"/>
              </a:rPr>
              <a:t> ca. 60% </a:t>
            </a:r>
            <a:r>
              <a:rPr lang="de-DE" sz="1600" dirty="0" err="1">
                <a:latin typeface="Arial" panose="020B0604020202020204" pitchFamily="34" charset="0"/>
                <a:ea typeface="Arial" panose="020B0604020202020204" pitchFamily="34" charset="0"/>
                <a:cs typeface="Arial" panose="020B0604020202020204" pitchFamily="34" charset="0"/>
              </a:rPr>
              <a:t>ay_max</a:t>
            </a:r>
            <a:r>
              <a:rPr lang="de-DE" sz="1600" dirty="0">
                <a:latin typeface="Arial" panose="020B0604020202020204" pitchFamily="34" charset="0"/>
                <a:ea typeface="Arial" panose="020B0604020202020204" pitchFamily="34" charset="0"/>
                <a:cs typeface="Arial" panose="020B0604020202020204" pitchFamily="34" charset="0"/>
              </a:rPr>
              <a:t> ist. </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Ermitteln Sie die TTC bei highµ = 1 und </a:t>
            </a:r>
            <a:r>
              <a:rPr lang="de-DE" sz="1600" dirty="0" err="1">
                <a:latin typeface="Arial" panose="020B0604020202020204" pitchFamily="34" charset="0"/>
                <a:ea typeface="Arial" panose="020B0604020202020204" pitchFamily="34" charset="0"/>
                <a:cs typeface="Arial" panose="020B0604020202020204" pitchFamily="34" charset="0"/>
              </a:rPr>
              <a:t>low</a:t>
            </a:r>
            <a:r>
              <a:rPr lang="de-DE" sz="1600" dirty="0">
                <a:latin typeface="Arial" panose="020B0604020202020204" pitchFamily="34" charset="0"/>
                <a:ea typeface="Arial" panose="020B0604020202020204" pitchFamily="34" charset="0"/>
                <a:cs typeface="Arial" panose="020B0604020202020204" pitchFamily="34" charset="0"/>
              </a:rPr>
              <a:t>µ = 0,5 und tragen die Ergebnisse in eine Tabelle ein.</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Ermitteln Sie die TTC bei 3 Gewichtsvarianten (Basis, +250 kg, +500 kg) bei gleichem Schwerpunkt und tragen die Ergebnisse in die Tabelle ein.</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Bewerten Sie die Ergebnisse.</a:t>
            </a:r>
          </a:p>
          <a:p>
            <a:pPr marL="800100" lvl="1" indent="-342900">
              <a:spcBef>
                <a:spcPts val="300"/>
              </a:spcBef>
              <a:spcAft>
                <a:spcPts val="300"/>
              </a:spcAft>
              <a:buFont typeface="+mj-lt"/>
              <a:buAutoNum type="alphaLcParenR"/>
            </a:pPr>
            <a:endParaRPr lang="de-DE" sz="1600"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620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Deckblatt</a:t>
            </a:r>
          </a:p>
        </p:txBody>
      </p:sp>
      <p:sp>
        <p:nvSpPr>
          <p:cNvPr id="3" name="Textplatzhalter 2"/>
          <p:cNvSpPr>
            <a:spLocks noGrp="1"/>
          </p:cNvSpPr>
          <p:nvPr>
            <p:ph type="body" sz="quarter" idx="14"/>
          </p:nvPr>
        </p:nvSpPr>
        <p:spPr/>
        <p:txBody>
          <a:bodyPr>
            <a:normAutofit/>
          </a:bodyPr>
          <a:lstStyle/>
          <a:p>
            <a:r>
              <a:rPr lang="de-DE" dirty="0"/>
              <a:t>Tragen Sie hier die gewünschten Daten und Ihre Selbsteinschätzungen ein.</a:t>
            </a:r>
          </a:p>
        </p:txBody>
      </p:sp>
      <p:graphicFrame>
        <p:nvGraphicFramePr>
          <p:cNvPr id="6" name="Tabelle 6">
            <a:extLst>
              <a:ext uri="{FF2B5EF4-FFF2-40B4-BE49-F238E27FC236}">
                <a16:creationId xmlns:a16="http://schemas.microsoft.com/office/drawing/2014/main" id="{B0793C72-5D70-4559-B829-614E2E90EBDE}"/>
              </a:ext>
            </a:extLst>
          </p:cNvPr>
          <p:cNvGraphicFramePr>
            <a:graphicFrameLocks noGrp="1"/>
          </p:cNvGraphicFramePr>
          <p:nvPr>
            <p:extLst>
              <p:ext uri="{D42A27DB-BD31-4B8C-83A1-F6EECF244321}">
                <p14:modId xmlns:p14="http://schemas.microsoft.com/office/powerpoint/2010/main" val="813789243"/>
              </p:ext>
            </p:extLst>
          </p:nvPr>
        </p:nvGraphicFramePr>
        <p:xfrm>
          <a:off x="578498" y="2496015"/>
          <a:ext cx="6174159" cy="2225040"/>
        </p:xfrm>
        <a:graphic>
          <a:graphicData uri="http://schemas.openxmlformats.org/drawingml/2006/table">
            <a:tbl>
              <a:tblPr firstRow="1" bandRow="1">
                <a:tableStyleId>{3B4B98B0-60AC-42C2-AFA5-B58CD77FA1E5}</a:tableStyleId>
              </a:tblPr>
              <a:tblGrid>
                <a:gridCol w="1920940">
                  <a:extLst>
                    <a:ext uri="{9D8B030D-6E8A-4147-A177-3AD203B41FA5}">
                      <a16:colId xmlns:a16="http://schemas.microsoft.com/office/drawing/2014/main" val="3873514529"/>
                    </a:ext>
                  </a:extLst>
                </a:gridCol>
                <a:gridCol w="4253219">
                  <a:extLst>
                    <a:ext uri="{9D8B030D-6E8A-4147-A177-3AD203B41FA5}">
                      <a16:colId xmlns:a16="http://schemas.microsoft.com/office/drawing/2014/main" val="3091976081"/>
                    </a:ext>
                  </a:extLst>
                </a:gridCol>
              </a:tblGrid>
              <a:tr h="370840">
                <a:tc>
                  <a:txBody>
                    <a:bodyPr/>
                    <a:lstStyle/>
                    <a:p>
                      <a:r>
                        <a:rPr lang="de-DE" b="0" dirty="0"/>
                        <a:t>Vorname/Name: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0" dirty="0"/>
                        <a:t>Karl Mustermann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00458997"/>
                  </a:ext>
                </a:extLst>
              </a:tr>
              <a:tr h="370840">
                <a:tc>
                  <a:txBody>
                    <a:bodyPr/>
                    <a:lstStyle/>
                    <a:p>
                      <a:r>
                        <a:rPr lang="de-DE" dirty="0"/>
                        <a:t>Mat-Nr.: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b="0" dirty="0"/>
                        <a:t>4711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8365185"/>
                  </a:ext>
                </a:extLst>
              </a:tr>
              <a:tr h="370840">
                <a:tc>
                  <a:txBody>
                    <a:bodyPr/>
                    <a:lstStyle/>
                    <a:p>
                      <a:r>
                        <a:rPr lang="de-DE" dirty="0"/>
                        <a:t>Semester: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b="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25526200"/>
                  </a:ext>
                </a:extLst>
              </a:tr>
              <a:tr h="370840">
                <a:tc>
                  <a:txBody>
                    <a:bodyPr/>
                    <a:lstStyle/>
                    <a:p>
                      <a:r>
                        <a:rPr lang="de-DE" dirty="0"/>
                        <a:t>Abgabe 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b="0" dirty="0"/>
                        <a:t>08.01.2021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5686699"/>
                  </a:ext>
                </a:extLst>
              </a:tr>
              <a:tr h="370840">
                <a:tc>
                  <a:txBody>
                    <a:bodyPr/>
                    <a:lstStyle/>
                    <a:p>
                      <a:r>
                        <a:rPr lang="de-DE" dirty="0" err="1"/>
                        <a:t>CarMaker</a:t>
                      </a:r>
                      <a:r>
                        <a:rPr lang="de-DE" dirty="0"/>
                        <a:t> Version: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b="0" dirty="0"/>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5161865"/>
                  </a:ext>
                </a:extLst>
              </a:tr>
              <a:tr h="370840">
                <a:tc>
                  <a:txBody>
                    <a:bodyPr/>
                    <a:lstStyle/>
                    <a:p>
                      <a:r>
                        <a:rPr lang="de-DE" dirty="0"/>
                        <a:t>Zeitaufwand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b="0" dirty="0"/>
                        <a:t>z.B. 16h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1560023"/>
                  </a:ext>
                </a:extLst>
              </a:tr>
            </a:tbl>
          </a:graphicData>
        </a:graphic>
      </p:graphicFrame>
      <p:graphicFrame>
        <p:nvGraphicFramePr>
          <p:cNvPr id="7" name="Tabelle 6">
            <a:extLst>
              <a:ext uri="{FF2B5EF4-FFF2-40B4-BE49-F238E27FC236}">
                <a16:creationId xmlns:a16="http://schemas.microsoft.com/office/drawing/2014/main" id="{1CA30352-A206-474B-81B4-5531C9EFA1A2}"/>
              </a:ext>
            </a:extLst>
          </p:cNvPr>
          <p:cNvGraphicFramePr>
            <a:graphicFrameLocks noGrp="1"/>
          </p:cNvGraphicFramePr>
          <p:nvPr>
            <p:extLst>
              <p:ext uri="{D42A27DB-BD31-4B8C-83A1-F6EECF244321}">
                <p14:modId xmlns:p14="http://schemas.microsoft.com/office/powerpoint/2010/main" val="1899450774"/>
              </p:ext>
            </p:extLst>
          </p:nvPr>
        </p:nvGraphicFramePr>
        <p:xfrm>
          <a:off x="6940478" y="1738827"/>
          <a:ext cx="4527272" cy="4094748"/>
        </p:xfrm>
        <a:graphic>
          <a:graphicData uri="http://schemas.openxmlformats.org/drawingml/2006/table">
            <a:tbl>
              <a:tblPr firstRow="1" bandRow="1">
                <a:tableStyleId>{3B4B98B0-60AC-42C2-AFA5-B58CD77FA1E5}</a:tableStyleId>
              </a:tblPr>
              <a:tblGrid>
                <a:gridCol w="1271864">
                  <a:extLst>
                    <a:ext uri="{9D8B030D-6E8A-4147-A177-3AD203B41FA5}">
                      <a16:colId xmlns:a16="http://schemas.microsoft.com/office/drawing/2014/main" val="3873514529"/>
                    </a:ext>
                  </a:extLst>
                </a:gridCol>
                <a:gridCol w="542568">
                  <a:extLst>
                    <a:ext uri="{9D8B030D-6E8A-4147-A177-3AD203B41FA5}">
                      <a16:colId xmlns:a16="http://schemas.microsoft.com/office/drawing/2014/main" val="3091976081"/>
                    </a:ext>
                  </a:extLst>
                </a:gridCol>
                <a:gridCol w="542568">
                  <a:extLst>
                    <a:ext uri="{9D8B030D-6E8A-4147-A177-3AD203B41FA5}">
                      <a16:colId xmlns:a16="http://schemas.microsoft.com/office/drawing/2014/main" val="2811829515"/>
                    </a:ext>
                  </a:extLst>
                </a:gridCol>
                <a:gridCol w="542568">
                  <a:extLst>
                    <a:ext uri="{9D8B030D-6E8A-4147-A177-3AD203B41FA5}">
                      <a16:colId xmlns:a16="http://schemas.microsoft.com/office/drawing/2014/main" val="1698268731"/>
                    </a:ext>
                  </a:extLst>
                </a:gridCol>
                <a:gridCol w="542568">
                  <a:extLst>
                    <a:ext uri="{9D8B030D-6E8A-4147-A177-3AD203B41FA5}">
                      <a16:colId xmlns:a16="http://schemas.microsoft.com/office/drawing/2014/main" val="540688175"/>
                    </a:ext>
                  </a:extLst>
                </a:gridCol>
                <a:gridCol w="542568">
                  <a:extLst>
                    <a:ext uri="{9D8B030D-6E8A-4147-A177-3AD203B41FA5}">
                      <a16:colId xmlns:a16="http://schemas.microsoft.com/office/drawing/2014/main" val="843689907"/>
                    </a:ext>
                  </a:extLst>
                </a:gridCol>
                <a:gridCol w="542568">
                  <a:extLst>
                    <a:ext uri="{9D8B030D-6E8A-4147-A177-3AD203B41FA5}">
                      <a16:colId xmlns:a16="http://schemas.microsoft.com/office/drawing/2014/main" val="1327166322"/>
                    </a:ext>
                  </a:extLst>
                </a:gridCol>
              </a:tblGrid>
              <a:tr h="1128028">
                <a:tc>
                  <a:txBody>
                    <a:bodyPr/>
                    <a:lstStyle/>
                    <a:p>
                      <a:r>
                        <a:rPr lang="de-DE" sz="1400" b="0" dirty="0"/>
                        <a:t>Bewertung</a:t>
                      </a:r>
                    </a:p>
                    <a:p>
                      <a:r>
                        <a:rPr lang="de-DE" sz="1400" b="0" dirty="0"/>
                        <a:t>1 = gering</a:t>
                      </a:r>
                    </a:p>
                    <a:p>
                      <a:r>
                        <a:rPr lang="de-DE" sz="1400" b="0" dirty="0"/>
                        <a:t>7 = hoch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b="0" dirty="0"/>
                        <a:t>Vorkenntnisse</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b="0" dirty="0"/>
                        <a:t>Umfang</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b="0" dirty="0"/>
                        <a:t>Komplexität</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b="0" dirty="0"/>
                        <a:t>Arbeits-aufwand</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b="0" dirty="0"/>
                        <a:t>Kompetenz-</a:t>
                      </a:r>
                      <a:br>
                        <a:rPr lang="de-DE" sz="1400" b="0" dirty="0"/>
                      </a:br>
                      <a:r>
                        <a:rPr lang="de-DE" sz="1400" b="0" dirty="0"/>
                        <a:t>gewinn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b="0" dirty="0"/>
                        <a:t>Lösungsgrad</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00458997"/>
                  </a:ext>
                </a:extLst>
              </a:tr>
              <a:tr h="370840">
                <a:tc>
                  <a:txBody>
                    <a:bodyPr/>
                    <a:lstStyle/>
                    <a:p>
                      <a:r>
                        <a:rPr lang="de-DE" b="0" dirty="0"/>
                        <a:t>Frage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8365185"/>
                  </a:ext>
                </a:extLst>
              </a:tr>
              <a:tr h="370840">
                <a:tc>
                  <a:txBody>
                    <a:bodyPr/>
                    <a:lstStyle/>
                    <a:p>
                      <a:r>
                        <a:rPr lang="de-DE" dirty="0"/>
                        <a:t>Frage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25526200"/>
                  </a:ext>
                </a:extLst>
              </a:tr>
              <a:tr h="370840">
                <a:tc>
                  <a:txBody>
                    <a:bodyPr/>
                    <a:lstStyle/>
                    <a:p>
                      <a:r>
                        <a:rPr lang="de-DE" dirty="0"/>
                        <a:t>Frage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5686699"/>
                  </a:ext>
                </a:extLst>
              </a:tr>
              <a:tr h="370840">
                <a:tc>
                  <a:txBody>
                    <a:bodyPr/>
                    <a:lstStyle/>
                    <a:p>
                      <a:r>
                        <a:rPr lang="de-DE" dirty="0"/>
                        <a:t>Frage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5161865"/>
                  </a:ext>
                </a:extLst>
              </a:tr>
              <a:tr h="370840">
                <a:tc>
                  <a:txBody>
                    <a:bodyPr/>
                    <a:lstStyle/>
                    <a:p>
                      <a:r>
                        <a:rPr lang="de-DE" dirty="0"/>
                        <a:t>Frage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389789"/>
                  </a:ext>
                </a:extLst>
              </a:tr>
              <a:tr h="370840">
                <a:tc>
                  <a:txBody>
                    <a:bodyPr/>
                    <a:lstStyle/>
                    <a:p>
                      <a:r>
                        <a:rPr lang="de-DE" dirty="0"/>
                        <a:t>Frage 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7654577"/>
                  </a:ext>
                </a:extLst>
              </a:tr>
              <a:tr h="370840">
                <a:tc>
                  <a:txBody>
                    <a:bodyPr/>
                    <a:lstStyle/>
                    <a:p>
                      <a:r>
                        <a:rPr lang="de-DE" dirty="0"/>
                        <a:t>Frage 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858932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Frage 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7349715"/>
                  </a:ext>
                </a:extLst>
              </a:tr>
            </a:tbl>
          </a:graphicData>
        </a:graphic>
      </p:graphicFrame>
    </p:spTree>
    <p:extLst>
      <p:ext uri="{BB962C8B-B14F-4D97-AF65-F5344CB8AC3E}">
        <p14:creationId xmlns:p14="http://schemas.microsoft.com/office/powerpoint/2010/main" val="2692394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Quellenverzeichnis</a:t>
            </a:r>
          </a:p>
        </p:txBody>
      </p:sp>
      <p:sp>
        <p:nvSpPr>
          <p:cNvPr id="4" name="Textfeld 3">
            <a:extLst>
              <a:ext uri="{FF2B5EF4-FFF2-40B4-BE49-F238E27FC236}">
                <a16:creationId xmlns:a16="http://schemas.microsoft.com/office/drawing/2014/main" id="{EEBCAC59-07D1-4A9F-BDAD-4833A92623E5}"/>
              </a:ext>
            </a:extLst>
          </p:cNvPr>
          <p:cNvSpPr txBox="1"/>
          <p:nvPr/>
        </p:nvSpPr>
        <p:spPr>
          <a:xfrm>
            <a:off x="318626" y="944493"/>
            <a:ext cx="11266570" cy="984885"/>
          </a:xfrm>
          <a:prstGeom prst="rect">
            <a:avLst/>
          </a:prstGeom>
          <a:noFill/>
        </p:spPr>
        <p:txBody>
          <a:bodyPr wrap="square">
            <a:spAutoFit/>
          </a:bodyPr>
          <a:lstStyle/>
          <a:p>
            <a:pPr marL="342900" indent="-342900">
              <a:spcBef>
                <a:spcPts val="300"/>
              </a:spcBef>
              <a:spcAft>
                <a:spcPts val="300"/>
              </a:spcAft>
              <a:buFont typeface="+mj-lt"/>
              <a:buAutoNum type="arabicParenBoth"/>
            </a:pPr>
            <a:r>
              <a:rPr lang="de-DE" sz="1600" dirty="0">
                <a:effectLst/>
                <a:latin typeface="Arial" panose="020B0604020202020204" pitchFamily="34" charset="0"/>
                <a:ea typeface="Arial" panose="020B0604020202020204" pitchFamily="34" charset="0"/>
                <a:cs typeface="Arial" panose="020B0604020202020204" pitchFamily="34" charset="0"/>
              </a:rPr>
              <a:t>Quelle 1</a:t>
            </a:r>
          </a:p>
          <a:p>
            <a:pPr marL="342900" indent="-342900">
              <a:spcBef>
                <a:spcPts val="300"/>
              </a:spcBef>
              <a:spcAft>
                <a:spcPts val="300"/>
              </a:spcAft>
              <a:buFont typeface="+mj-lt"/>
              <a:buAutoNum type="arabicParenBoth"/>
            </a:pPr>
            <a:r>
              <a:rPr lang="de-DE" sz="1600" dirty="0">
                <a:latin typeface="Arial" panose="020B0604020202020204" pitchFamily="34" charset="0"/>
                <a:ea typeface="Arial" panose="020B0604020202020204" pitchFamily="34" charset="0"/>
                <a:cs typeface="Arial" panose="020B0604020202020204" pitchFamily="34" charset="0"/>
              </a:rPr>
              <a:t>Quelle 2</a:t>
            </a:r>
          </a:p>
          <a:p>
            <a:pPr marL="342900" indent="-342900">
              <a:spcBef>
                <a:spcPts val="300"/>
              </a:spcBef>
              <a:spcAft>
                <a:spcPts val="300"/>
              </a:spcAft>
              <a:buFont typeface="+mj-lt"/>
              <a:buAutoNum type="arabicParenBoth"/>
            </a:pPr>
            <a:r>
              <a:rPr lang="de-DE" sz="1600" dirty="0">
                <a:effectLst/>
                <a:latin typeface="Arial" panose="020B0604020202020204" pitchFamily="34" charset="0"/>
                <a:ea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5931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Einführung und Bearbeitungshinweis</a:t>
            </a:r>
          </a:p>
        </p:txBody>
      </p:sp>
      <p:sp>
        <p:nvSpPr>
          <p:cNvPr id="3" name="Textplatzhalter 2"/>
          <p:cNvSpPr>
            <a:spLocks noGrp="1"/>
          </p:cNvSpPr>
          <p:nvPr>
            <p:ph type="body" sz="quarter" idx="14"/>
          </p:nvPr>
        </p:nvSpPr>
        <p:spPr>
          <a:xfrm>
            <a:off x="318626" y="958402"/>
            <a:ext cx="11459037" cy="926382"/>
          </a:xfrm>
        </p:spPr>
        <p:txBody>
          <a:bodyPr>
            <a:normAutofit/>
          </a:bodyPr>
          <a:lstStyle/>
          <a:p>
            <a:r>
              <a:rPr lang="de-DE" dirty="0"/>
              <a:t>Die PSA ist als Prüfungsleistung für das Modul FA201 vorgesehen </a:t>
            </a:r>
          </a:p>
        </p:txBody>
      </p:sp>
      <p:sp>
        <p:nvSpPr>
          <p:cNvPr id="5" name="Textfeld 4">
            <a:extLst>
              <a:ext uri="{FF2B5EF4-FFF2-40B4-BE49-F238E27FC236}">
                <a16:creationId xmlns:a16="http://schemas.microsoft.com/office/drawing/2014/main" id="{EC201106-0A8C-44E9-9C97-4D433F8C6358}"/>
              </a:ext>
            </a:extLst>
          </p:cNvPr>
          <p:cNvSpPr txBox="1"/>
          <p:nvPr/>
        </p:nvSpPr>
        <p:spPr>
          <a:xfrm>
            <a:off x="318626" y="1500067"/>
            <a:ext cx="11333683" cy="4543295"/>
          </a:xfrm>
          <a:prstGeom prst="rect">
            <a:avLst/>
          </a:prstGeom>
          <a:noFill/>
        </p:spPr>
        <p:txBody>
          <a:bodyPr wrap="square">
            <a:spAutoFit/>
          </a:bodyPr>
          <a:lstStyle/>
          <a:p>
            <a:pPr marL="342900" indent="-342900">
              <a:lnSpc>
                <a:spcPct val="115000"/>
              </a:lnSpc>
              <a:spcBef>
                <a:spcPts val="600"/>
              </a:spcBef>
              <a:spcAft>
                <a:spcPts val="600"/>
              </a:spcAft>
              <a:buFont typeface="Symbol" panose="05050102010706020507" pitchFamily="18" charset="2"/>
              <a:buChar char=""/>
            </a:pPr>
            <a:r>
              <a:rPr lang="de-DE" sz="1600" b="1" dirty="0">
                <a:latin typeface="Arial" panose="020B0604020202020204" pitchFamily="34" charset="0"/>
                <a:ea typeface="Arial" panose="020B0604020202020204" pitchFamily="34" charset="0"/>
                <a:cs typeface="Arial" panose="020B0604020202020204" pitchFamily="34" charset="0"/>
              </a:rPr>
              <a:t>Die Prüfungsform PSA wird aktuell in der SPO verankert und sollte bis Dezember festgehalten sein. Falls dies nicht rechtzeitig in der SPO verankert werden sollte wird eine schriftliche Prüfung durchgeführt. Die PSA-Aufgaben dienen in dem Fall als Prüfungsvorbereitung. Die Fragen werden auf die Inhalte der PSA eingegrenzt.</a:t>
            </a:r>
          </a:p>
          <a:p>
            <a:pPr marL="342900" indent="-342900">
              <a:lnSpc>
                <a:spcPct val="115000"/>
              </a:lnSpc>
              <a:spcBef>
                <a:spcPts val="600"/>
              </a:spcBef>
              <a:spcAft>
                <a:spcPts val="600"/>
              </a:spcAft>
              <a:buFont typeface="Symbol" panose="05050102010706020507" pitchFamily="18" charset="2"/>
              <a:buChar char=""/>
            </a:pPr>
            <a:r>
              <a:rPr lang="de-DE" sz="1600" b="1" dirty="0">
                <a:latin typeface="Arial" panose="020B0604020202020204" pitchFamily="34" charset="0"/>
                <a:ea typeface="Arial" panose="020B0604020202020204" pitchFamily="34" charset="0"/>
                <a:cs typeface="Arial" panose="020B0604020202020204" pitchFamily="34" charset="0"/>
              </a:rPr>
              <a:t>Sie dürfen die Ergebnisse in dem Falle als Unterlagen in der Prüfung verwenden</a:t>
            </a:r>
            <a:r>
              <a:rPr lang="de-DE" sz="1600" dirty="0">
                <a:latin typeface="Arial" panose="020B0604020202020204" pitchFamily="34" charset="0"/>
                <a:ea typeface="Arial" panose="020B0604020202020204" pitchFamily="34" charset="0"/>
                <a:cs typeface="Arial" panose="020B0604020202020204" pitchFamily="34" charset="0"/>
              </a:rPr>
              <a:t>. </a:t>
            </a:r>
          </a:p>
          <a:p>
            <a:pPr marL="342900" indent="-342900">
              <a:lnSpc>
                <a:spcPct val="115000"/>
              </a:lnSpc>
              <a:spcBef>
                <a:spcPts val="600"/>
              </a:spcBef>
              <a:spcAft>
                <a:spcPts val="600"/>
              </a:spcAft>
              <a:buFont typeface="Symbol" panose="05050102010706020507" pitchFamily="18" charset="2"/>
              <a:buChar char=""/>
            </a:pPr>
            <a:r>
              <a:rPr lang="de-DE" sz="1600" b="1" dirty="0">
                <a:solidFill>
                  <a:srgbClr val="C00000"/>
                </a:solidFill>
                <a:latin typeface="Arial" panose="020B0604020202020204" pitchFamily="34" charset="0"/>
                <a:ea typeface="Arial" panose="020B0604020202020204" pitchFamily="34" charset="0"/>
                <a:cs typeface="Arial" panose="020B0604020202020204" pitchFamily="34" charset="0"/>
              </a:rPr>
              <a:t>Die Ergebnisse dürfen Sie ausdrucken und bei der Prüfung abgeben</a:t>
            </a:r>
            <a:r>
              <a:rPr lang="de-DE" sz="1600" dirty="0">
                <a:latin typeface="Arial" panose="020B0604020202020204" pitchFamily="34" charset="0"/>
                <a:ea typeface="Arial" panose="020B0604020202020204" pitchFamily="34" charset="0"/>
                <a:cs typeface="Arial" panose="020B0604020202020204" pitchFamily="34" charset="0"/>
              </a:rPr>
              <a:t>, damit eine Bewertung besser und umfassender möglich ist. </a:t>
            </a:r>
          </a:p>
          <a:p>
            <a:pPr marL="342900" indent="-342900">
              <a:lnSpc>
                <a:spcPct val="115000"/>
              </a:lnSpc>
              <a:spcBef>
                <a:spcPts val="600"/>
              </a:spcBef>
              <a:spcAft>
                <a:spcPts val="600"/>
              </a:spcAft>
              <a:buFont typeface="Symbol" panose="05050102010706020507" pitchFamily="18" charset="2"/>
              <a:buChar char=""/>
            </a:pPr>
            <a:r>
              <a:rPr lang="de-DE" sz="1600" dirty="0">
                <a:latin typeface="Arial" panose="020B0604020202020204" pitchFamily="34" charset="0"/>
                <a:ea typeface="Arial" panose="020B0604020202020204" pitchFamily="34" charset="0"/>
                <a:cs typeface="Arial" panose="020B0604020202020204" pitchFamily="34" charset="0"/>
              </a:rPr>
              <a:t>Verwenden Sie die </a:t>
            </a:r>
            <a:r>
              <a:rPr lang="de-DE" sz="1600" b="1" dirty="0">
                <a:latin typeface="Arial" panose="020B0604020202020204" pitchFamily="34" charset="0"/>
                <a:ea typeface="Arial" panose="020B0604020202020204" pitchFamily="34" charset="0"/>
                <a:cs typeface="Arial" panose="020B0604020202020204" pitchFamily="34" charset="0"/>
              </a:rPr>
              <a:t>PowerPoint Vorlage </a:t>
            </a:r>
            <a:r>
              <a:rPr lang="de-DE" sz="1600" dirty="0">
                <a:latin typeface="Arial" panose="020B0604020202020204" pitchFamily="34" charset="0"/>
                <a:ea typeface="Arial" panose="020B0604020202020204" pitchFamily="34" charset="0"/>
                <a:cs typeface="Arial" panose="020B0604020202020204" pitchFamily="34" charset="0"/>
              </a:rPr>
              <a:t>zur Bearbeitung der Aufgaben und Darstellung der Ergebnisse.</a:t>
            </a:r>
            <a:endParaRPr lang="de-DE" sz="1600" dirty="0">
              <a:latin typeface="Arial" panose="020B0604020202020204" pitchFamily="34" charset="0"/>
              <a:ea typeface="Arial" panose="020B0604020202020204" pitchFamily="34" charset="0"/>
              <a:cs typeface="Times New Roman" panose="02020603050405020304" pitchFamily="18" charset="0"/>
            </a:endParaRPr>
          </a:p>
          <a:p>
            <a:pPr marL="342900" indent="-342900">
              <a:lnSpc>
                <a:spcPct val="115000"/>
              </a:lnSpc>
              <a:spcBef>
                <a:spcPts val="600"/>
              </a:spcBef>
              <a:spcAft>
                <a:spcPts val="600"/>
              </a:spcAft>
              <a:buFont typeface="Symbol" panose="05050102010706020507" pitchFamily="18" charset="2"/>
              <a:buChar char=""/>
            </a:pPr>
            <a:r>
              <a:rPr lang="de-DE" sz="1600" dirty="0">
                <a:effectLst/>
                <a:latin typeface="Arial" panose="020B0604020202020204" pitchFamily="34" charset="0"/>
                <a:ea typeface="Arial" panose="020B0604020202020204" pitchFamily="34" charset="0"/>
                <a:cs typeface="Arial" panose="020B0604020202020204" pitchFamily="34" charset="0"/>
              </a:rPr>
              <a:t>Vermerken Sie bitte Ihren </a:t>
            </a:r>
            <a:r>
              <a:rPr lang="de-DE" sz="1600" b="1" dirty="0">
                <a:effectLst/>
                <a:latin typeface="Arial" panose="020B0604020202020204" pitchFamily="34" charset="0"/>
                <a:ea typeface="Arial" panose="020B0604020202020204" pitchFamily="34" charset="0"/>
                <a:cs typeface="Arial" panose="020B0604020202020204" pitchFamily="34" charset="0"/>
              </a:rPr>
              <a:t>Namen und Matrikelnummer </a:t>
            </a:r>
            <a:r>
              <a:rPr lang="de-DE" sz="1600" dirty="0">
                <a:effectLst/>
                <a:latin typeface="Arial" panose="020B0604020202020204" pitchFamily="34" charset="0"/>
                <a:ea typeface="Arial" panose="020B0604020202020204" pitchFamily="34" charset="0"/>
                <a:cs typeface="Arial" panose="020B0604020202020204" pitchFamily="34" charset="0"/>
              </a:rPr>
              <a:t>auf der Titelseit</a:t>
            </a:r>
            <a:r>
              <a:rPr lang="de-DE" sz="1600" dirty="0">
                <a:latin typeface="Arial" panose="020B0604020202020204" pitchFamily="34" charset="0"/>
                <a:ea typeface="Arial" panose="020B0604020202020204" pitchFamily="34" charset="0"/>
                <a:cs typeface="Arial" panose="020B0604020202020204" pitchFamily="34" charset="0"/>
              </a:rPr>
              <a:t>e, Deckblatt und </a:t>
            </a:r>
            <a:r>
              <a:rPr lang="de-DE" sz="1600" dirty="0">
                <a:effectLst/>
                <a:latin typeface="Arial" panose="020B0604020202020204" pitchFamily="34" charset="0"/>
                <a:ea typeface="Arial" panose="020B0604020202020204" pitchFamily="34" charset="0"/>
                <a:cs typeface="Arial" panose="020B0604020202020204" pitchFamily="34" charset="0"/>
              </a:rPr>
              <a:t>Masterfolie dieser Vorlage.</a:t>
            </a:r>
          </a:p>
          <a:p>
            <a:pPr marL="342900" lvl="0" indent="-342900">
              <a:lnSpc>
                <a:spcPct val="115000"/>
              </a:lnSpc>
              <a:spcBef>
                <a:spcPts val="600"/>
              </a:spcBef>
              <a:spcAft>
                <a:spcPts val="600"/>
              </a:spcAft>
              <a:buFont typeface="Symbol" panose="05050102010706020507" pitchFamily="18" charset="2"/>
              <a:buChar char=""/>
            </a:pPr>
            <a:r>
              <a:rPr lang="de-DE" sz="1600" b="1" dirty="0">
                <a:effectLst/>
                <a:latin typeface="Arial" panose="020B0604020202020204" pitchFamily="34" charset="0"/>
                <a:ea typeface="Arial" panose="020B0604020202020204" pitchFamily="34" charset="0"/>
                <a:cs typeface="Arial" panose="020B0604020202020204" pitchFamily="34" charset="0"/>
              </a:rPr>
              <a:t>Bearbeiten Sie die Projektaufgaben </a:t>
            </a:r>
            <a:r>
              <a:rPr lang="de-DE" sz="1600" dirty="0">
                <a:effectLst/>
                <a:latin typeface="Arial" panose="020B0604020202020204" pitchFamily="34" charset="0"/>
                <a:ea typeface="Arial" panose="020B0604020202020204" pitchFamily="34" charset="0"/>
                <a:cs typeface="Arial" panose="020B0604020202020204" pitchFamily="34" charset="0"/>
              </a:rPr>
              <a:t>und illustrieren Sie die Ergebnisse. </a:t>
            </a:r>
            <a:endParaRPr lang="de-DE" sz="1600" b="1" dirty="0">
              <a:effectLst/>
              <a:latin typeface="Arial" panose="020B0604020202020204" pitchFamily="34" charset="0"/>
              <a:ea typeface="Arial" panose="020B0604020202020204" pitchFamily="34" charset="0"/>
              <a:cs typeface="Arial" panose="020B0604020202020204" pitchFamily="34" charset="0"/>
            </a:endParaRPr>
          </a:p>
          <a:p>
            <a:pPr marL="342900" lvl="0" indent="-342900">
              <a:lnSpc>
                <a:spcPct val="115000"/>
              </a:lnSpc>
              <a:spcBef>
                <a:spcPts val="600"/>
              </a:spcBef>
              <a:spcAft>
                <a:spcPts val="600"/>
              </a:spcAft>
              <a:buFont typeface="Symbol" panose="05050102010706020507" pitchFamily="18" charset="2"/>
              <a:buChar char=""/>
            </a:pPr>
            <a:r>
              <a:rPr lang="de-DE" sz="1600" b="1" dirty="0">
                <a:effectLst/>
                <a:latin typeface="Arial" panose="020B0604020202020204" pitchFamily="34" charset="0"/>
                <a:ea typeface="Arial" panose="020B0604020202020204" pitchFamily="34" charset="0"/>
                <a:cs typeface="Arial" panose="020B0604020202020204" pitchFamily="34" charset="0"/>
              </a:rPr>
              <a:t>Hilfsmittel</a:t>
            </a:r>
            <a:r>
              <a:rPr lang="de-DE" sz="1600" dirty="0">
                <a:effectLst/>
                <a:latin typeface="Arial" panose="020B0604020202020204" pitchFamily="34" charset="0"/>
                <a:ea typeface="Arial" panose="020B0604020202020204" pitchFamily="34" charset="0"/>
                <a:cs typeface="Arial" panose="020B0604020202020204" pitchFamily="34" charset="0"/>
              </a:rPr>
              <a:t>: Alle, insbesondere zu verwenden ist die </a:t>
            </a:r>
            <a:r>
              <a:rPr lang="de-DE" sz="1600" dirty="0" err="1">
                <a:effectLst/>
                <a:latin typeface="Arial" panose="020B0604020202020204" pitchFamily="34" charset="0"/>
                <a:ea typeface="Arial" panose="020B0604020202020204" pitchFamily="34" charset="0"/>
                <a:cs typeface="Arial" panose="020B0604020202020204" pitchFamily="34" charset="0"/>
              </a:rPr>
              <a:t>CarMaker</a:t>
            </a:r>
            <a:r>
              <a:rPr lang="de-DE" sz="1600" dirty="0">
                <a:effectLst/>
                <a:latin typeface="Arial" panose="020B0604020202020204" pitchFamily="34" charset="0"/>
                <a:ea typeface="Arial" panose="020B0604020202020204" pitchFamily="34" charset="0"/>
                <a:cs typeface="Arial" panose="020B0604020202020204" pitchFamily="34" charset="0"/>
              </a:rPr>
              <a:t> Fahrdynamiksimulation.</a:t>
            </a:r>
          </a:p>
          <a:p>
            <a:pPr marL="342900" indent="-342900">
              <a:lnSpc>
                <a:spcPct val="115000"/>
              </a:lnSpc>
              <a:spcBef>
                <a:spcPts val="600"/>
              </a:spcBef>
              <a:spcAft>
                <a:spcPts val="600"/>
              </a:spcAft>
              <a:buFont typeface="Symbol" panose="05050102010706020507" pitchFamily="18" charset="2"/>
              <a:buChar char=""/>
            </a:pPr>
            <a:r>
              <a:rPr lang="de-DE" sz="1600" b="1" dirty="0">
                <a:effectLst/>
                <a:latin typeface="Arial" panose="020B0604020202020204" pitchFamily="34" charset="0"/>
                <a:ea typeface="Arial" panose="020B0604020202020204" pitchFamily="34" charset="0"/>
                <a:cs typeface="Arial" panose="020B0604020202020204" pitchFamily="34" charset="0"/>
              </a:rPr>
              <a:t>Austausch und Gruppenarbeit </a:t>
            </a:r>
            <a:r>
              <a:rPr lang="de-DE" sz="1600" dirty="0">
                <a:effectLst/>
                <a:latin typeface="Arial" panose="020B0604020202020204" pitchFamily="34" charset="0"/>
                <a:ea typeface="Arial" panose="020B0604020202020204" pitchFamily="34" charset="0"/>
                <a:cs typeface="Arial" panose="020B0604020202020204" pitchFamily="34" charset="0"/>
              </a:rPr>
              <a:t>ist grundsätzlich erlaubt. Es muss aber eine </a:t>
            </a:r>
            <a:r>
              <a:rPr lang="de-DE" sz="1600" b="1" dirty="0">
                <a:effectLst/>
                <a:latin typeface="Arial" panose="020B0604020202020204" pitchFamily="34" charset="0"/>
                <a:ea typeface="Arial" panose="020B0604020202020204" pitchFamily="34" charset="0"/>
                <a:cs typeface="Arial" panose="020B0604020202020204" pitchFamily="34" charset="0"/>
              </a:rPr>
              <a:t>eigenständige Bearbeitung </a:t>
            </a:r>
            <a:r>
              <a:rPr lang="de-DE" sz="1600" dirty="0">
                <a:effectLst/>
                <a:latin typeface="Arial" panose="020B0604020202020204" pitchFamily="34" charset="0"/>
                <a:ea typeface="Arial" panose="020B0604020202020204" pitchFamily="34" charset="0"/>
                <a:cs typeface="Arial" panose="020B0604020202020204" pitchFamily="34" charset="0"/>
              </a:rPr>
              <a:t>ersichtlich sein. </a:t>
            </a:r>
            <a:r>
              <a:rPr lang="de-DE" sz="1600" dirty="0">
                <a:latin typeface="Arial" panose="020B0604020202020204" pitchFamily="34" charset="0"/>
                <a:ea typeface="Arial" panose="020B0604020202020204" pitchFamily="34" charset="0"/>
                <a:cs typeface="Arial" panose="020B0604020202020204" pitchFamily="34" charset="0"/>
              </a:rPr>
              <a:t>Das verwendete Fahrzeug ist individuell und daher sind alle Ergebnisse unterschiedlich.</a:t>
            </a:r>
            <a:endParaRPr lang="de-DE" sz="1600" dirty="0">
              <a:effectLst/>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5922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C1B10269-3CED-4E80-AFE1-F52A87493D4B}"/>
              </a:ext>
            </a:extLst>
          </p:cNvPr>
          <p:cNvSpPr/>
          <p:nvPr/>
        </p:nvSpPr>
        <p:spPr>
          <a:xfrm>
            <a:off x="414338" y="958402"/>
            <a:ext cx="6020018" cy="49411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4" name="Rechteck 3">
            <a:extLst>
              <a:ext uri="{FF2B5EF4-FFF2-40B4-BE49-F238E27FC236}">
                <a16:creationId xmlns:a16="http://schemas.microsoft.com/office/drawing/2014/main" id="{6D6A1495-5C7A-4BB3-B60E-BD46A3D23DD5}"/>
              </a:ext>
            </a:extLst>
          </p:cNvPr>
          <p:cNvSpPr/>
          <p:nvPr/>
        </p:nvSpPr>
        <p:spPr>
          <a:xfrm>
            <a:off x="6895750" y="958402"/>
            <a:ext cx="4672668" cy="49411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 name="Titel 1"/>
          <p:cNvSpPr>
            <a:spLocks noGrp="1"/>
          </p:cNvSpPr>
          <p:nvPr>
            <p:ph type="title"/>
          </p:nvPr>
        </p:nvSpPr>
        <p:spPr/>
        <p:txBody>
          <a:bodyPr/>
          <a:lstStyle/>
          <a:p>
            <a:r>
              <a:rPr lang="de-DE" dirty="0"/>
              <a:t>Einführung und Bearbeitungshinweis</a:t>
            </a:r>
          </a:p>
        </p:txBody>
      </p:sp>
      <p:sp>
        <p:nvSpPr>
          <p:cNvPr id="5" name="Textfeld 4">
            <a:extLst>
              <a:ext uri="{FF2B5EF4-FFF2-40B4-BE49-F238E27FC236}">
                <a16:creationId xmlns:a16="http://schemas.microsoft.com/office/drawing/2014/main" id="{EC201106-0A8C-44E9-9C97-4D433F8C6358}"/>
              </a:ext>
            </a:extLst>
          </p:cNvPr>
          <p:cNvSpPr txBox="1"/>
          <p:nvPr/>
        </p:nvSpPr>
        <p:spPr>
          <a:xfrm>
            <a:off x="6895751" y="1556448"/>
            <a:ext cx="4672668" cy="3378297"/>
          </a:xfrm>
          <a:prstGeom prst="rect">
            <a:avLst/>
          </a:prstGeom>
          <a:noFill/>
        </p:spPr>
        <p:txBody>
          <a:bodyPr wrap="square">
            <a:spAutoFit/>
          </a:bodyPr>
          <a:lstStyle/>
          <a:p>
            <a:pPr marL="342900" indent="-342900">
              <a:lnSpc>
                <a:spcPct val="115000"/>
              </a:lnSpc>
              <a:spcBef>
                <a:spcPts val="600"/>
              </a:spcBef>
              <a:spcAft>
                <a:spcPts val="600"/>
              </a:spcAft>
              <a:buFont typeface="Symbol" panose="05050102010706020507" pitchFamily="18" charset="2"/>
              <a:buChar char=""/>
            </a:pPr>
            <a:r>
              <a:rPr lang="de-DE" sz="1600" dirty="0">
                <a:latin typeface="Arial" panose="020B0604020202020204" pitchFamily="34" charset="0"/>
                <a:ea typeface="Arial" panose="020B0604020202020204" pitchFamily="34" charset="0"/>
                <a:cs typeface="Arial" panose="020B0604020202020204" pitchFamily="34" charset="0"/>
              </a:rPr>
              <a:t>Aufgabe wurde gelöst</a:t>
            </a:r>
          </a:p>
          <a:p>
            <a:pPr marL="342900" indent="-342900">
              <a:lnSpc>
                <a:spcPct val="115000"/>
              </a:lnSpc>
              <a:spcBef>
                <a:spcPts val="600"/>
              </a:spcBef>
              <a:spcAft>
                <a:spcPts val="600"/>
              </a:spcAft>
              <a:buFont typeface="Symbol" panose="05050102010706020507" pitchFamily="18" charset="2"/>
              <a:buChar char=""/>
            </a:pPr>
            <a:r>
              <a:rPr lang="de-DE" sz="1600" dirty="0">
                <a:latin typeface="Arial" panose="020B0604020202020204" pitchFamily="34" charset="0"/>
                <a:ea typeface="Arial" panose="020B0604020202020204" pitchFamily="34" charset="0"/>
                <a:cs typeface="Arial" panose="020B0604020202020204" pitchFamily="34" charset="0"/>
              </a:rPr>
              <a:t>Anwendung des Wissens</a:t>
            </a:r>
          </a:p>
          <a:p>
            <a:pPr marL="342900" indent="-342900">
              <a:lnSpc>
                <a:spcPct val="115000"/>
              </a:lnSpc>
              <a:spcBef>
                <a:spcPts val="600"/>
              </a:spcBef>
              <a:spcAft>
                <a:spcPts val="600"/>
              </a:spcAft>
              <a:buFont typeface="Symbol" panose="05050102010706020507" pitchFamily="18" charset="2"/>
              <a:buChar char=""/>
            </a:pPr>
            <a:r>
              <a:rPr lang="de-DE" sz="1600" dirty="0">
                <a:latin typeface="Arial" panose="020B0604020202020204" pitchFamily="34" charset="0"/>
                <a:ea typeface="Arial" panose="020B0604020202020204" pitchFamily="34" charset="0"/>
                <a:cs typeface="Arial" panose="020B0604020202020204" pitchFamily="34" charset="0"/>
              </a:rPr>
              <a:t>Systematik und Methodik</a:t>
            </a:r>
          </a:p>
          <a:p>
            <a:pPr marL="342900" indent="-342900">
              <a:lnSpc>
                <a:spcPct val="115000"/>
              </a:lnSpc>
              <a:spcBef>
                <a:spcPts val="600"/>
              </a:spcBef>
              <a:spcAft>
                <a:spcPts val="600"/>
              </a:spcAft>
              <a:buFont typeface="Symbol" panose="05050102010706020507" pitchFamily="18" charset="2"/>
              <a:buChar char=""/>
            </a:pPr>
            <a:r>
              <a:rPr lang="de-DE" sz="1600" dirty="0">
                <a:effectLst/>
                <a:latin typeface="Arial" panose="020B0604020202020204" pitchFamily="34" charset="0"/>
                <a:ea typeface="Arial" panose="020B0604020202020204" pitchFamily="34" charset="0"/>
                <a:cs typeface="Arial" panose="020B0604020202020204" pitchFamily="34" charset="0"/>
              </a:rPr>
              <a:t>Bewertungskompetenz</a:t>
            </a:r>
          </a:p>
          <a:p>
            <a:pPr marL="342900" indent="-342900">
              <a:lnSpc>
                <a:spcPct val="115000"/>
              </a:lnSpc>
              <a:spcBef>
                <a:spcPts val="600"/>
              </a:spcBef>
              <a:spcAft>
                <a:spcPts val="600"/>
              </a:spcAft>
              <a:buFont typeface="Symbol" panose="05050102010706020507" pitchFamily="18" charset="2"/>
              <a:buChar char=""/>
            </a:pPr>
            <a:r>
              <a:rPr lang="de-DE" sz="1600" dirty="0">
                <a:latin typeface="Arial" panose="020B0604020202020204" pitchFamily="34" charset="0"/>
                <a:ea typeface="Arial" panose="020B0604020202020204" pitchFamily="34" charset="0"/>
                <a:cs typeface="Arial" panose="020B0604020202020204" pitchFamily="34" charset="0"/>
              </a:rPr>
              <a:t>Transfer von Wissens zur Lösung</a:t>
            </a:r>
            <a:endParaRPr lang="de-DE" sz="1600" dirty="0">
              <a:effectLst/>
              <a:latin typeface="Arial" panose="020B0604020202020204" pitchFamily="34" charset="0"/>
              <a:ea typeface="Arial" panose="020B0604020202020204" pitchFamily="34" charset="0"/>
              <a:cs typeface="Arial" panose="020B0604020202020204" pitchFamily="34" charset="0"/>
            </a:endParaRPr>
          </a:p>
          <a:p>
            <a:pPr marL="342900" indent="-342900">
              <a:lnSpc>
                <a:spcPct val="115000"/>
              </a:lnSpc>
              <a:spcBef>
                <a:spcPts val="600"/>
              </a:spcBef>
              <a:spcAft>
                <a:spcPts val="600"/>
              </a:spcAft>
              <a:buFont typeface="Symbol" panose="05050102010706020507" pitchFamily="18" charset="2"/>
              <a:buChar char=""/>
            </a:pPr>
            <a:r>
              <a:rPr lang="de-DE" sz="1600" dirty="0">
                <a:effectLst/>
                <a:latin typeface="Arial" panose="020B0604020202020204" pitchFamily="34" charset="0"/>
                <a:ea typeface="Arial" panose="020B0604020202020204" pitchFamily="34" charset="0"/>
                <a:cs typeface="Arial" panose="020B0604020202020204" pitchFamily="34" charset="0"/>
              </a:rPr>
              <a:t>Ergebnisqualität</a:t>
            </a:r>
          </a:p>
          <a:p>
            <a:pPr marL="342900" indent="-342900">
              <a:lnSpc>
                <a:spcPct val="115000"/>
              </a:lnSpc>
              <a:spcBef>
                <a:spcPts val="600"/>
              </a:spcBef>
              <a:spcAft>
                <a:spcPts val="600"/>
              </a:spcAft>
              <a:buFont typeface="Symbol" panose="05050102010706020507" pitchFamily="18" charset="2"/>
              <a:buChar char=""/>
            </a:pPr>
            <a:r>
              <a:rPr lang="de-DE" sz="1600" b="1" dirty="0">
                <a:latin typeface="Arial" panose="020B0604020202020204" pitchFamily="34" charset="0"/>
                <a:ea typeface="Arial" panose="020B0604020202020204" pitchFamily="34" charset="0"/>
                <a:cs typeface="Arial" panose="020B0604020202020204" pitchFamily="34" charset="0"/>
              </a:rPr>
              <a:t>Ergebnisdarstellung</a:t>
            </a:r>
            <a:endParaRPr lang="de-DE" sz="1400" b="1" dirty="0">
              <a:effectLst/>
              <a:latin typeface="Arial" panose="020B0604020202020204" pitchFamily="34" charset="0"/>
              <a:ea typeface="Arial" panose="020B0604020202020204" pitchFamily="34" charset="0"/>
              <a:cs typeface="Arial" panose="020B0604020202020204" pitchFamily="34" charset="0"/>
            </a:endParaRPr>
          </a:p>
          <a:p>
            <a:pPr marL="342900" indent="-342900">
              <a:lnSpc>
                <a:spcPct val="115000"/>
              </a:lnSpc>
              <a:spcBef>
                <a:spcPts val="600"/>
              </a:spcBef>
              <a:spcAft>
                <a:spcPts val="600"/>
              </a:spcAft>
              <a:buFont typeface="Symbol" panose="05050102010706020507" pitchFamily="18" charset="2"/>
              <a:buChar char=""/>
            </a:pPr>
            <a:endParaRPr lang="de-DE" sz="1400" dirty="0">
              <a:effectLst/>
              <a:latin typeface="Arial" panose="020B0604020202020204" pitchFamily="34" charset="0"/>
              <a:ea typeface="Arial" panose="020B0604020202020204" pitchFamily="34" charset="0"/>
              <a:cs typeface="Arial" panose="020B0604020202020204" pitchFamily="34" charset="0"/>
            </a:endParaRPr>
          </a:p>
        </p:txBody>
      </p:sp>
      <p:sp>
        <p:nvSpPr>
          <p:cNvPr id="6" name="Textfeld 5">
            <a:extLst>
              <a:ext uri="{FF2B5EF4-FFF2-40B4-BE49-F238E27FC236}">
                <a16:creationId xmlns:a16="http://schemas.microsoft.com/office/drawing/2014/main" id="{BF25CC50-E5A0-400C-8887-2A9BABF33E09}"/>
              </a:ext>
            </a:extLst>
          </p:cNvPr>
          <p:cNvSpPr txBox="1"/>
          <p:nvPr/>
        </p:nvSpPr>
        <p:spPr>
          <a:xfrm>
            <a:off x="414337" y="1556447"/>
            <a:ext cx="6020017" cy="4106252"/>
          </a:xfrm>
          <a:prstGeom prst="rect">
            <a:avLst/>
          </a:prstGeom>
          <a:noFill/>
        </p:spPr>
        <p:txBody>
          <a:bodyPr wrap="square">
            <a:spAutoFit/>
          </a:bodyPr>
          <a:lstStyle/>
          <a:p>
            <a:pPr marL="342900" indent="-342900">
              <a:lnSpc>
                <a:spcPct val="115000"/>
              </a:lnSpc>
              <a:spcBef>
                <a:spcPts val="600"/>
              </a:spcBef>
              <a:spcAft>
                <a:spcPts val="600"/>
              </a:spcAft>
              <a:buFont typeface="Symbol" panose="05050102010706020507" pitchFamily="18" charset="2"/>
              <a:buChar char=""/>
            </a:pPr>
            <a:r>
              <a:rPr lang="de-DE" sz="1600" dirty="0">
                <a:latin typeface="Arial" panose="020B0604020202020204" pitchFamily="34" charset="0"/>
                <a:ea typeface="Arial" panose="020B0604020202020204" pitchFamily="34" charset="0"/>
                <a:cs typeface="Arial" panose="020B0604020202020204" pitchFamily="34" charset="0"/>
              </a:rPr>
              <a:t>Illustrieren Sie möglichst mit grafischen Darstellungen.</a:t>
            </a:r>
          </a:p>
          <a:p>
            <a:pPr marL="342900" indent="-342900">
              <a:lnSpc>
                <a:spcPct val="115000"/>
              </a:lnSpc>
              <a:spcBef>
                <a:spcPts val="600"/>
              </a:spcBef>
              <a:spcAft>
                <a:spcPts val="600"/>
              </a:spcAft>
              <a:buFont typeface="Symbol" panose="05050102010706020507" pitchFamily="18" charset="2"/>
              <a:buChar char=""/>
            </a:pPr>
            <a:r>
              <a:rPr lang="de-DE" sz="1600" dirty="0">
                <a:effectLst/>
                <a:latin typeface="Arial" panose="020B0604020202020204" pitchFamily="34" charset="0"/>
                <a:ea typeface="Arial" panose="020B0604020202020204" pitchFamily="34" charset="0"/>
                <a:cs typeface="Arial" panose="020B0604020202020204" pitchFamily="34" charset="0"/>
              </a:rPr>
              <a:t>Die grauen Boxen zeigen Ihnen, welche Darstellungen (z.B.  Grafiken, Diagramme, Tabelle) mindestens zu erstellen sind.</a:t>
            </a:r>
          </a:p>
          <a:p>
            <a:pPr marL="342900" indent="-342900">
              <a:lnSpc>
                <a:spcPct val="115000"/>
              </a:lnSpc>
              <a:spcBef>
                <a:spcPts val="600"/>
              </a:spcBef>
              <a:spcAft>
                <a:spcPts val="600"/>
              </a:spcAft>
              <a:buFont typeface="Symbol" panose="05050102010706020507" pitchFamily="18" charset="2"/>
              <a:buChar char=""/>
            </a:pPr>
            <a:r>
              <a:rPr lang="de-DE" sz="1600" dirty="0">
                <a:latin typeface="Arial" panose="020B0604020202020204" pitchFamily="34" charset="0"/>
                <a:ea typeface="Arial" panose="020B0604020202020204" pitchFamily="34" charset="0"/>
                <a:cs typeface="Arial" panose="020B0604020202020204" pitchFamily="34" charset="0"/>
              </a:rPr>
              <a:t>Bitte keine Screenshots von selbst erstellten Grafiken und Tabellen erstellen. Sonstige Quellen/Literaturstellen sind zu referenzieren [1].</a:t>
            </a:r>
            <a:endParaRPr lang="de-DE" sz="1600" dirty="0">
              <a:effectLst/>
              <a:latin typeface="Arial" panose="020B0604020202020204" pitchFamily="34" charset="0"/>
              <a:ea typeface="Arial" panose="020B0604020202020204" pitchFamily="34" charset="0"/>
              <a:cs typeface="Arial" panose="020B0604020202020204" pitchFamily="34" charset="0"/>
            </a:endParaRPr>
          </a:p>
          <a:p>
            <a:pPr marL="342900" indent="-342900">
              <a:lnSpc>
                <a:spcPct val="115000"/>
              </a:lnSpc>
              <a:spcBef>
                <a:spcPts val="600"/>
              </a:spcBef>
              <a:spcAft>
                <a:spcPts val="600"/>
              </a:spcAft>
              <a:buFont typeface="Symbol" panose="05050102010706020507" pitchFamily="18" charset="2"/>
              <a:buChar char=""/>
            </a:pPr>
            <a:r>
              <a:rPr lang="de-DE" sz="1600" dirty="0">
                <a:effectLst/>
                <a:latin typeface="Arial" panose="020B0604020202020204" pitchFamily="34" charset="0"/>
                <a:ea typeface="Arial" panose="020B0604020202020204" pitchFamily="34" charset="0"/>
                <a:cs typeface="Arial" panose="020B0604020202020204" pitchFamily="34" charset="0"/>
              </a:rPr>
              <a:t>Sie dürfen jederzeit eine Folie aus dem </a:t>
            </a:r>
            <a:r>
              <a:rPr lang="de-DE" sz="1600" dirty="0">
                <a:latin typeface="Arial" panose="020B0604020202020204" pitchFamily="34" charset="0"/>
                <a:ea typeface="Arial" panose="020B0604020202020204" pitchFamily="34" charset="0"/>
                <a:cs typeface="Arial" panose="020B0604020202020204" pitchFamily="34" charset="0"/>
              </a:rPr>
              <a:t>Master </a:t>
            </a:r>
            <a:r>
              <a:rPr lang="de-DE" sz="1600" dirty="0">
                <a:effectLst/>
                <a:latin typeface="Arial" panose="020B0604020202020204" pitchFamily="34" charset="0"/>
                <a:ea typeface="Arial" panose="020B0604020202020204" pitchFamily="34" charset="0"/>
                <a:cs typeface="Arial" panose="020B0604020202020204" pitchFamily="34" charset="0"/>
              </a:rPr>
              <a:t>dazufügen.</a:t>
            </a:r>
          </a:p>
          <a:p>
            <a:pPr marL="342900" indent="-342900">
              <a:lnSpc>
                <a:spcPct val="115000"/>
              </a:lnSpc>
              <a:spcBef>
                <a:spcPts val="600"/>
              </a:spcBef>
              <a:spcAft>
                <a:spcPts val="600"/>
              </a:spcAft>
              <a:buFont typeface="Symbol" panose="05050102010706020507" pitchFamily="18" charset="2"/>
              <a:buChar char=""/>
            </a:pPr>
            <a:r>
              <a:rPr lang="de-DE" sz="1600" dirty="0">
                <a:latin typeface="Arial" panose="020B0604020202020204" pitchFamily="34" charset="0"/>
                <a:ea typeface="Arial" panose="020B0604020202020204" pitchFamily="34" charset="0"/>
                <a:cs typeface="Arial" panose="020B0604020202020204" pitchFamily="34" charset="0"/>
              </a:rPr>
              <a:t>Bitte verwenden Sie gängige Einheiten wie km/h, °, °/s, N …</a:t>
            </a:r>
          </a:p>
          <a:p>
            <a:pPr marL="342900" indent="-342900">
              <a:lnSpc>
                <a:spcPct val="115000"/>
              </a:lnSpc>
              <a:spcBef>
                <a:spcPts val="600"/>
              </a:spcBef>
              <a:spcAft>
                <a:spcPts val="600"/>
              </a:spcAft>
              <a:buFont typeface="Symbol" panose="05050102010706020507" pitchFamily="18" charset="2"/>
              <a:buChar char=""/>
            </a:pPr>
            <a:r>
              <a:rPr lang="de-DE" sz="1600" dirty="0">
                <a:latin typeface="Arial" panose="020B0604020202020204" pitchFamily="34" charset="0"/>
                <a:ea typeface="Arial" panose="020B0604020202020204" pitchFamily="34" charset="0"/>
                <a:cs typeface="Arial" panose="020B0604020202020204" pitchFamily="34" charset="0"/>
              </a:rPr>
              <a:t>Formeln sind mathematisch korrekt zu erstellen.</a:t>
            </a:r>
          </a:p>
          <a:p>
            <a:pPr marL="342900" indent="-342900">
              <a:lnSpc>
                <a:spcPct val="115000"/>
              </a:lnSpc>
              <a:spcBef>
                <a:spcPts val="600"/>
              </a:spcBef>
              <a:spcAft>
                <a:spcPts val="600"/>
              </a:spcAft>
              <a:buFont typeface="Symbol" panose="05050102010706020507" pitchFamily="18" charset="2"/>
              <a:buChar char=""/>
            </a:pPr>
            <a:r>
              <a:rPr lang="de-DE" sz="1600" dirty="0">
                <a:effectLst/>
                <a:latin typeface="Arial" panose="020B0604020202020204" pitchFamily="34" charset="0"/>
                <a:ea typeface="Arial" panose="020B0604020202020204" pitchFamily="34" charset="0"/>
                <a:cs typeface="Arial" panose="020B0604020202020204" pitchFamily="34" charset="0"/>
              </a:rPr>
              <a:t>Sie dürfen gerne die Ergebnisse in Excel oder </a:t>
            </a:r>
            <a:r>
              <a:rPr lang="de-DE" sz="1600" dirty="0" err="1">
                <a:effectLst/>
                <a:latin typeface="Arial" panose="020B0604020202020204" pitchFamily="34" charset="0"/>
                <a:ea typeface="Arial" panose="020B0604020202020204" pitchFamily="34" charset="0"/>
                <a:cs typeface="Arial" panose="020B0604020202020204" pitchFamily="34" charset="0"/>
              </a:rPr>
              <a:t>Matlab</a:t>
            </a:r>
            <a:r>
              <a:rPr lang="de-DE" sz="1600" dirty="0">
                <a:effectLst/>
                <a:latin typeface="Arial" panose="020B0604020202020204" pitchFamily="34" charset="0"/>
                <a:ea typeface="Arial" panose="020B0604020202020204" pitchFamily="34" charset="0"/>
                <a:cs typeface="Arial" panose="020B0604020202020204" pitchFamily="34" charset="0"/>
              </a:rPr>
              <a:t> exportieren. </a:t>
            </a:r>
          </a:p>
        </p:txBody>
      </p:sp>
      <p:sp>
        <p:nvSpPr>
          <p:cNvPr id="9" name="Rechteck 8">
            <a:extLst>
              <a:ext uri="{FF2B5EF4-FFF2-40B4-BE49-F238E27FC236}">
                <a16:creationId xmlns:a16="http://schemas.microsoft.com/office/drawing/2014/main" id="{B67086C1-D298-4C50-A80C-BBF292B5B117}"/>
              </a:ext>
            </a:extLst>
          </p:cNvPr>
          <p:cNvSpPr/>
          <p:nvPr/>
        </p:nvSpPr>
        <p:spPr>
          <a:xfrm>
            <a:off x="414336" y="947826"/>
            <a:ext cx="6020017" cy="494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7" name="Textplatzhalter 2">
            <a:extLst>
              <a:ext uri="{FF2B5EF4-FFF2-40B4-BE49-F238E27FC236}">
                <a16:creationId xmlns:a16="http://schemas.microsoft.com/office/drawing/2014/main" id="{08BA2EB4-1475-4277-BF0E-874C13DC35E7}"/>
              </a:ext>
            </a:extLst>
          </p:cNvPr>
          <p:cNvSpPr txBox="1">
            <a:spLocks/>
          </p:cNvSpPr>
          <p:nvPr/>
        </p:nvSpPr>
        <p:spPr>
          <a:xfrm>
            <a:off x="414337" y="958402"/>
            <a:ext cx="6020016" cy="489398"/>
          </a:xfrm>
          <a:prstGeom prst="rect">
            <a:avLst/>
          </a:prstGeom>
        </p:spPr>
        <p:txBody>
          <a:bodyPr anchor="t">
            <a:normAutofit/>
          </a:bodyPr>
          <a:lstStyle>
            <a:lvl1pPr marL="0" indent="0" algn="l" defTabSz="914400" rtl="0" eaLnBrk="1" latinLnBrk="0" hangingPunct="1">
              <a:lnSpc>
                <a:spcPct val="90000"/>
              </a:lnSpc>
              <a:spcBef>
                <a:spcPts val="1000"/>
              </a:spcBef>
              <a:buFont typeface="Arial" panose="020B0604020202020204" pitchFamily="34" charset="0"/>
              <a:buNone/>
              <a:defRPr sz="2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t>Hinweise</a:t>
            </a:r>
          </a:p>
        </p:txBody>
      </p:sp>
      <p:sp>
        <p:nvSpPr>
          <p:cNvPr id="10" name="Rechteck 9">
            <a:extLst>
              <a:ext uri="{FF2B5EF4-FFF2-40B4-BE49-F238E27FC236}">
                <a16:creationId xmlns:a16="http://schemas.microsoft.com/office/drawing/2014/main" id="{564FD272-011F-4A73-B39A-A4D27D247D43}"/>
              </a:ext>
            </a:extLst>
          </p:cNvPr>
          <p:cNvSpPr/>
          <p:nvPr/>
        </p:nvSpPr>
        <p:spPr>
          <a:xfrm>
            <a:off x="6895747" y="969557"/>
            <a:ext cx="4672669" cy="494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3" name="Textplatzhalter 2"/>
          <p:cNvSpPr>
            <a:spLocks noGrp="1"/>
          </p:cNvSpPr>
          <p:nvPr>
            <p:ph type="body" sz="quarter" idx="14"/>
          </p:nvPr>
        </p:nvSpPr>
        <p:spPr>
          <a:xfrm>
            <a:off x="6895749" y="958402"/>
            <a:ext cx="4672669" cy="489398"/>
          </a:xfrm>
        </p:spPr>
        <p:txBody>
          <a:bodyPr>
            <a:normAutofit/>
          </a:bodyPr>
          <a:lstStyle/>
          <a:p>
            <a:r>
              <a:rPr lang="de-DE" dirty="0"/>
              <a:t>Bewertungskriterien</a:t>
            </a:r>
          </a:p>
        </p:txBody>
      </p:sp>
      <p:sp>
        <p:nvSpPr>
          <p:cNvPr id="11" name="TextBox 10">
            <a:extLst>
              <a:ext uri="{FF2B5EF4-FFF2-40B4-BE49-F238E27FC236}">
                <a16:creationId xmlns:a16="http://schemas.microsoft.com/office/drawing/2014/main" id="{AA82A366-D6F7-46B2-A98D-4009F95FCDD8}"/>
              </a:ext>
            </a:extLst>
          </p:cNvPr>
          <p:cNvSpPr txBox="1"/>
          <p:nvPr/>
        </p:nvSpPr>
        <p:spPr>
          <a:xfrm>
            <a:off x="7851881" y="83253"/>
            <a:ext cx="3750906" cy="523220"/>
          </a:xfrm>
          <a:prstGeom prst="rect">
            <a:avLst/>
          </a:prstGeom>
          <a:noFill/>
        </p:spPr>
        <p:txBody>
          <a:bodyPr wrap="square" rtlCol="0">
            <a:spAutoFit/>
          </a:bodyPr>
          <a:lstStyle/>
          <a:p>
            <a:pPr algn="r"/>
            <a:r>
              <a:rPr lang="de-DE" sz="2800" dirty="0">
                <a:solidFill>
                  <a:srgbClr val="C00000"/>
                </a:solidFill>
              </a:rPr>
              <a:t>Nicht ausdrucken!</a:t>
            </a:r>
          </a:p>
        </p:txBody>
      </p:sp>
    </p:spTree>
    <p:extLst>
      <p:ext uri="{BB962C8B-B14F-4D97-AF65-F5344CB8AC3E}">
        <p14:creationId xmlns:p14="http://schemas.microsoft.com/office/powerpoint/2010/main" val="4172494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Projektaufgabe</a:t>
            </a:r>
          </a:p>
        </p:txBody>
      </p:sp>
      <p:sp>
        <p:nvSpPr>
          <p:cNvPr id="5" name="Textfeld 4">
            <a:extLst>
              <a:ext uri="{FF2B5EF4-FFF2-40B4-BE49-F238E27FC236}">
                <a16:creationId xmlns:a16="http://schemas.microsoft.com/office/drawing/2014/main" id="{EC201106-0A8C-44E9-9C97-4D433F8C6358}"/>
              </a:ext>
            </a:extLst>
          </p:cNvPr>
          <p:cNvSpPr txBox="1"/>
          <p:nvPr/>
        </p:nvSpPr>
        <p:spPr>
          <a:xfrm>
            <a:off x="318626" y="977608"/>
            <a:ext cx="11258182" cy="4662815"/>
          </a:xfrm>
          <a:prstGeom prst="rect">
            <a:avLst/>
          </a:prstGeom>
          <a:noFill/>
        </p:spPr>
        <p:txBody>
          <a:bodyPr wrap="square">
            <a:spAutoFit/>
          </a:bodyPr>
          <a:lstStyle/>
          <a:p>
            <a:pPr>
              <a:spcBef>
                <a:spcPts val="300"/>
              </a:spcBef>
              <a:spcAft>
                <a:spcPts val="300"/>
              </a:spcAft>
            </a:pPr>
            <a:r>
              <a:rPr lang="de-DE" sz="2400" b="1" dirty="0"/>
              <a:t>Sie haben die Aufgabe die Fahreigenschaften eines „beliebig ausgewähltes Fahrzeug“ zu analysieren, gegenüber einem Wettbewerbsumfeld zu positionieren und zu optimieren. </a:t>
            </a:r>
          </a:p>
          <a:p>
            <a:pPr>
              <a:spcBef>
                <a:spcPts val="300"/>
              </a:spcBef>
              <a:spcAft>
                <a:spcPts val="300"/>
              </a:spcAft>
            </a:pPr>
            <a:r>
              <a:rPr lang="de-DE" dirty="0"/>
              <a:t>Dazu bilden Sie ein Zielfahrzeug in der Fahrdynamiksimulation </a:t>
            </a:r>
            <a:r>
              <a:rPr lang="de-DE" dirty="0" err="1"/>
              <a:t>CarMaker</a:t>
            </a:r>
            <a:r>
              <a:rPr lang="de-DE" dirty="0"/>
              <a:t> mittels Fahrzeugdatensatzgenerator ab und nutzen die geschaffene Umgebung für Analysen und Vergleichsrechnungen, zur Fahreigenschaftsbewertung und Optimierung.</a:t>
            </a:r>
          </a:p>
          <a:p>
            <a:pPr marL="342900" indent="-342900">
              <a:spcBef>
                <a:spcPts val="300"/>
              </a:spcBef>
              <a:spcAft>
                <a:spcPts val="300"/>
              </a:spcAft>
              <a:buFont typeface="+mj-lt"/>
              <a:buAutoNum type="arabicPeriod"/>
            </a:pPr>
            <a:r>
              <a:rPr lang="de-DE" sz="1600" dirty="0">
                <a:effectLst/>
                <a:latin typeface="Arial" panose="020B0604020202020204" pitchFamily="34" charset="0"/>
                <a:ea typeface="Arial" panose="020B0604020202020204" pitchFamily="34" charset="0"/>
                <a:cs typeface="Arial" panose="020B0604020202020204" pitchFamily="34" charset="0"/>
              </a:rPr>
              <a:t>Wählen Sie dazu ein beliebiges Fahrzeug aus Ihrem Umfeld, Händler, Internet etc. aus zu dem Sie Zugang haben.</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Vermessen Sie das Fahrzeug oder beschaffen sich die Daten aus beliebigen Quellen wie Fahrzeugschein, technische Spezifikationen, Motorpresse etc.</a:t>
            </a:r>
          </a:p>
          <a:p>
            <a:pPr marL="800100" lvl="1" indent="-342900">
              <a:spcBef>
                <a:spcPts val="300"/>
              </a:spcBef>
              <a:spcAft>
                <a:spcPts val="300"/>
              </a:spcAft>
              <a:buFont typeface="+mj-lt"/>
              <a:buAutoNum type="alphaLcParenR"/>
            </a:pPr>
            <a:r>
              <a:rPr lang="de-DE" sz="1600" dirty="0">
                <a:effectLst/>
                <a:latin typeface="Arial" panose="020B0604020202020204" pitchFamily="34" charset="0"/>
                <a:ea typeface="Arial" panose="020B0604020202020204" pitchFamily="34" charset="0"/>
                <a:cs typeface="Arial" panose="020B0604020202020204" pitchFamily="34" charset="0"/>
              </a:rPr>
              <a:t>Machen Sie eine Fotodokumentation* von allen Seiten und tragen alle wesentlichen Maße ein, die für die Fahrdynamik relevant sind.</a:t>
            </a:r>
          </a:p>
          <a:p>
            <a:pPr marL="800100" lvl="1"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Geben Sie alle notwendigen Daten in den </a:t>
            </a:r>
            <a:r>
              <a:rPr lang="de-DE" sz="1600" b="1" dirty="0" err="1">
                <a:latin typeface="Arial" panose="020B0604020202020204" pitchFamily="34" charset="0"/>
                <a:ea typeface="Arial" panose="020B0604020202020204" pitchFamily="34" charset="0"/>
                <a:cs typeface="Arial" panose="020B0604020202020204" pitchFamily="34" charset="0"/>
              </a:rPr>
              <a:t>CarMaker</a:t>
            </a:r>
            <a:r>
              <a:rPr lang="de-DE" sz="1600" b="1" dirty="0">
                <a:latin typeface="Arial" panose="020B0604020202020204" pitchFamily="34" charset="0"/>
                <a:ea typeface="Arial" panose="020B0604020202020204" pitchFamily="34" charset="0"/>
                <a:cs typeface="Arial" panose="020B0604020202020204" pitchFamily="34" charset="0"/>
              </a:rPr>
              <a:t> Fahrzeugdatensatzgenerator </a:t>
            </a:r>
            <a:r>
              <a:rPr lang="de-DE" sz="1600" dirty="0">
                <a:latin typeface="Arial" panose="020B0604020202020204" pitchFamily="34" charset="0"/>
                <a:ea typeface="Arial" panose="020B0604020202020204" pitchFamily="34" charset="0"/>
                <a:cs typeface="Arial" panose="020B0604020202020204" pitchFamily="34" charset="0"/>
              </a:rPr>
              <a:t>ein und generieren ein Fahrzeugdatensatz. </a:t>
            </a:r>
          </a:p>
          <a:p>
            <a:pPr marL="1257300" lvl="2"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Geben Sie die Quellen zu den Daten an (gemessen, Fahrzeugschein, etc.)</a:t>
            </a:r>
          </a:p>
          <a:p>
            <a:pPr marL="1257300" lvl="2" indent="-342900">
              <a:spcBef>
                <a:spcPts val="300"/>
              </a:spcBef>
              <a:spcAft>
                <a:spcPts val="300"/>
              </a:spcAft>
              <a:buFont typeface="+mj-lt"/>
              <a:buAutoNum type="alphaLcParenR"/>
            </a:pPr>
            <a:r>
              <a:rPr lang="de-DE" sz="1600" dirty="0">
                <a:latin typeface="Arial" panose="020B0604020202020204" pitchFamily="34" charset="0"/>
                <a:ea typeface="Arial" panose="020B0604020202020204" pitchFamily="34" charset="0"/>
                <a:cs typeface="Arial" panose="020B0604020202020204" pitchFamily="34" charset="0"/>
              </a:rPr>
              <a:t>Alle Daten, die Sie nicht beschaffen können dürfen Sie abschätzen. Bitte begründen Sie dazu die Auswahl z.B. an Hand von Literatur, Vergleichsdaten etc.  </a:t>
            </a:r>
            <a:endParaRPr lang="de-DE" sz="1600" dirty="0">
              <a:effectLst/>
              <a:latin typeface="Arial" panose="020B0604020202020204" pitchFamily="34" charset="0"/>
              <a:ea typeface="Arial" panose="020B0604020202020204" pitchFamily="34" charset="0"/>
              <a:cs typeface="Arial" panose="020B0604020202020204" pitchFamily="34" charset="0"/>
            </a:endParaRPr>
          </a:p>
        </p:txBody>
      </p:sp>
      <p:sp>
        <p:nvSpPr>
          <p:cNvPr id="4" name="Textfeld 3">
            <a:extLst>
              <a:ext uri="{FF2B5EF4-FFF2-40B4-BE49-F238E27FC236}">
                <a16:creationId xmlns:a16="http://schemas.microsoft.com/office/drawing/2014/main" id="{67E2DD62-A160-4705-BD77-7B85CAEBB97C}"/>
              </a:ext>
            </a:extLst>
          </p:cNvPr>
          <p:cNvSpPr txBox="1"/>
          <p:nvPr/>
        </p:nvSpPr>
        <p:spPr>
          <a:xfrm>
            <a:off x="318626" y="5880392"/>
            <a:ext cx="11040068" cy="369332"/>
          </a:xfrm>
          <a:prstGeom prst="rect">
            <a:avLst/>
          </a:prstGeom>
          <a:noFill/>
        </p:spPr>
        <p:txBody>
          <a:bodyPr wrap="square" rtlCol="0">
            <a:spAutoFit/>
          </a:bodyPr>
          <a:lstStyle/>
          <a:p>
            <a:r>
              <a:rPr lang="de-DE" dirty="0"/>
              <a:t>* Datenschutzhinweis: Decken Sie personenbezogene Daten, Nummernschilder und ähnliches ab.</a:t>
            </a:r>
          </a:p>
        </p:txBody>
      </p:sp>
    </p:spTree>
    <p:extLst>
      <p:ext uri="{BB962C8B-B14F-4D97-AF65-F5344CB8AC3E}">
        <p14:creationId xmlns:p14="http://schemas.microsoft.com/office/powerpoint/2010/main" val="4194801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Fotodokumentation und Abmessungen</a:t>
            </a:r>
          </a:p>
        </p:txBody>
      </p:sp>
      <p:sp>
        <p:nvSpPr>
          <p:cNvPr id="3" name="Textplatzhalter 2"/>
          <p:cNvSpPr>
            <a:spLocks noGrp="1"/>
          </p:cNvSpPr>
          <p:nvPr>
            <p:ph type="body" sz="quarter" idx="14"/>
          </p:nvPr>
        </p:nvSpPr>
        <p:spPr/>
        <p:txBody>
          <a:bodyPr/>
          <a:lstStyle/>
          <a:p>
            <a:r>
              <a:rPr lang="de-DE" dirty="0"/>
              <a:t>Fahrzeug mit Maße und Massen: </a:t>
            </a:r>
          </a:p>
        </p:txBody>
      </p:sp>
      <p:grpSp>
        <p:nvGrpSpPr>
          <p:cNvPr id="4" name="Gruppieren 3">
            <a:extLst>
              <a:ext uri="{FF2B5EF4-FFF2-40B4-BE49-F238E27FC236}">
                <a16:creationId xmlns:a16="http://schemas.microsoft.com/office/drawing/2014/main" id="{18DA38D6-C9A9-4166-A0B6-050CED5B0D40}"/>
              </a:ext>
            </a:extLst>
          </p:cNvPr>
          <p:cNvGrpSpPr/>
          <p:nvPr/>
        </p:nvGrpSpPr>
        <p:grpSpPr>
          <a:xfrm>
            <a:off x="427837" y="1647156"/>
            <a:ext cx="11140581" cy="3344293"/>
            <a:chOff x="436226" y="1932382"/>
            <a:chExt cx="10158913" cy="2993235"/>
          </a:xfrm>
        </p:grpSpPr>
        <p:sp>
          <p:nvSpPr>
            <p:cNvPr id="7" name="Rechteck 6">
              <a:extLst>
                <a:ext uri="{FF2B5EF4-FFF2-40B4-BE49-F238E27FC236}">
                  <a16:creationId xmlns:a16="http://schemas.microsoft.com/office/drawing/2014/main" id="{B1FF8992-81C1-464B-842B-AA3F5EA512AE}"/>
                </a:ext>
              </a:extLst>
            </p:cNvPr>
            <p:cNvSpPr/>
            <p:nvPr/>
          </p:nvSpPr>
          <p:spPr>
            <a:xfrm>
              <a:off x="436226" y="1932382"/>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Seitenansicht</a:t>
              </a:r>
            </a:p>
          </p:txBody>
        </p:sp>
        <p:sp>
          <p:nvSpPr>
            <p:cNvPr id="8" name="Rechteck 7">
              <a:extLst>
                <a:ext uri="{FF2B5EF4-FFF2-40B4-BE49-F238E27FC236}">
                  <a16:creationId xmlns:a16="http://schemas.microsoft.com/office/drawing/2014/main" id="{1C986636-5A15-44BB-B389-8C4AB86C9FA6}"/>
                </a:ext>
              </a:extLst>
            </p:cNvPr>
            <p:cNvSpPr/>
            <p:nvPr/>
          </p:nvSpPr>
          <p:spPr>
            <a:xfrm>
              <a:off x="3884024" y="1932382"/>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Frontansicht</a:t>
              </a:r>
            </a:p>
          </p:txBody>
        </p:sp>
        <p:sp>
          <p:nvSpPr>
            <p:cNvPr id="9" name="Rechteck 8">
              <a:extLst>
                <a:ext uri="{FF2B5EF4-FFF2-40B4-BE49-F238E27FC236}">
                  <a16:creationId xmlns:a16="http://schemas.microsoft.com/office/drawing/2014/main" id="{5B645AD9-1EB0-438D-BDFE-455CBAE1B00D}"/>
                </a:ext>
              </a:extLst>
            </p:cNvPr>
            <p:cNvSpPr/>
            <p:nvPr/>
          </p:nvSpPr>
          <p:spPr>
            <a:xfrm>
              <a:off x="7331822" y="1932382"/>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Heckabsicht</a:t>
              </a:r>
            </a:p>
          </p:txBody>
        </p:sp>
      </p:grpSp>
      <p:sp>
        <p:nvSpPr>
          <p:cNvPr id="13" name="Textfeld 12">
            <a:extLst>
              <a:ext uri="{FF2B5EF4-FFF2-40B4-BE49-F238E27FC236}">
                <a16:creationId xmlns:a16="http://schemas.microsoft.com/office/drawing/2014/main" id="{C66E467C-4540-4400-BC91-62E0C9F866BC}"/>
              </a:ext>
            </a:extLst>
          </p:cNvPr>
          <p:cNvSpPr txBox="1"/>
          <p:nvPr/>
        </p:nvSpPr>
        <p:spPr>
          <a:xfrm>
            <a:off x="427837" y="5210844"/>
            <a:ext cx="6144936" cy="369332"/>
          </a:xfrm>
          <a:prstGeom prst="rect">
            <a:avLst/>
          </a:prstGeom>
          <a:noFill/>
        </p:spPr>
        <p:txBody>
          <a:bodyPr wrap="square">
            <a:spAutoFit/>
          </a:bodyPr>
          <a:lstStyle/>
          <a:p>
            <a:r>
              <a:rPr lang="de-DE" dirty="0">
                <a:solidFill>
                  <a:schemeClr val="tx1"/>
                </a:solidFill>
              </a:rPr>
              <a:t>Sonstige wichtige Maße und Massen:</a:t>
            </a:r>
            <a:endParaRPr lang="de-DE" dirty="0"/>
          </a:p>
        </p:txBody>
      </p:sp>
    </p:spTree>
    <p:extLst>
      <p:ext uri="{BB962C8B-B14F-4D97-AF65-F5344CB8AC3E}">
        <p14:creationId xmlns:p14="http://schemas.microsoft.com/office/powerpoint/2010/main" val="3132141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Fotodokumentation und technische Spezifikation</a:t>
            </a:r>
          </a:p>
        </p:txBody>
      </p:sp>
      <p:sp>
        <p:nvSpPr>
          <p:cNvPr id="3" name="Textplatzhalter 2"/>
          <p:cNvSpPr>
            <a:spLocks noGrp="1"/>
          </p:cNvSpPr>
          <p:nvPr>
            <p:ph type="body" sz="quarter" idx="14"/>
          </p:nvPr>
        </p:nvSpPr>
        <p:spPr/>
        <p:txBody>
          <a:bodyPr/>
          <a:lstStyle/>
          <a:p>
            <a:r>
              <a:rPr lang="de-DE" dirty="0"/>
              <a:t>Fahrzeugkomponenten und Ausstattung: </a:t>
            </a:r>
          </a:p>
        </p:txBody>
      </p:sp>
      <p:grpSp>
        <p:nvGrpSpPr>
          <p:cNvPr id="5" name="Gruppieren 4">
            <a:extLst>
              <a:ext uri="{FF2B5EF4-FFF2-40B4-BE49-F238E27FC236}">
                <a16:creationId xmlns:a16="http://schemas.microsoft.com/office/drawing/2014/main" id="{B5254DD2-C4E2-467B-9060-79E389307EDB}"/>
              </a:ext>
            </a:extLst>
          </p:cNvPr>
          <p:cNvGrpSpPr/>
          <p:nvPr/>
        </p:nvGrpSpPr>
        <p:grpSpPr>
          <a:xfrm>
            <a:off x="436226" y="1932382"/>
            <a:ext cx="11140581" cy="3612741"/>
            <a:chOff x="436226" y="1932382"/>
            <a:chExt cx="10158913" cy="2993235"/>
          </a:xfrm>
        </p:grpSpPr>
        <p:sp>
          <p:nvSpPr>
            <p:cNvPr id="6" name="Rechteck 5">
              <a:extLst>
                <a:ext uri="{FF2B5EF4-FFF2-40B4-BE49-F238E27FC236}">
                  <a16:creationId xmlns:a16="http://schemas.microsoft.com/office/drawing/2014/main" id="{3425880F-64D6-49EA-B00C-52826E128B65}"/>
                </a:ext>
              </a:extLst>
            </p:cNvPr>
            <p:cNvSpPr/>
            <p:nvPr/>
          </p:nvSpPr>
          <p:spPr>
            <a:xfrm>
              <a:off x="436226" y="1932382"/>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Achstypen vorne und hinten</a:t>
              </a:r>
            </a:p>
            <a:p>
              <a:pPr algn="ctr"/>
              <a:r>
                <a:rPr lang="de-DE" dirty="0">
                  <a:solidFill>
                    <a:schemeClr val="tx1"/>
                  </a:solidFill>
                </a:rPr>
                <a:t>(Beispielbilder)</a:t>
              </a:r>
            </a:p>
          </p:txBody>
        </p:sp>
        <p:sp>
          <p:nvSpPr>
            <p:cNvPr id="7" name="Rechteck 6">
              <a:extLst>
                <a:ext uri="{FF2B5EF4-FFF2-40B4-BE49-F238E27FC236}">
                  <a16:creationId xmlns:a16="http://schemas.microsoft.com/office/drawing/2014/main" id="{F12F524B-9952-471F-9480-3EFD99DBD03A}"/>
                </a:ext>
              </a:extLst>
            </p:cNvPr>
            <p:cNvSpPr/>
            <p:nvPr/>
          </p:nvSpPr>
          <p:spPr>
            <a:xfrm>
              <a:off x="3884024" y="1932382"/>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Reifen und Felgen</a:t>
              </a:r>
            </a:p>
            <a:p>
              <a:pPr algn="ctr"/>
              <a:r>
                <a:rPr lang="de-DE" dirty="0">
                  <a:solidFill>
                    <a:schemeClr val="tx1"/>
                  </a:solidFill>
                </a:rPr>
                <a:t>Art, Größen, Luftdrucktabelle, maximale Beladung (Load Index) und Geschwindigkeit (Speed Index)</a:t>
              </a:r>
            </a:p>
          </p:txBody>
        </p:sp>
        <p:sp>
          <p:nvSpPr>
            <p:cNvPr id="8" name="Rechteck 7">
              <a:extLst>
                <a:ext uri="{FF2B5EF4-FFF2-40B4-BE49-F238E27FC236}">
                  <a16:creationId xmlns:a16="http://schemas.microsoft.com/office/drawing/2014/main" id="{E4FB2945-AAF3-4C95-8B4A-292EC052B978}"/>
                </a:ext>
              </a:extLst>
            </p:cNvPr>
            <p:cNvSpPr/>
            <p:nvPr/>
          </p:nvSpPr>
          <p:spPr>
            <a:xfrm>
              <a:off x="7331822" y="1932382"/>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Liste der Fahrwerksregelsysteme, Fahrerassistenzsysteme mit entsprechenden Funktionen</a:t>
              </a:r>
            </a:p>
          </p:txBody>
        </p:sp>
      </p:grpSp>
    </p:spTree>
    <p:extLst>
      <p:ext uri="{BB962C8B-B14F-4D97-AF65-F5344CB8AC3E}">
        <p14:creationId xmlns:p14="http://schemas.microsoft.com/office/powerpoint/2010/main" val="471729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Benchmarkfahrzeuge</a:t>
            </a:r>
            <a:endParaRPr lang="de-DE" dirty="0"/>
          </a:p>
        </p:txBody>
      </p:sp>
      <p:sp>
        <p:nvSpPr>
          <p:cNvPr id="3" name="Textplatzhalter 2"/>
          <p:cNvSpPr>
            <a:spLocks noGrp="1"/>
          </p:cNvSpPr>
          <p:nvPr>
            <p:ph type="body" sz="quarter" idx="14"/>
          </p:nvPr>
        </p:nvSpPr>
        <p:spPr/>
        <p:txBody>
          <a:bodyPr/>
          <a:lstStyle/>
          <a:p>
            <a:r>
              <a:rPr lang="de-DE" dirty="0"/>
              <a:t>Welche Benchmark-Fahrzeuge würden Sie zum Zielfahrzeug identifizieren? </a:t>
            </a:r>
          </a:p>
        </p:txBody>
      </p:sp>
      <p:grpSp>
        <p:nvGrpSpPr>
          <p:cNvPr id="5" name="Gruppieren 4">
            <a:extLst>
              <a:ext uri="{FF2B5EF4-FFF2-40B4-BE49-F238E27FC236}">
                <a16:creationId xmlns:a16="http://schemas.microsoft.com/office/drawing/2014/main" id="{B5254DD2-C4E2-467B-9060-79E389307EDB}"/>
              </a:ext>
            </a:extLst>
          </p:cNvPr>
          <p:cNvGrpSpPr/>
          <p:nvPr/>
        </p:nvGrpSpPr>
        <p:grpSpPr>
          <a:xfrm>
            <a:off x="436226" y="1932382"/>
            <a:ext cx="11140581" cy="3612741"/>
            <a:chOff x="436226" y="1932382"/>
            <a:chExt cx="10158913" cy="2993235"/>
          </a:xfrm>
        </p:grpSpPr>
        <p:sp>
          <p:nvSpPr>
            <p:cNvPr id="6" name="Rechteck 5">
              <a:extLst>
                <a:ext uri="{FF2B5EF4-FFF2-40B4-BE49-F238E27FC236}">
                  <a16:creationId xmlns:a16="http://schemas.microsoft.com/office/drawing/2014/main" id="{3425880F-64D6-49EA-B00C-52826E128B65}"/>
                </a:ext>
              </a:extLst>
            </p:cNvPr>
            <p:cNvSpPr/>
            <p:nvPr/>
          </p:nvSpPr>
          <p:spPr>
            <a:xfrm>
              <a:off x="436226" y="1932382"/>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Fahrzeug 1</a:t>
              </a:r>
            </a:p>
            <a:p>
              <a:pPr algn="ctr"/>
              <a:endParaRPr lang="de-DE" dirty="0">
                <a:solidFill>
                  <a:schemeClr val="tx1"/>
                </a:solidFill>
              </a:endParaRPr>
            </a:p>
            <a:p>
              <a:pPr algn="ctr"/>
              <a:r>
                <a:rPr lang="de-DE" dirty="0">
                  <a:solidFill>
                    <a:schemeClr val="tx1"/>
                  </a:solidFill>
                </a:rPr>
                <a:t>mit wesentlichen Vergleichsdaten</a:t>
              </a:r>
            </a:p>
          </p:txBody>
        </p:sp>
        <p:sp>
          <p:nvSpPr>
            <p:cNvPr id="7" name="Rechteck 6">
              <a:extLst>
                <a:ext uri="{FF2B5EF4-FFF2-40B4-BE49-F238E27FC236}">
                  <a16:creationId xmlns:a16="http://schemas.microsoft.com/office/drawing/2014/main" id="{F12F524B-9952-471F-9480-3EFD99DBD03A}"/>
                </a:ext>
              </a:extLst>
            </p:cNvPr>
            <p:cNvSpPr/>
            <p:nvPr/>
          </p:nvSpPr>
          <p:spPr>
            <a:xfrm>
              <a:off x="3884024" y="1932382"/>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Fahrzeug 2</a:t>
              </a:r>
              <a:br>
                <a:rPr lang="de-DE" dirty="0">
                  <a:solidFill>
                    <a:schemeClr val="tx1"/>
                  </a:solidFill>
                </a:rPr>
              </a:br>
              <a:endParaRPr lang="de-DE" dirty="0">
                <a:solidFill>
                  <a:schemeClr val="tx1"/>
                </a:solidFill>
              </a:endParaRPr>
            </a:p>
            <a:p>
              <a:pPr algn="ctr"/>
              <a:r>
                <a:rPr lang="de-DE" dirty="0">
                  <a:solidFill>
                    <a:schemeClr val="tx1"/>
                  </a:solidFill>
                </a:rPr>
                <a:t>mit wesentlichen Vergleichsdaten</a:t>
              </a:r>
            </a:p>
          </p:txBody>
        </p:sp>
        <p:sp>
          <p:nvSpPr>
            <p:cNvPr id="8" name="Rechteck 7">
              <a:extLst>
                <a:ext uri="{FF2B5EF4-FFF2-40B4-BE49-F238E27FC236}">
                  <a16:creationId xmlns:a16="http://schemas.microsoft.com/office/drawing/2014/main" id="{E4FB2945-AAF3-4C95-8B4A-292EC052B978}"/>
                </a:ext>
              </a:extLst>
            </p:cNvPr>
            <p:cNvSpPr/>
            <p:nvPr/>
          </p:nvSpPr>
          <p:spPr>
            <a:xfrm>
              <a:off x="7331822" y="1932382"/>
              <a:ext cx="3263317" cy="2993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Fahrzeug 3</a:t>
              </a:r>
            </a:p>
            <a:p>
              <a:pPr algn="ctr"/>
              <a:br>
                <a:rPr lang="de-DE" dirty="0">
                  <a:solidFill>
                    <a:schemeClr val="tx1"/>
                  </a:solidFill>
                </a:rPr>
              </a:br>
              <a:r>
                <a:rPr lang="de-DE" dirty="0">
                  <a:solidFill>
                    <a:schemeClr val="tx1"/>
                  </a:solidFill>
                </a:rPr>
                <a:t>mit wesentlichen Vergleichsdaten</a:t>
              </a:r>
            </a:p>
          </p:txBody>
        </p:sp>
      </p:grpSp>
    </p:spTree>
    <p:extLst>
      <p:ext uri="{BB962C8B-B14F-4D97-AF65-F5344CB8AC3E}">
        <p14:creationId xmlns:p14="http://schemas.microsoft.com/office/powerpoint/2010/main" val="1676760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Fahrzeugdatensatz</a:t>
            </a:r>
          </a:p>
        </p:txBody>
      </p:sp>
      <p:sp>
        <p:nvSpPr>
          <p:cNvPr id="3" name="Textplatzhalter 2"/>
          <p:cNvSpPr>
            <a:spLocks noGrp="1"/>
          </p:cNvSpPr>
          <p:nvPr>
            <p:ph type="body" sz="quarter" idx="14"/>
          </p:nvPr>
        </p:nvSpPr>
        <p:spPr/>
        <p:txBody>
          <a:bodyPr/>
          <a:lstStyle/>
          <a:p>
            <a:r>
              <a:rPr lang="de-DE" dirty="0"/>
              <a:t>Fahrzeugdatensatzgenerator für das Zielfahrzeug: </a:t>
            </a:r>
          </a:p>
        </p:txBody>
      </p:sp>
      <p:grpSp>
        <p:nvGrpSpPr>
          <p:cNvPr id="6" name="Gruppieren 5">
            <a:extLst>
              <a:ext uri="{FF2B5EF4-FFF2-40B4-BE49-F238E27FC236}">
                <a16:creationId xmlns:a16="http://schemas.microsoft.com/office/drawing/2014/main" id="{CD1A5174-B1F0-45BB-B2C0-D3DDCDB83458}"/>
              </a:ext>
            </a:extLst>
          </p:cNvPr>
          <p:cNvGrpSpPr/>
          <p:nvPr/>
        </p:nvGrpSpPr>
        <p:grpSpPr>
          <a:xfrm>
            <a:off x="443215" y="1678295"/>
            <a:ext cx="8642062" cy="4294666"/>
            <a:chOff x="443215" y="1678295"/>
            <a:chExt cx="4483986" cy="2399195"/>
          </a:xfrm>
        </p:grpSpPr>
        <p:pic>
          <p:nvPicPr>
            <p:cNvPr id="4" name="Grafik 3">
              <a:extLst>
                <a:ext uri="{FF2B5EF4-FFF2-40B4-BE49-F238E27FC236}">
                  <a16:creationId xmlns:a16="http://schemas.microsoft.com/office/drawing/2014/main" id="{FAB28DD8-077F-4AA6-A162-1C0456FA8AC5}"/>
                </a:ext>
              </a:extLst>
            </p:cNvPr>
            <p:cNvPicPr>
              <a:picLocks noChangeAspect="1"/>
            </p:cNvPicPr>
            <p:nvPr/>
          </p:nvPicPr>
          <p:blipFill>
            <a:blip r:embed="rId2"/>
            <a:stretch>
              <a:fillRect/>
            </a:stretch>
          </p:blipFill>
          <p:spPr>
            <a:xfrm>
              <a:off x="443215" y="1678295"/>
              <a:ext cx="2156362" cy="2399195"/>
            </a:xfrm>
            <a:prstGeom prst="rect">
              <a:avLst/>
            </a:prstGeom>
          </p:spPr>
        </p:pic>
        <p:pic>
          <p:nvPicPr>
            <p:cNvPr id="5" name="Grafik 4">
              <a:extLst>
                <a:ext uri="{FF2B5EF4-FFF2-40B4-BE49-F238E27FC236}">
                  <a16:creationId xmlns:a16="http://schemas.microsoft.com/office/drawing/2014/main" id="{B4CB69A9-9A6F-4864-821D-DAAE32DFC0D5}"/>
                </a:ext>
              </a:extLst>
            </p:cNvPr>
            <p:cNvPicPr>
              <a:picLocks noChangeAspect="1"/>
            </p:cNvPicPr>
            <p:nvPr/>
          </p:nvPicPr>
          <p:blipFill>
            <a:blip r:embed="rId3"/>
            <a:stretch>
              <a:fillRect/>
            </a:stretch>
          </p:blipFill>
          <p:spPr>
            <a:xfrm>
              <a:off x="2770839" y="1712291"/>
              <a:ext cx="2156362" cy="2365199"/>
            </a:xfrm>
            <a:prstGeom prst="rect">
              <a:avLst/>
            </a:prstGeom>
          </p:spPr>
        </p:pic>
      </p:grpSp>
      <p:sp>
        <p:nvSpPr>
          <p:cNvPr id="7" name="Legende: mit gebogener Linie 6">
            <a:extLst>
              <a:ext uri="{FF2B5EF4-FFF2-40B4-BE49-F238E27FC236}">
                <a16:creationId xmlns:a16="http://schemas.microsoft.com/office/drawing/2014/main" id="{728D728D-A35D-4081-A9E2-2EA53F64BB98}"/>
              </a:ext>
            </a:extLst>
          </p:cNvPr>
          <p:cNvSpPr/>
          <p:nvPr/>
        </p:nvSpPr>
        <p:spPr>
          <a:xfrm>
            <a:off x="9244668" y="2690663"/>
            <a:ext cx="1593908" cy="371319"/>
          </a:xfrm>
          <a:prstGeom prst="borderCallout2">
            <a:avLst/>
          </a:prstGeom>
          <a:solidFill>
            <a:schemeClr val="bg1">
              <a:lumMod val="95000"/>
            </a:schemeClr>
          </a:solidFill>
          <a:ln w="63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a:solidFill>
                  <a:schemeClr val="tx1"/>
                </a:solidFill>
              </a:rPr>
              <a:t>Beispiel: gemessen</a:t>
            </a:r>
          </a:p>
        </p:txBody>
      </p:sp>
      <p:sp>
        <p:nvSpPr>
          <p:cNvPr id="8" name="Legende: mit gebogener Linie 7">
            <a:extLst>
              <a:ext uri="{FF2B5EF4-FFF2-40B4-BE49-F238E27FC236}">
                <a16:creationId xmlns:a16="http://schemas.microsoft.com/office/drawing/2014/main" id="{F6DCF971-75CF-42B1-B1EB-5D3AE6EB43BD}"/>
              </a:ext>
            </a:extLst>
          </p:cNvPr>
          <p:cNvSpPr/>
          <p:nvPr/>
        </p:nvSpPr>
        <p:spPr>
          <a:xfrm>
            <a:off x="9244667" y="3136678"/>
            <a:ext cx="2055303" cy="371319"/>
          </a:xfrm>
          <a:prstGeom prst="borderCallout2">
            <a:avLst/>
          </a:prstGeom>
          <a:solidFill>
            <a:schemeClr val="bg1">
              <a:lumMod val="95000"/>
            </a:schemeClr>
          </a:solidFill>
          <a:ln w="63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a:solidFill>
                  <a:schemeClr val="tx1"/>
                </a:solidFill>
              </a:rPr>
              <a:t>Beispiel: Fahrzeugschein</a:t>
            </a:r>
          </a:p>
        </p:txBody>
      </p:sp>
      <p:sp>
        <p:nvSpPr>
          <p:cNvPr id="9" name="Rechteck 8">
            <a:extLst>
              <a:ext uri="{FF2B5EF4-FFF2-40B4-BE49-F238E27FC236}">
                <a16:creationId xmlns:a16="http://schemas.microsoft.com/office/drawing/2014/main" id="{24A8C647-29A0-4487-9757-7D1FF5069FEB}"/>
              </a:ext>
            </a:extLst>
          </p:cNvPr>
          <p:cNvSpPr/>
          <p:nvPr/>
        </p:nvSpPr>
        <p:spPr>
          <a:xfrm>
            <a:off x="9244667" y="4633900"/>
            <a:ext cx="2768368" cy="132007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bg1"/>
                </a:solidFill>
              </a:rPr>
              <a:t>Bitte erzeugen Sie eine Screenshot Ihre Parameter damit ich die Simulationen nachvollziehen und nachsimulieren kann. </a:t>
            </a:r>
          </a:p>
        </p:txBody>
      </p:sp>
    </p:spTree>
    <p:extLst>
      <p:ext uri="{BB962C8B-B14F-4D97-AF65-F5344CB8AC3E}">
        <p14:creationId xmlns:p14="http://schemas.microsoft.com/office/powerpoint/2010/main" val="28372108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aster_AdriveLivingLab_202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1853</Words>
  <Application>Microsoft Office PowerPoint</Application>
  <PresentationFormat>Widescreen</PresentationFormat>
  <Paragraphs>262</Paragraphs>
  <Slides>20</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Calibri Light</vt:lpstr>
      <vt:lpstr>Cambria Math</vt:lpstr>
      <vt:lpstr>Symbol</vt:lpstr>
      <vt:lpstr>Master_AdriveLivingLab_2020</vt:lpstr>
      <vt:lpstr>think-cell Slide</vt:lpstr>
      <vt:lpstr>PowerPoint Presentation</vt:lpstr>
      <vt:lpstr>Deckblatt</vt:lpstr>
      <vt:lpstr>Einführung und Bearbeitungshinweis</vt:lpstr>
      <vt:lpstr>Einführung und Bearbeitungshinweis</vt:lpstr>
      <vt:lpstr>Projektaufgabe</vt:lpstr>
      <vt:lpstr>Fotodokumentation und Abmessungen</vt:lpstr>
      <vt:lpstr>Fotodokumentation und technische Spezifikation</vt:lpstr>
      <vt:lpstr>Benchmarkfahrzeuge</vt:lpstr>
      <vt:lpstr>Fahrzeugdatensatz</vt:lpstr>
      <vt:lpstr>Analysen und Vergleichsrechnungen</vt:lpstr>
      <vt:lpstr>Analysen und Vergleichsrechnungen</vt:lpstr>
      <vt:lpstr>Analysen und Vergleichsrechnungen</vt:lpstr>
      <vt:lpstr>Analysen und Vergleichsrechnungen</vt:lpstr>
      <vt:lpstr>Fahrdynamische Eigenschaften (1)</vt:lpstr>
      <vt:lpstr>Fahrdynamische Bewertung (1)</vt:lpstr>
      <vt:lpstr>Fahrdynamische Bewertung (2)</vt:lpstr>
      <vt:lpstr>Fahrdynamische Bewertung (2)</vt:lpstr>
      <vt:lpstr>Fahrwerksregelsysteme (1)</vt:lpstr>
      <vt:lpstr>Fahrerassistenzsysteme (1)</vt:lpstr>
      <vt:lpstr>Quellenverzeichnis</vt:lpstr>
    </vt:vector>
  </TitlesOfParts>
  <Company>Hochschule für angewandte Wissenschaften Kempten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Schick, Bernhard</dc:creator>
  <cp:lastModifiedBy>Prof. Bernhard Schick</cp:lastModifiedBy>
  <cp:revision>148</cp:revision>
  <dcterms:created xsi:type="dcterms:W3CDTF">2020-07-03T11:29:42Z</dcterms:created>
  <dcterms:modified xsi:type="dcterms:W3CDTF">2022-11-02T18:49:23Z</dcterms:modified>
</cp:coreProperties>
</file>