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8" r:id="rId1"/>
  </p:sldMasterIdLst>
  <p:notesMasterIdLst>
    <p:notesMasterId r:id="rId53"/>
  </p:notesMasterIdLst>
  <p:sldIdLst>
    <p:sldId id="561" r:id="rId2"/>
    <p:sldId id="593" r:id="rId3"/>
    <p:sldId id="558" r:id="rId4"/>
    <p:sldId id="501" r:id="rId5"/>
    <p:sldId id="572" r:id="rId6"/>
    <p:sldId id="594" r:id="rId7"/>
    <p:sldId id="502" r:id="rId8"/>
    <p:sldId id="640" r:id="rId9"/>
    <p:sldId id="606" r:id="rId10"/>
    <p:sldId id="607" r:id="rId11"/>
    <p:sldId id="425" r:id="rId12"/>
    <p:sldId id="639" r:id="rId13"/>
    <p:sldId id="557" r:id="rId14"/>
    <p:sldId id="342" r:id="rId15"/>
    <p:sldId id="604" r:id="rId16"/>
    <p:sldId id="638" r:id="rId17"/>
    <p:sldId id="608" r:id="rId18"/>
    <p:sldId id="602" r:id="rId19"/>
    <p:sldId id="631" r:id="rId20"/>
    <p:sldId id="609" r:id="rId21"/>
    <p:sldId id="610" r:id="rId22"/>
    <p:sldId id="495" r:id="rId23"/>
    <p:sldId id="496" r:id="rId24"/>
    <p:sldId id="498" r:id="rId25"/>
    <p:sldId id="605" r:id="rId26"/>
    <p:sldId id="545" r:id="rId27"/>
    <p:sldId id="613" r:id="rId28"/>
    <p:sldId id="642" r:id="rId29"/>
    <p:sldId id="641" r:id="rId30"/>
    <p:sldId id="643" r:id="rId31"/>
    <p:sldId id="614" r:id="rId32"/>
    <p:sldId id="617" r:id="rId33"/>
    <p:sldId id="615" r:id="rId34"/>
    <p:sldId id="616" r:id="rId35"/>
    <p:sldId id="427" r:id="rId36"/>
    <p:sldId id="625" r:id="rId37"/>
    <p:sldId id="624" r:id="rId38"/>
    <p:sldId id="632" r:id="rId39"/>
    <p:sldId id="644" r:id="rId40"/>
    <p:sldId id="621" r:id="rId41"/>
    <p:sldId id="611" r:id="rId42"/>
    <p:sldId id="633" r:id="rId43"/>
    <p:sldId id="622" r:id="rId44"/>
    <p:sldId id="635" r:id="rId45"/>
    <p:sldId id="634" r:id="rId46"/>
    <p:sldId id="636" r:id="rId47"/>
    <p:sldId id="637" r:id="rId48"/>
    <p:sldId id="627" r:id="rId49"/>
    <p:sldId id="623" r:id="rId50"/>
    <p:sldId id="626" r:id="rId51"/>
    <p:sldId id="567" r:id="rId52"/>
  </p:sldIdLst>
  <p:sldSz cx="9144000" cy="6858000" type="screen4x3"/>
  <p:notesSz cx="6858000" cy="9144000"/>
  <p:defaultTextStyle>
    <a:defPPr>
      <a:defRPr lang="de-DE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08"/>
    <p:restoredTop sz="91454"/>
  </p:normalViewPr>
  <p:slideViewPr>
    <p:cSldViewPr snapToGrid="0" snapToObjects="1">
      <p:cViewPr varScale="1">
        <p:scale>
          <a:sx n="118" d="100"/>
          <a:sy n="118" d="100"/>
        </p:scale>
        <p:origin x="46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80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25928"/>
    </p:cViewPr>
  </p:sorterViewPr>
  <p:notesViewPr>
    <p:cSldViewPr snapToGrid="0" snapToObjects="1">
      <p:cViewPr varScale="1">
        <p:scale>
          <a:sx n="58" d="100"/>
          <a:sy n="58" d="100"/>
        </p:scale>
        <p:origin x="-2808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97C443-0590-2C49-85F9-E56B6375EDFE}" type="doc">
      <dgm:prSet loTypeId="urn:microsoft.com/office/officeart/2005/8/layout/chevron1" loCatId="process" qsTypeId="urn:microsoft.com/office/officeart/2005/8/quickstyle/simple4" qsCatId="simple" csTypeId="urn:microsoft.com/office/officeart/2005/8/colors/accent1_2" csCatId="accent1" phldr="1"/>
      <dgm:spPr/>
    </dgm:pt>
    <dgm:pt modelId="{9346C557-F156-254B-99C5-282F4DD7E145}">
      <dgm:prSet phldrT="[Text]"/>
      <dgm:spPr/>
      <dgm:t>
        <a:bodyPr/>
        <a:lstStyle/>
        <a:p>
          <a:r>
            <a:rPr lang="de-DE" dirty="0"/>
            <a:t>Single</a:t>
          </a:r>
          <a:r>
            <a:rPr lang="de-DE" baseline="0" dirty="0"/>
            <a:t> Case</a:t>
          </a:r>
          <a:endParaRPr lang="de-DE" dirty="0"/>
        </a:p>
      </dgm:t>
    </dgm:pt>
    <dgm:pt modelId="{67626437-2D4D-284F-9B8E-56B35795AD0C}" type="parTrans" cxnId="{5E0920A2-7FC0-D945-BFD8-EFD0B212D037}">
      <dgm:prSet/>
      <dgm:spPr/>
      <dgm:t>
        <a:bodyPr/>
        <a:lstStyle/>
        <a:p>
          <a:endParaRPr lang="de-DE"/>
        </a:p>
      </dgm:t>
    </dgm:pt>
    <dgm:pt modelId="{EA6ECA28-07F8-CB4E-89DB-43049A61FCF7}" type="sibTrans" cxnId="{5E0920A2-7FC0-D945-BFD8-EFD0B212D037}">
      <dgm:prSet/>
      <dgm:spPr/>
      <dgm:t>
        <a:bodyPr/>
        <a:lstStyle/>
        <a:p>
          <a:endParaRPr lang="de-DE"/>
        </a:p>
      </dgm:t>
    </dgm:pt>
    <dgm:pt modelId="{234FC759-D9EC-114D-A2C2-A9E17569963D}">
      <dgm:prSet phldrT="[Text]"/>
      <dgm:spPr/>
      <dgm:t>
        <a:bodyPr/>
        <a:lstStyle/>
        <a:p>
          <a:r>
            <a:rPr lang="de-DE" dirty="0" err="1"/>
            <a:t>Aggregated</a:t>
          </a:r>
          <a:r>
            <a:rPr lang="de-DE" dirty="0"/>
            <a:t> Analysis </a:t>
          </a:r>
          <a:r>
            <a:rPr lang="de-DE" dirty="0" err="1"/>
            <a:t>of</a:t>
          </a:r>
          <a:r>
            <a:rPr lang="de-DE" dirty="0"/>
            <a:t> Cases</a:t>
          </a:r>
        </a:p>
      </dgm:t>
    </dgm:pt>
    <dgm:pt modelId="{B1F20106-D835-8A4F-B7B4-A241DC793DF4}" type="parTrans" cxnId="{217B15CA-EB13-974A-8D35-9B6E8CAB1031}">
      <dgm:prSet/>
      <dgm:spPr/>
      <dgm:t>
        <a:bodyPr/>
        <a:lstStyle/>
        <a:p>
          <a:endParaRPr lang="de-DE"/>
        </a:p>
      </dgm:t>
    </dgm:pt>
    <dgm:pt modelId="{5078D806-F22E-DB44-9044-A282093C4760}" type="sibTrans" cxnId="{217B15CA-EB13-974A-8D35-9B6E8CAB1031}">
      <dgm:prSet/>
      <dgm:spPr/>
      <dgm:t>
        <a:bodyPr/>
        <a:lstStyle/>
        <a:p>
          <a:endParaRPr lang="de-DE"/>
        </a:p>
      </dgm:t>
    </dgm:pt>
    <dgm:pt modelId="{B1263746-931F-5B43-A5C1-0E7E14E62337}">
      <dgm:prSet phldrT="[Text]"/>
      <dgm:spPr/>
      <dgm:t>
        <a:bodyPr/>
        <a:lstStyle/>
        <a:p>
          <a:r>
            <a:rPr lang="de-DE" dirty="0"/>
            <a:t>Survey</a:t>
          </a:r>
        </a:p>
      </dgm:t>
    </dgm:pt>
    <dgm:pt modelId="{9F3DE16B-9DA4-4544-9D4A-12D4B7A35100}" type="parTrans" cxnId="{45647BBC-FB9B-5F45-AFDB-93DE7FF82C98}">
      <dgm:prSet/>
      <dgm:spPr/>
      <dgm:t>
        <a:bodyPr/>
        <a:lstStyle/>
        <a:p>
          <a:endParaRPr lang="de-DE"/>
        </a:p>
      </dgm:t>
    </dgm:pt>
    <dgm:pt modelId="{46E9B804-877A-9443-A36A-7B6432421519}" type="sibTrans" cxnId="{45647BBC-FB9B-5F45-AFDB-93DE7FF82C98}">
      <dgm:prSet/>
      <dgm:spPr/>
      <dgm:t>
        <a:bodyPr/>
        <a:lstStyle/>
        <a:p>
          <a:endParaRPr lang="de-DE"/>
        </a:p>
      </dgm:t>
    </dgm:pt>
    <dgm:pt modelId="{1ECCFD11-192A-904C-8F7C-42A7AA87100B}">
      <dgm:prSet phldrT="[Text]"/>
      <dgm:spPr/>
      <dgm:t>
        <a:bodyPr/>
        <a:lstStyle/>
        <a:p>
          <a:r>
            <a:rPr lang="de-DE" dirty="0" err="1"/>
            <a:t>Census</a:t>
          </a:r>
          <a:endParaRPr lang="de-DE" dirty="0"/>
        </a:p>
      </dgm:t>
    </dgm:pt>
    <dgm:pt modelId="{5DC53446-9293-CC45-BA48-FE73B7F1CE60}" type="parTrans" cxnId="{69E00971-0BFB-7A43-B3EB-8C89DA254B69}">
      <dgm:prSet/>
      <dgm:spPr/>
      <dgm:t>
        <a:bodyPr/>
        <a:lstStyle/>
        <a:p>
          <a:endParaRPr lang="de-DE"/>
        </a:p>
      </dgm:t>
    </dgm:pt>
    <dgm:pt modelId="{2312E0CC-1393-0C46-9314-39BB6C866699}" type="sibTrans" cxnId="{69E00971-0BFB-7A43-B3EB-8C89DA254B69}">
      <dgm:prSet/>
      <dgm:spPr/>
      <dgm:t>
        <a:bodyPr/>
        <a:lstStyle/>
        <a:p>
          <a:endParaRPr lang="de-DE"/>
        </a:p>
      </dgm:t>
    </dgm:pt>
    <dgm:pt modelId="{F5B5A6E1-640A-EF45-955B-04F6A9392A91}" type="pres">
      <dgm:prSet presAssocID="{7897C443-0590-2C49-85F9-E56B6375EDFE}" presName="Name0" presStyleCnt="0">
        <dgm:presLayoutVars>
          <dgm:dir/>
          <dgm:animLvl val="lvl"/>
          <dgm:resizeHandles val="exact"/>
        </dgm:presLayoutVars>
      </dgm:prSet>
      <dgm:spPr/>
    </dgm:pt>
    <dgm:pt modelId="{5EA88C63-CFC5-564E-95A7-C7B6B37E4F2E}" type="pres">
      <dgm:prSet presAssocID="{9346C557-F156-254B-99C5-282F4DD7E145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B6FB0C3-1BE4-F94F-9ACF-D2E3AC552AD2}" type="pres">
      <dgm:prSet presAssocID="{EA6ECA28-07F8-CB4E-89DB-43049A61FCF7}" presName="parTxOnlySpace" presStyleCnt="0"/>
      <dgm:spPr/>
    </dgm:pt>
    <dgm:pt modelId="{9626DFC3-CA02-924D-8BC6-F2BAB80F4EB7}" type="pres">
      <dgm:prSet presAssocID="{234FC759-D9EC-114D-A2C2-A9E17569963D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B0DB5A2C-C2D5-AB46-84A8-2001A1E3B581}" type="pres">
      <dgm:prSet presAssocID="{5078D806-F22E-DB44-9044-A282093C4760}" presName="parTxOnlySpace" presStyleCnt="0"/>
      <dgm:spPr/>
    </dgm:pt>
    <dgm:pt modelId="{577CF2D6-3CF7-714D-AD88-2FCAF89CEDF6}" type="pres">
      <dgm:prSet presAssocID="{B1263746-931F-5B43-A5C1-0E7E14E62337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17475D5-562B-7B45-91A1-80F8B53240AB}" type="pres">
      <dgm:prSet presAssocID="{46E9B804-877A-9443-A36A-7B6432421519}" presName="parTxOnlySpace" presStyleCnt="0"/>
      <dgm:spPr/>
    </dgm:pt>
    <dgm:pt modelId="{BFAF4520-6244-CA4B-9B25-D6F89D026DF7}" type="pres">
      <dgm:prSet presAssocID="{1ECCFD11-192A-904C-8F7C-42A7AA87100B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D9053F18-01B6-7C4C-A645-DE6C09B347C3}" type="presOf" srcId="{B1263746-931F-5B43-A5C1-0E7E14E62337}" destId="{577CF2D6-3CF7-714D-AD88-2FCAF89CEDF6}" srcOrd="0" destOrd="0" presId="urn:microsoft.com/office/officeart/2005/8/layout/chevron1"/>
    <dgm:cxn modelId="{69E00971-0BFB-7A43-B3EB-8C89DA254B69}" srcId="{7897C443-0590-2C49-85F9-E56B6375EDFE}" destId="{1ECCFD11-192A-904C-8F7C-42A7AA87100B}" srcOrd="3" destOrd="0" parTransId="{5DC53446-9293-CC45-BA48-FE73B7F1CE60}" sibTransId="{2312E0CC-1393-0C46-9314-39BB6C866699}"/>
    <dgm:cxn modelId="{BAE0BE72-BCDC-A544-B1FA-5A1FF5E98601}" type="presOf" srcId="{9346C557-F156-254B-99C5-282F4DD7E145}" destId="{5EA88C63-CFC5-564E-95A7-C7B6B37E4F2E}" srcOrd="0" destOrd="0" presId="urn:microsoft.com/office/officeart/2005/8/layout/chevron1"/>
    <dgm:cxn modelId="{5E0920A2-7FC0-D945-BFD8-EFD0B212D037}" srcId="{7897C443-0590-2C49-85F9-E56B6375EDFE}" destId="{9346C557-F156-254B-99C5-282F4DD7E145}" srcOrd="0" destOrd="0" parTransId="{67626437-2D4D-284F-9B8E-56B35795AD0C}" sibTransId="{EA6ECA28-07F8-CB4E-89DB-43049A61FCF7}"/>
    <dgm:cxn modelId="{40A887BB-ED44-8141-A9D9-8CB4625F67E3}" type="presOf" srcId="{1ECCFD11-192A-904C-8F7C-42A7AA87100B}" destId="{BFAF4520-6244-CA4B-9B25-D6F89D026DF7}" srcOrd="0" destOrd="0" presId="urn:microsoft.com/office/officeart/2005/8/layout/chevron1"/>
    <dgm:cxn modelId="{45647BBC-FB9B-5F45-AFDB-93DE7FF82C98}" srcId="{7897C443-0590-2C49-85F9-E56B6375EDFE}" destId="{B1263746-931F-5B43-A5C1-0E7E14E62337}" srcOrd="2" destOrd="0" parTransId="{9F3DE16B-9DA4-4544-9D4A-12D4B7A35100}" sibTransId="{46E9B804-877A-9443-A36A-7B6432421519}"/>
    <dgm:cxn modelId="{85594ABE-2F9D-F84B-9758-0F499581070D}" type="presOf" srcId="{234FC759-D9EC-114D-A2C2-A9E17569963D}" destId="{9626DFC3-CA02-924D-8BC6-F2BAB80F4EB7}" srcOrd="0" destOrd="0" presId="urn:microsoft.com/office/officeart/2005/8/layout/chevron1"/>
    <dgm:cxn modelId="{217B15CA-EB13-974A-8D35-9B6E8CAB1031}" srcId="{7897C443-0590-2C49-85F9-E56B6375EDFE}" destId="{234FC759-D9EC-114D-A2C2-A9E17569963D}" srcOrd="1" destOrd="0" parTransId="{B1F20106-D835-8A4F-B7B4-A241DC793DF4}" sibTransId="{5078D806-F22E-DB44-9044-A282093C4760}"/>
    <dgm:cxn modelId="{30E081DE-9242-8A4C-A92A-E6D82C68708B}" type="presOf" srcId="{7897C443-0590-2C49-85F9-E56B6375EDFE}" destId="{F5B5A6E1-640A-EF45-955B-04F6A9392A91}" srcOrd="0" destOrd="0" presId="urn:microsoft.com/office/officeart/2005/8/layout/chevron1"/>
    <dgm:cxn modelId="{236DC25E-7F03-CB4F-ADC2-383CF7A53EB1}" type="presParOf" srcId="{F5B5A6E1-640A-EF45-955B-04F6A9392A91}" destId="{5EA88C63-CFC5-564E-95A7-C7B6B37E4F2E}" srcOrd="0" destOrd="0" presId="urn:microsoft.com/office/officeart/2005/8/layout/chevron1"/>
    <dgm:cxn modelId="{F0C7793A-E514-844E-8595-8441A773297D}" type="presParOf" srcId="{F5B5A6E1-640A-EF45-955B-04F6A9392A91}" destId="{0B6FB0C3-1BE4-F94F-9ACF-D2E3AC552AD2}" srcOrd="1" destOrd="0" presId="urn:microsoft.com/office/officeart/2005/8/layout/chevron1"/>
    <dgm:cxn modelId="{6F5A14F5-D352-4A4C-AE13-8F138F6FAE95}" type="presParOf" srcId="{F5B5A6E1-640A-EF45-955B-04F6A9392A91}" destId="{9626DFC3-CA02-924D-8BC6-F2BAB80F4EB7}" srcOrd="2" destOrd="0" presId="urn:microsoft.com/office/officeart/2005/8/layout/chevron1"/>
    <dgm:cxn modelId="{78BE467D-583C-0D42-926D-ABA79F890172}" type="presParOf" srcId="{F5B5A6E1-640A-EF45-955B-04F6A9392A91}" destId="{B0DB5A2C-C2D5-AB46-84A8-2001A1E3B581}" srcOrd="3" destOrd="0" presId="urn:microsoft.com/office/officeart/2005/8/layout/chevron1"/>
    <dgm:cxn modelId="{A9624C72-71B5-B44B-BBB3-00F7F04BDF99}" type="presParOf" srcId="{F5B5A6E1-640A-EF45-955B-04F6A9392A91}" destId="{577CF2D6-3CF7-714D-AD88-2FCAF89CEDF6}" srcOrd="4" destOrd="0" presId="urn:microsoft.com/office/officeart/2005/8/layout/chevron1"/>
    <dgm:cxn modelId="{BA3FE1DC-A463-5D40-B2F2-0C2F98863A7B}" type="presParOf" srcId="{F5B5A6E1-640A-EF45-955B-04F6A9392A91}" destId="{F17475D5-562B-7B45-91A1-80F8B53240AB}" srcOrd="5" destOrd="0" presId="urn:microsoft.com/office/officeart/2005/8/layout/chevron1"/>
    <dgm:cxn modelId="{069668C0-E75A-B24D-AE22-7022B1EEE1BB}" type="presParOf" srcId="{F5B5A6E1-640A-EF45-955B-04F6A9392A91}" destId="{BFAF4520-6244-CA4B-9B25-D6F89D026DF7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A88C63-CFC5-564E-95A7-C7B6B37E4F2E}">
      <dsp:nvSpPr>
        <dsp:cNvPr id="0" name=""/>
        <dsp:cNvSpPr/>
      </dsp:nvSpPr>
      <dsp:spPr>
        <a:xfrm>
          <a:off x="3570" y="726189"/>
          <a:ext cx="2078509" cy="83140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Single</a:t>
          </a:r>
          <a:r>
            <a:rPr lang="de-DE" sz="1800" kern="1200" baseline="0" dirty="0"/>
            <a:t> Case</a:t>
          </a:r>
          <a:endParaRPr lang="de-DE" sz="1800" kern="1200" dirty="0"/>
        </a:p>
      </dsp:txBody>
      <dsp:txXfrm>
        <a:off x="419272" y="726189"/>
        <a:ext cx="1247106" cy="831403"/>
      </dsp:txXfrm>
    </dsp:sp>
    <dsp:sp modelId="{9626DFC3-CA02-924D-8BC6-F2BAB80F4EB7}">
      <dsp:nvSpPr>
        <dsp:cNvPr id="0" name=""/>
        <dsp:cNvSpPr/>
      </dsp:nvSpPr>
      <dsp:spPr>
        <a:xfrm>
          <a:off x="1874229" y="726189"/>
          <a:ext cx="2078509" cy="83140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 err="1"/>
            <a:t>Aggregated</a:t>
          </a:r>
          <a:r>
            <a:rPr lang="de-DE" sz="1800" kern="1200" dirty="0"/>
            <a:t> Analysis </a:t>
          </a:r>
          <a:r>
            <a:rPr lang="de-DE" sz="1800" kern="1200" dirty="0" err="1"/>
            <a:t>of</a:t>
          </a:r>
          <a:r>
            <a:rPr lang="de-DE" sz="1800" kern="1200" dirty="0"/>
            <a:t> Cases</a:t>
          </a:r>
        </a:p>
      </dsp:txBody>
      <dsp:txXfrm>
        <a:off x="2289931" y="726189"/>
        <a:ext cx="1247106" cy="831403"/>
      </dsp:txXfrm>
    </dsp:sp>
    <dsp:sp modelId="{577CF2D6-3CF7-714D-AD88-2FCAF89CEDF6}">
      <dsp:nvSpPr>
        <dsp:cNvPr id="0" name=""/>
        <dsp:cNvSpPr/>
      </dsp:nvSpPr>
      <dsp:spPr>
        <a:xfrm>
          <a:off x="3744888" y="726189"/>
          <a:ext cx="2078509" cy="83140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Survey</a:t>
          </a:r>
        </a:p>
      </dsp:txBody>
      <dsp:txXfrm>
        <a:off x="4160590" y="726189"/>
        <a:ext cx="1247106" cy="831403"/>
      </dsp:txXfrm>
    </dsp:sp>
    <dsp:sp modelId="{BFAF4520-6244-CA4B-9B25-D6F89D026DF7}">
      <dsp:nvSpPr>
        <dsp:cNvPr id="0" name=""/>
        <dsp:cNvSpPr/>
      </dsp:nvSpPr>
      <dsp:spPr>
        <a:xfrm>
          <a:off x="5615546" y="726189"/>
          <a:ext cx="2078509" cy="83140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 err="1"/>
            <a:t>Census</a:t>
          </a:r>
          <a:endParaRPr lang="de-DE" sz="1800" kern="1200" dirty="0"/>
        </a:p>
      </dsp:txBody>
      <dsp:txXfrm>
        <a:off x="6031248" y="726189"/>
        <a:ext cx="1247106" cy="8314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E818A00-442C-FC96-0B9F-5370C2FE55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Helvetica Neue Ligh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26F956D-46CF-07C0-3554-BB0D25B82DC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Helvetica Neue Light" panose="02000403000000020004" pitchFamily="2" charset="0"/>
              </a:defRPr>
            </a:lvl1pPr>
          </a:lstStyle>
          <a:p>
            <a:pPr>
              <a:defRPr/>
            </a:pPr>
            <a:fld id="{07D40E83-721B-B049-973A-2FD0826519FE}" type="datetime1">
              <a:rPr lang="de-DE" altLang="de-DE"/>
              <a:pPr>
                <a:defRPr/>
              </a:pPr>
              <a:t>01.07.26</a:t>
            </a:fld>
            <a:endParaRPr lang="de-DE" alt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F54F9EA1-71BE-BE52-85F0-AF28CEC834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dirty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D534088A-E2A2-65D9-B04E-93F202A9C0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de-DE" altLang="de-DE" noProof="0"/>
              <a:t>Mastertextformat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052160B-848C-93E7-F618-0173CE916B1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Helvetica Neue Ligh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9FDBCC4-79A6-1E60-79C4-43D619EC04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Helvetica Neue Light" panose="02000403000000020004" pitchFamily="2" charset="0"/>
              </a:defRPr>
            </a:lvl1pPr>
          </a:lstStyle>
          <a:p>
            <a:pPr>
              <a:defRPr/>
            </a:pPr>
            <a:fld id="{0F8BD5E9-BD63-2846-883C-BAC9373C993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 Neue Ligh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 Neue Ligh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 Neue Ligh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 Neue Ligh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 Neue Ligh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8BD5E9-BD63-2846-883C-BAC9373C9936}" type="slidenum">
              <a:rPr lang="de-DE" altLang="de-DE" smtClean="0"/>
              <a:pPr>
                <a:defRPr/>
              </a:pPr>
              <a:t>18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26844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8BD5E9-BD63-2846-883C-BAC9373C9936}" type="slidenum">
              <a:rPr lang="de-DE" altLang="de-DE" smtClean="0"/>
              <a:pPr>
                <a:defRPr/>
              </a:pPr>
              <a:t>21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89777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A7B757B-46E1-CF24-CE32-223843E7B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89D05-99A2-B049-8AF5-3535421EBAAA}" type="datetime1">
              <a:rPr lang="de-DE" altLang="de-DE"/>
              <a:pPr>
                <a:defRPr/>
              </a:pPr>
              <a:t>01.07.26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58FB82-F926-B817-E6D4-A30D293EF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8F4E9C2-F49F-8781-8599-C666D5A95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49769-F4BC-4A46-83FF-46C7D554245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83828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07274A9-B463-A116-58A3-40D66D576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DC121-FDF6-424F-9EA6-91E1D2A4ADB8}" type="datetime1">
              <a:rPr lang="de-DE" altLang="de-DE"/>
              <a:pPr>
                <a:defRPr/>
              </a:pPr>
              <a:t>01.07.26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0ADFD9-7520-511B-5953-6A62007F2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04D7F1C-43E8-0928-46B0-BF1E61F8F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803AA-3300-5342-8FF0-0D092F23A3D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6654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9A910A6-F2DA-DF5E-7681-EBE077C9F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B76AA-4964-5445-8F04-39DAF3350900}" type="datetime1">
              <a:rPr lang="de-DE" altLang="de-DE"/>
              <a:pPr>
                <a:defRPr/>
              </a:pPr>
              <a:t>01.07.26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D659DCC-70DD-3742-E9E2-A17422969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786C9F-F3BC-7299-7A23-AD141C987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BF40E-C607-6047-A7A5-A7F81BB8977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18645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B48B2E-6E63-8B1B-989C-4DD3F052C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63DC9-3B78-0B4E-BADD-38C24E8C59DE}" type="datetime1">
              <a:rPr lang="de-DE" altLang="de-DE"/>
              <a:pPr>
                <a:defRPr/>
              </a:pPr>
              <a:t>01.07.26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0920797-F1CE-E86E-1065-EC4D2BCCF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BED7BF6-5838-A6D3-CEC8-23D951356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FEB7F-8111-004B-A89B-C6BD508D8C0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76181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D99DCF5-95EA-32AF-4E33-E12216BCE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30683-E8FF-374E-88B7-E1F3EFCAE93B}" type="datetime1">
              <a:rPr lang="de-DE" altLang="de-DE"/>
              <a:pPr>
                <a:defRPr/>
              </a:pPr>
              <a:t>01.07.26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426FA29-273F-47FC-EADF-32D10C2BF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C12E39-51E0-8C4B-D7E0-F3FD556F4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0A6CE-86CE-7E4C-BA2B-3A540BAD35F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50801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25BED179-B3D5-1F3E-5F69-B19311815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28C27-38A6-5F44-9D90-06FB27A5C1AB}" type="datetime1">
              <a:rPr lang="de-DE" altLang="de-DE"/>
              <a:pPr>
                <a:defRPr/>
              </a:pPr>
              <a:t>01.07.26</a:t>
            </a:fld>
            <a:endParaRPr lang="de-DE" alt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6600E99B-89A4-C2DC-B212-1CB32985F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797215B4-A61E-2764-CB9C-EF947A6C4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E4FCE-5D86-D841-81E9-EDD8A2B856E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44820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EB0C07B9-8DB0-5C09-EDF4-E0E0C8431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DD04F-51EC-BB46-BD8C-67B633BC9AD6}" type="datetime1">
              <a:rPr lang="de-DE" altLang="de-DE"/>
              <a:pPr>
                <a:defRPr/>
              </a:pPr>
              <a:t>01.07.26</a:t>
            </a:fld>
            <a:endParaRPr lang="de-DE" alt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1FA88E7C-5160-9E79-1CC4-2078026BB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F1A02475-984B-9CBF-9C83-3CE4B4A27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D815D-79F3-0844-8604-34A14594C7A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98086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91485AEF-812B-A03B-9B32-9A07A544B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6BB85-6F79-3D40-9D44-6A781D3174E8}" type="datetime1">
              <a:rPr lang="de-DE" altLang="de-DE"/>
              <a:pPr>
                <a:defRPr/>
              </a:pPr>
              <a:t>01.07.26</a:t>
            </a:fld>
            <a:endParaRPr lang="de-DE" alt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BECE5C1C-7D12-DC43-A7D1-8A37CDB5A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D0DB5AAE-5162-E23B-6ABB-7137B7C89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4AF6E-4BC8-F947-B7CB-3A4ABA6513A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02909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A216F6DD-84AF-8FEC-C5E7-7B2536B14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5159F-54B7-164A-90E1-85FB7AF37C8F}" type="datetime1">
              <a:rPr lang="de-DE" altLang="de-DE"/>
              <a:pPr>
                <a:defRPr/>
              </a:pPr>
              <a:t>01.07.26</a:t>
            </a:fld>
            <a:endParaRPr lang="de-DE" altLang="de-DE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F9F1FE84-B2B1-2ACC-EE48-8F3D6A356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A9B7AF99-992D-5098-C1E9-A0F121994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2FC58-A20F-474C-8289-17BE60CB003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26205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FB9F14BE-CE21-7942-61C8-EB97D6EE5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7CE97-4CC1-604E-B05F-B34983874B22}" type="datetime1">
              <a:rPr lang="de-DE" altLang="de-DE"/>
              <a:pPr>
                <a:defRPr/>
              </a:pPr>
              <a:t>01.07.26</a:t>
            </a:fld>
            <a:endParaRPr lang="de-DE" alt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12CA59F-FD5C-8019-0888-1CBB74146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5BD21CFF-17CA-F87C-EB42-042B1CAD8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331C0-5978-3843-A5CF-A9322CD7A42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9718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CC5F3559-5506-001F-F78E-9E8A93726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2ECCE-7F62-264B-8FEE-CBC1465D9202}" type="datetime1">
              <a:rPr lang="de-DE" altLang="de-DE"/>
              <a:pPr>
                <a:defRPr/>
              </a:pPr>
              <a:t>01.07.26</a:t>
            </a:fld>
            <a:endParaRPr lang="de-DE" alt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B4D91E65-8969-C3B3-0852-147CB3B81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E784F0CB-8054-1336-11CB-31C121AB8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8602F-AD82-E94C-ACCC-7B561E5F2BE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11862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>
            <a:extLst>
              <a:ext uri="{FF2B5EF4-FFF2-40B4-BE49-F238E27FC236}">
                <a16:creationId xmlns:a16="http://schemas.microsoft.com/office/drawing/2014/main" id="{7AE8CD0F-E653-C9D1-F393-FFE31D0A368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Mastertitelformat bearbeiten</a:t>
            </a:r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FCBF9358-21A4-EB82-B05C-46FBAE8349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F1C5CF-DD28-FFCB-FF2F-4385910707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Helvetica Neue Light" panose="02000403000000020004" pitchFamily="2" charset="0"/>
              </a:defRPr>
            </a:lvl1pPr>
          </a:lstStyle>
          <a:p>
            <a:pPr>
              <a:defRPr/>
            </a:pPr>
            <a:fld id="{6A96972C-346E-D244-BB96-2D24347A2CC0}" type="datetime1">
              <a:rPr lang="de-DE" altLang="de-DE"/>
              <a:pPr>
                <a:defRPr/>
              </a:pPr>
              <a:t>01.07.26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49B78D2-E32E-DF2E-49EC-BA132A3C00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Helvetica Neue Ligh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ABC63E2-5A08-6892-AA91-92982FCC0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Helvetica Neue Light" panose="02000403000000020004" pitchFamily="2" charset="0"/>
              </a:defRPr>
            </a:lvl1pPr>
          </a:lstStyle>
          <a:p>
            <a:pPr>
              <a:defRPr/>
            </a:pPr>
            <a:fld id="{8AC2A720-D2EE-C046-ADAD-6767CF9E5F3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Helvetica Neue Ligh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 Neue Light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 Neue Light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 Neue Light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 Neue Light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Helvetica Neue Ligh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Helvetica Neue Ligh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 Neue Ligh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Helvetica Neue Ligh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Helvetica Neue Ligh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dupple.com/tools/julius-ai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ai.ly/x2or8pw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3m4bxse2JEQ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s://data.worldhappiness.report/map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Bild 5" descr="schwarzer schwan.pdf">
            <a:extLst>
              <a:ext uri="{FF2B5EF4-FFF2-40B4-BE49-F238E27FC236}">
                <a16:creationId xmlns:a16="http://schemas.microsoft.com/office/drawing/2014/main" id="{A36489D4-EAD2-6F5D-783E-BAC94C3EF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3" t="5145" r="22404" b="57042"/>
          <a:stretch>
            <a:fillRect/>
          </a:stretch>
        </p:blipFill>
        <p:spPr bwMode="auto">
          <a:xfrm>
            <a:off x="-265113" y="0"/>
            <a:ext cx="10442576" cy="70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Textfeld 6">
            <a:extLst>
              <a:ext uri="{FF2B5EF4-FFF2-40B4-BE49-F238E27FC236}">
                <a16:creationId xmlns:a16="http://schemas.microsoft.com/office/drawing/2014/main" id="{4EC71846-81A7-5E36-0760-3FC473F56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322763"/>
            <a:ext cx="11974513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>
                <a:solidFill>
                  <a:srgbClr val="FF0000"/>
                </a:solidFill>
                <a:latin typeface="Arial" panose="020B0604020202020204" pitchFamily="34" charset="0"/>
              </a:rPr>
              <a:t>Research Methods</a:t>
            </a:r>
            <a:br>
              <a:rPr lang="de-DE" altLang="de-DE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de-DE" altLang="de-DE">
                <a:solidFill>
                  <a:schemeClr val="bg1"/>
                </a:solidFill>
                <a:latin typeface="Arial" panose="020B0604020202020204" pitchFamily="34" charset="0"/>
              </a:rPr>
              <a:t>Black Swans, trusting Turkeys and Rabbitducks </a:t>
            </a:r>
          </a:p>
        </p:txBody>
      </p:sp>
      <p:sp>
        <p:nvSpPr>
          <p:cNvPr id="14339" name="Textfeld 7">
            <a:extLst>
              <a:ext uri="{FF2B5EF4-FFF2-40B4-BE49-F238E27FC236}">
                <a16:creationId xmlns:a16="http://schemas.microsoft.com/office/drawing/2014/main" id="{7EA93EF1-25B9-2785-BA45-8A3814C56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240463"/>
            <a:ext cx="2492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>
                <a:solidFill>
                  <a:schemeClr val="bg1"/>
                </a:solidFill>
                <a:latin typeface="Arial" panose="020B0604020202020204" pitchFamily="34" charset="0"/>
              </a:rPr>
              <a:t>Prof. Dr. Katrin Stefan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el 1">
            <a:extLst>
              <a:ext uri="{FF2B5EF4-FFF2-40B4-BE49-F238E27FC236}">
                <a16:creationId xmlns:a16="http://schemas.microsoft.com/office/drawing/2014/main" id="{44B87296-4359-E062-AC5D-9DEE296B1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Statistical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Hypotheses</a:t>
            </a: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1506" name="Inhaltsplatzhalter 2">
            <a:extLst>
              <a:ext uri="{FF2B5EF4-FFF2-40B4-BE49-F238E27FC236}">
                <a16:creationId xmlns:a16="http://schemas.microsoft.com/office/drawing/2014/main" id="{C38D37E5-B211-10C4-D76C-FDBD8AFAF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955370"/>
            <a:ext cx="8909050" cy="4525962"/>
          </a:xfrm>
        </p:spPr>
        <p:txBody>
          <a:bodyPr/>
          <a:lstStyle/>
          <a:p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Intensification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substantive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hypothesis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an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empirical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prediction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research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result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Assumptions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about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distribution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random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variables</a:t>
            </a:r>
          </a:p>
          <a:p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Probability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statements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1507" name="Textfeld 3">
            <a:extLst>
              <a:ext uri="{FF2B5EF4-FFF2-40B4-BE49-F238E27FC236}">
                <a16:creationId xmlns:a16="http://schemas.microsoft.com/office/drawing/2014/main" id="{9B8AA524-E786-0EB2-7800-016911CAA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396038"/>
            <a:ext cx="806926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800" dirty="0">
                <a:latin typeface="Arial" panose="020B0604020202020204" pitchFamily="34" charset="0"/>
              </a:rPr>
              <a:t>Source (</a:t>
            </a:r>
            <a:r>
              <a:rPr lang="de-DE" altLang="de-DE" sz="800" dirty="0" err="1">
                <a:latin typeface="Arial" panose="020B0604020202020204" pitchFamily="34" charset="0"/>
              </a:rPr>
              <a:t>translated</a:t>
            </a:r>
            <a:r>
              <a:rPr lang="de-DE" altLang="de-DE" sz="800" dirty="0">
                <a:latin typeface="Arial" panose="020B0604020202020204" pitchFamily="34" charset="0"/>
              </a:rPr>
              <a:t>): Handerer, Joshua; </a:t>
            </a:r>
            <a:r>
              <a:rPr lang="de-DE" altLang="de-DE" sz="800" dirty="0" err="1">
                <a:latin typeface="Arial" panose="020B0604020202020204" pitchFamily="34" charset="0"/>
              </a:rPr>
              <a:t>ttps</a:t>
            </a:r>
            <a:r>
              <a:rPr lang="de-DE" altLang="de-DE" sz="800" dirty="0">
                <a:latin typeface="Arial" panose="020B0604020202020204" pitchFamily="34" charset="0"/>
              </a:rPr>
              <a:t>://</a:t>
            </a:r>
            <a:r>
              <a:rPr lang="de-DE" altLang="de-DE" sz="800" dirty="0" err="1">
                <a:latin typeface="Arial" panose="020B0604020202020204" pitchFamily="34" charset="0"/>
              </a:rPr>
              <a:t>docplayer.org</a:t>
            </a:r>
            <a:r>
              <a:rPr lang="de-DE" altLang="de-DE" sz="800" dirty="0">
                <a:latin typeface="Arial" panose="020B0604020202020204" pitchFamily="34" charset="0"/>
              </a:rPr>
              <a:t>/7583203-Forschungsmethoden-von-josua-handerer-kontakt-josua-handerer-t-online-de.html, abgerufen 2.5.2020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Foliennummernplatzhalter 3">
            <a:extLst>
              <a:ext uri="{FF2B5EF4-FFF2-40B4-BE49-F238E27FC236}">
                <a16:creationId xmlns:a16="http://schemas.microsoft.com/office/drawing/2014/main" id="{D3AADAE6-2420-1205-AF98-5A2DC91019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-534988" y="6446838"/>
            <a:ext cx="6889751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lang="de-DE" altLang="de-DE" sz="1200"/>
              <a:t>Quelle: TU ChemnitzInstitut für SportwissenschaftProf. Dr. Siegfried Nagel 2008</a:t>
            </a:r>
            <a:endParaRPr lang="en-GB" altLang="de-DE" sz="1200"/>
          </a:p>
          <a:p>
            <a:pPr algn="l">
              <a:spcBef>
                <a:spcPct val="0"/>
              </a:spcBef>
              <a:buFontTx/>
              <a:buNone/>
            </a:pPr>
            <a:endParaRPr lang="de-DE" altLang="de-DE" sz="1200"/>
          </a:p>
          <a:p>
            <a:pPr algn="l">
              <a:spcBef>
                <a:spcPct val="0"/>
              </a:spcBef>
              <a:buFontTx/>
              <a:buNone/>
            </a:pPr>
            <a:endParaRPr lang="de-DE" altLang="de-DE" sz="1200">
              <a:solidFill>
                <a:srgbClr val="898989"/>
              </a:solidFill>
            </a:endParaRP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8B8ED31B-B566-827C-15F6-118702B07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74638"/>
            <a:ext cx="8534400" cy="1143000"/>
          </a:xfrm>
        </p:spPr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Scientific Hypotheses</a:t>
            </a:r>
          </a:p>
        </p:txBody>
      </p:sp>
      <p:sp>
        <p:nvSpPr>
          <p:cNvPr id="18437" name="Text Box 4">
            <a:extLst>
              <a:ext uri="{FF2B5EF4-FFF2-40B4-BE49-F238E27FC236}">
                <a16:creationId xmlns:a16="http://schemas.microsoft.com/office/drawing/2014/main" id="{26A90FAA-EDD8-47ED-3706-9109C9DE6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611438"/>
            <a:ext cx="8842375" cy="324704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185738" indent="-1857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de-DE" altLang="de-DE" sz="2200" dirty="0" err="1">
                <a:latin typeface="Helvetica Neue Light" panose="02000403000000020004" pitchFamily="2" charset="0"/>
              </a:rPr>
              <a:t>Criteria</a:t>
            </a:r>
            <a:r>
              <a:rPr lang="de-DE" altLang="de-DE" sz="2200" dirty="0">
                <a:latin typeface="Helvetica Neue Light" panose="02000403000000020004" pitchFamily="2" charset="0"/>
              </a:rPr>
              <a:t> </a:t>
            </a:r>
            <a:r>
              <a:rPr lang="de-DE" altLang="de-DE" sz="2200" dirty="0" err="1">
                <a:latin typeface="Helvetica Neue Light" panose="02000403000000020004" pitchFamily="2" charset="0"/>
              </a:rPr>
              <a:t>for</a:t>
            </a:r>
            <a:r>
              <a:rPr lang="de-DE" altLang="de-DE" sz="2200" dirty="0">
                <a:latin typeface="Helvetica Neue Light" panose="02000403000000020004" pitchFamily="2" charset="0"/>
              </a:rPr>
              <a:t> a </a:t>
            </a:r>
            <a:r>
              <a:rPr lang="de-DE" altLang="de-DE" sz="2200" b="1" dirty="0" err="1">
                <a:latin typeface="Helvetica Neue Light" panose="02000403000000020004" pitchFamily="2" charset="0"/>
              </a:rPr>
              <a:t>scientific</a:t>
            </a:r>
            <a:r>
              <a:rPr lang="de-DE" altLang="de-DE" sz="2200" b="1" dirty="0">
                <a:latin typeface="Helvetica Neue Light" panose="02000403000000020004" pitchFamily="2" charset="0"/>
              </a:rPr>
              <a:t> </a:t>
            </a:r>
            <a:r>
              <a:rPr lang="de-DE" altLang="de-DE" sz="2200" b="1" dirty="0" err="1">
                <a:latin typeface="Helvetica Neue Light" panose="02000403000000020004" pitchFamily="2" charset="0"/>
              </a:rPr>
              <a:t>hypothesis</a:t>
            </a:r>
            <a:r>
              <a:rPr lang="de-DE" altLang="de-DE" sz="2200" dirty="0">
                <a:latin typeface="Helvetica Neue Light" panose="02000403000000020004" pitchFamily="2" charset="0"/>
              </a:rPr>
              <a:t>:</a:t>
            </a:r>
          </a:p>
          <a:p>
            <a:pPr eaLnBrk="1" hangingPunct="1">
              <a:spcBef>
                <a:spcPct val="50000"/>
              </a:spcBef>
              <a:defRPr/>
            </a:pPr>
            <a:endParaRPr lang="de-DE" altLang="de-DE" sz="2200" dirty="0">
              <a:latin typeface="Helvetica Neue Light" panose="02000403000000020004" pitchFamily="2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de-DE" sz="2000" dirty="0"/>
              <a:t>A </a:t>
            </a:r>
            <a:r>
              <a:rPr lang="de-DE" sz="2000" dirty="0" err="1"/>
              <a:t>scientific</a:t>
            </a:r>
            <a:r>
              <a:rPr lang="de-DE" sz="2000" dirty="0"/>
              <a:t> </a:t>
            </a:r>
            <a:r>
              <a:rPr lang="de-DE" sz="2000" dirty="0" err="1"/>
              <a:t>hypothesis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a </a:t>
            </a:r>
            <a:r>
              <a:rPr lang="de-DE" sz="2000" dirty="0" err="1"/>
              <a:t>general</a:t>
            </a:r>
            <a:r>
              <a:rPr lang="de-DE" sz="2000" dirty="0"/>
              <a:t> </a:t>
            </a:r>
            <a:r>
              <a:rPr lang="de-DE" sz="2000" dirty="0" err="1"/>
              <a:t>assertion</a:t>
            </a:r>
            <a:r>
              <a:rPr lang="de-DE" sz="2000" dirty="0"/>
              <a:t> (universal </a:t>
            </a:r>
            <a:r>
              <a:rPr lang="de-DE" sz="2000" dirty="0" err="1"/>
              <a:t>sentence</a:t>
            </a:r>
            <a:r>
              <a:rPr lang="de-DE" sz="2000" dirty="0"/>
              <a:t>) </a:t>
            </a:r>
            <a:r>
              <a:rPr lang="de-DE" sz="2000" dirty="0" err="1"/>
              <a:t>that</a:t>
            </a:r>
            <a:r>
              <a:rPr lang="de-DE" sz="2000" dirty="0"/>
              <a:t> </a:t>
            </a:r>
            <a:r>
              <a:rPr lang="de-DE" sz="2000" dirty="0" err="1"/>
              <a:t>goes</a:t>
            </a:r>
            <a:r>
              <a:rPr lang="de-DE" sz="2000" dirty="0"/>
              <a:t> </a:t>
            </a:r>
            <a:r>
              <a:rPr lang="de-DE" sz="2000" dirty="0" err="1"/>
              <a:t>beyond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individual </a:t>
            </a:r>
            <a:r>
              <a:rPr lang="de-DE" sz="2000" dirty="0" err="1"/>
              <a:t>case</a:t>
            </a:r>
            <a:r>
              <a:rPr lang="de-DE" sz="2000" dirty="0"/>
              <a:t> </a:t>
            </a:r>
            <a:r>
              <a:rPr lang="de-DE" sz="2000" dirty="0" err="1"/>
              <a:t>or</a:t>
            </a:r>
            <a:r>
              <a:rPr lang="de-DE" sz="2000" dirty="0"/>
              <a:t> a </a:t>
            </a:r>
            <a:r>
              <a:rPr lang="de-DE" sz="2000" dirty="0" err="1"/>
              <a:t>singular</a:t>
            </a:r>
            <a:r>
              <a:rPr lang="de-DE" sz="2000" dirty="0"/>
              <a:t> </a:t>
            </a:r>
            <a:r>
              <a:rPr lang="de-DE" sz="2000" dirty="0" err="1"/>
              <a:t>event</a:t>
            </a:r>
            <a:endParaRPr lang="de-DE" sz="2000" dirty="0"/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de-DE" sz="2000" dirty="0"/>
              <a:t>A </a:t>
            </a:r>
            <a:r>
              <a:rPr lang="de-DE" sz="2000" dirty="0" err="1"/>
              <a:t>hypothesis</a:t>
            </a:r>
            <a:r>
              <a:rPr lang="de-DE" sz="2000" dirty="0"/>
              <a:t> must at least </a:t>
            </a:r>
            <a:r>
              <a:rPr lang="de-DE" sz="2000" dirty="0" err="1"/>
              <a:t>implicitly</a:t>
            </a:r>
            <a:r>
              <a:rPr lang="de-DE" sz="2000" dirty="0"/>
              <a:t> </a:t>
            </a:r>
            <a:r>
              <a:rPr lang="de-DE" sz="2000" dirty="0" err="1"/>
              <a:t>be</a:t>
            </a:r>
            <a:r>
              <a:rPr lang="de-DE" sz="2000" dirty="0"/>
              <a:t> </a:t>
            </a:r>
            <a:r>
              <a:rPr lang="de-DE" sz="2000" dirty="0" err="1"/>
              <a:t>based</a:t>
            </a:r>
            <a:r>
              <a:rPr lang="de-DE" sz="2000" dirty="0"/>
              <a:t> on </a:t>
            </a:r>
            <a:r>
              <a:rPr lang="de-DE" sz="2000" dirty="0" err="1"/>
              <a:t>the</a:t>
            </a:r>
            <a:r>
              <a:rPr lang="de-DE" sz="2000" dirty="0"/>
              <a:t> formal </a:t>
            </a:r>
            <a:r>
              <a:rPr lang="de-DE" sz="2000" dirty="0" err="1"/>
              <a:t>structure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a </a:t>
            </a:r>
            <a:r>
              <a:rPr lang="de-DE" sz="2000" dirty="0" err="1"/>
              <a:t>meaningful</a:t>
            </a:r>
            <a:r>
              <a:rPr lang="de-DE" sz="2000" dirty="0"/>
              <a:t> </a:t>
            </a:r>
            <a:r>
              <a:rPr lang="de-DE" sz="2000" dirty="0" err="1"/>
              <a:t>conditional</a:t>
            </a:r>
            <a:r>
              <a:rPr lang="de-DE" sz="2000" dirty="0"/>
              <a:t> </a:t>
            </a:r>
            <a:r>
              <a:rPr lang="de-DE" sz="2000" dirty="0" err="1"/>
              <a:t>sentence</a:t>
            </a:r>
            <a:r>
              <a:rPr lang="de-DE" sz="2000" dirty="0"/>
              <a:t> (“</a:t>
            </a:r>
            <a:r>
              <a:rPr lang="de-DE" sz="2000" dirty="0" err="1"/>
              <a:t>if-then</a:t>
            </a:r>
            <a:r>
              <a:rPr lang="de-DE" sz="2000" dirty="0"/>
              <a:t> </a:t>
            </a:r>
            <a:r>
              <a:rPr lang="de-DE" sz="2000" dirty="0" err="1"/>
              <a:t>sentence</a:t>
            </a:r>
            <a:r>
              <a:rPr lang="de-DE" sz="2000" dirty="0"/>
              <a:t>”, “so-so-</a:t>
            </a:r>
            <a:r>
              <a:rPr lang="de-DE" sz="2000" dirty="0" err="1"/>
              <a:t>sentence</a:t>
            </a:r>
            <a:r>
              <a:rPr lang="de-DE" sz="2000" dirty="0"/>
              <a:t>”).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de-DE" sz="2000" dirty="0"/>
              <a:t>The </a:t>
            </a:r>
            <a:r>
              <a:rPr lang="de-DE" sz="2000" dirty="0" err="1"/>
              <a:t>conditional</a:t>
            </a:r>
            <a:r>
              <a:rPr lang="de-DE" sz="2000" dirty="0"/>
              <a:t> </a:t>
            </a:r>
            <a:r>
              <a:rPr lang="de-DE" sz="2000" dirty="0" err="1"/>
              <a:t>clause</a:t>
            </a:r>
            <a:r>
              <a:rPr lang="de-DE" sz="2000" dirty="0"/>
              <a:t> must </a:t>
            </a:r>
            <a:r>
              <a:rPr lang="de-DE" sz="2000" dirty="0" err="1"/>
              <a:t>be</a:t>
            </a:r>
            <a:r>
              <a:rPr lang="de-DE" sz="2000" dirty="0"/>
              <a:t> </a:t>
            </a:r>
            <a:r>
              <a:rPr lang="de-DE" sz="2000" dirty="0" err="1"/>
              <a:t>potentially</a:t>
            </a:r>
            <a:r>
              <a:rPr lang="de-DE" sz="2000" dirty="0"/>
              <a:t> </a:t>
            </a:r>
            <a:r>
              <a:rPr lang="de-DE" sz="2000" dirty="0" err="1"/>
              <a:t>falsifiable</a:t>
            </a:r>
            <a:r>
              <a:rPr lang="de-DE" sz="2000" dirty="0"/>
              <a:t>. </a:t>
            </a:r>
            <a:r>
              <a:rPr lang="de-DE" sz="2000" dirty="0" err="1"/>
              <a:t>That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, </a:t>
            </a:r>
            <a:r>
              <a:rPr lang="de-DE" sz="2000" dirty="0" err="1"/>
              <a:t>events</a:t>
            </a:r>
            <a:r>
              <a:rPr lang="de-DE" sz="2000" dirty="0"/>
              <a:t> must </a:t>
            </a:r>
            <a:r>
              <a:rPr lang="de-DE" sz="2000" dirty="0" err="1"/>
              <a:t>be</a:t>
            </a:r>
            <a:r>
              <a:rPr lang="de-DE" sz="2000" dirty="0"/>
              <a:t> </a:t>
            </a:r>
            <a:r>
              <a:rPr lang="de-DE" sz="2000" dirty="0" err="1"/>
              <a:t>conceivable</a:t>
            </a:r>
            <a:r>
              <a:rPr lang="de-DE" sz="2000" dirty="0"/>
              <a:t> </a:t>
            </a:r>
            <a:r>
              <a:rPr lang="de-DE" sz="2000" dirty="0" err="1"/>
              <a:t>that</a:t>
            </a:r>
            <a:r>
              <a:rPr lang="de-DE" sz="2000" dirty="0"/>
              <a:t> </a:t>
            </a:r>
            <a:r>
              <a:rPr lang="de-DE" sz="2000" dirty="0" err="1"/>
              <a:t>contradict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conditional</a:t>
            </a:r>
            <a:r>
              <a:rPr lang="de-DE" sz="2000" dirty="0"/>
              <a:t> </a:t>
            </a:r>
            <a:r>
              <a:rPr lang="de-DE" sz="2000" dirty="0" err="1"/>
              <a:t>clause</a:t>
            </a:r>
            <a:r>
              <a:rPr lang="de-DE" sz="2000" dirty="0"/>
              <a:t>.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F035D-8288-1B3C-8E12-11017F459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el 1">
            <a:extLst>
              <a:ext uri="{FF2B5EF4-FFF2-40B4-BE49-F238E27FC236}">
                <a16:creationId xmlns:a16="http://schemas.microsoft.com/office/drawing/2014/main" id="{CDDC785C-44A3-8F7D-67A6-060EB9020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60537"/>
          </a:xfrm>
        </p:spPr>
        <p:txBody>
          <a:bodyPr/>
          <a:lstStyle/>
          <a:p>
            <a:pPr algn="l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Structure of a scientific work</a:t>
            </a:r>
            <a:b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</a:br>
            <a:endParaRPr lang="de-DE" altLang="de-DE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6626" name="Inhaltsplatzhalter 2">
            <a:extLst>
              <a:ext uri="{FF2B5EF4-FFF2-40B4-BE49-F238E27FC236}">
                <a16:creationId xmlns:a16="http://schemas.microsoft.com/office/drawing/2014/main" id="{69B630AB-F9E6-ECEE-DA53-E1DB948F96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99" y="1067821"/>
            <a:ext cx="6961188" cy="4092575"/>
          </a:xfrm>
        </p:spPr>
        <p:txBody>
          <a:bodyPr/>
          <a:lstStyle/>
          <a:p>
            <a:pPr lvl="1">
              <a:buFont typeface="Arial" panose="020B0604020202020204" pitchFamily="34" charset="0"/>
              <a:buNone/>
            </a:pPr>
            <a:endParaRPr lang="de-DE" altLang="de-DE" sz="20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Topic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State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art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Knowledge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gap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Research Question</a:t>
            </a:r>
          </a:p>
          <a:p>
            <a:pPr lvl="1">
              <a:buFont typeface="Arial" panose="020B0604020202020204" pitchFamily="34" charset="0"/>
              <a:buNone/>
            </a:pP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Method</a:t>
            </a:r>
          </a:p>
          <a:p>
            <a:pPr lvl="1">
              <a:buFont typeface="Arial" panose="020B0604020202020204" pitchFamily="34" charset="0"/>
              <a:buNone/>
            </a:pP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None/>
            </a:pP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None/>
            </a:pP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Results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None/>
            </a:pP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None/>
            </a:pP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Discussion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Outlook</a:t>
            </a:r>
          </a:p>
        </p:txBody>
      </p:sp>
      <p:sp>
        <p:nvSpPr>
          <p:cNvPr id="26627" name="Textfeld 4">
            <a:extLst>
              <a:ext uri="{FF2B5EF4-FFF2-40B4-BE49-F238E27FC236}">
                <a16:creationId xmlns:a16="http://schemas.microsoft.com/office/drawing/2014/main" id="{C9829470-9FFC-3A59-0CD6-A217F5794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0839" y="2035175"/>
            <a:ext cx="700088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800" b="1" dirty="0">
                <a:latin typeface="Arial" panose="020B0604020202020204" pitchFamily="34" charset="0"/>
              </a:rPr>
              <a:t>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0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800" b="1" dirty="0">
                <a:latin typeface="Arial" panose="020B0604020202020204" pitchFamily="34" charset="0"/>
              </a:rPr>
              <a:t>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800" b="1" dirty="0">
                <a:latin typeface="Arial" panose="020B0604020202020204" pitchFamily="34" charset="0"/>
              </a:rPr>
              <a:t>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800" b="1" dirty="0">
                <a:latin typeface="Arial" panose="020B0604020202020204" pitchFamily="34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539473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el 1">
            <a:extLst>
              <a:ext uri="{FF2B5EF4-FFF2-40B4-BE49-F238E27FC236}">
                <a16:creationId xmlns:a16="http://schemas.microsoft.com/office/drawing/2014/main" id="{1E1C3E08-2266-2015-A850-72D80384E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60537"/>
          </a:xfrm>
        </p:spPr>
        <p:txBody>
          <a:bodyPr/>
          <a:lstStyle/>
          <a:p>
            <a:pPr algn="l"/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Structure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scientific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work</a:t>
            </a:r>
            <a:b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</a:b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6626" name="Inhaltsplatzhalter 2">
            <a:extLst>
              <a:ext uri="{FF2B5EF4-FFF2-40B4-BE49-F238E27FC236}">
                <a16:creationId xmlns:a16="http://schemas.microsoft.com/office/drawing/2014/main" id="{9B23714F-6FB4-58C7-563D-F0615624F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4" y="1172487"/>
            <a:ext cx="8567059" cy="4092575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Topic –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field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discipline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(not: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company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has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no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experience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with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…)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State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art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Narrowing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down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topic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based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on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literature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research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Identifying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Knowledge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gap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there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very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little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evidence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Research Question: Knowledge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gap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as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question</a:t>
            </a:r>
            <a:endParaRPr lang="de-DE" altLang="de-DE" sz="16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Hypotheses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 Question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inverted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into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sentence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(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or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sentences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)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which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can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be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falsified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    so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they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are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either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true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or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not (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supported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or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rejecected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de-DE" altLang="de-DE" sz="16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Method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Operationalization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–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how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could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this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be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put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into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form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that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can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be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measured</a:t>
            </a:r>
            <a:endParaRPr lang="de-DE" altLang="de-DE" sz="16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de-DE" altLang="de-DE" sz="16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Carrying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out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investigation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–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gathering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primary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or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secondary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data</a:t>
            </a:r>
            <a:endParaRPr lang="de-DE" altLang="de-DE" sz="16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Data Processing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Results</a:t>
            </a:r>
            <a:endParaRPr lang="de-DE" altLang="de-DE" sz="16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Hypotheses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supported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or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rejected</a:t>
            </a:r>
            <a:endParaRPr lang="de-DE" altLang="de-DE" sz="16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de-DE" altLang="de-DE" sz="16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Discussion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–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conform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with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other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authors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surprizing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potential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reasons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Limitations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– time and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money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sample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size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lag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representativeness</a:t>
            </a:r>
            <a:endParaRPr lang="de-DE" altLang="de-DE" sz="16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Outlook –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remains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unclear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where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more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research</a:t>
            </a:r>
            <a:r>
              <a:rPr lang="de-DE" altLang="de-DE" sz="1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needed</a:t>
            </a:r>
            <a:endParaRPr lang="de-DE" altLang="de-DE" sz="20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6627" name="Textfeld 4">
            <a:extLst>
              <a:ext uri="{FF2B5EF4-FFF2-40B4-BE49-F238E27FC236}">
                <a16:creationId xmlns:a16="http://schemas.microsoft.com/office/drawing/2014/main" id="{2527B2A2-3B91-2BB6-F936-2BC6B88FF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039" y="1592938"/>
            <a:ext cx="700088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800" b="1" dirty="0">
                <a:latin typeface="Arial" panose="020B0604020202020204" pitchFamily="34" charset="0"/>
              </a:rPr>
              <a:t>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0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800" b="1" dirty="0">
                <a:latin typeface="Arial" panose="020B0604020202020204" pitchFamily="34" charset="0"/>
              </a:rPr>
              <a:t>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800" b="1" dirty="0">
                <a:latin typeface="Arial" panose="020B0604020202020204" pitchFamily="34" charset="0"/>
              </a:rPr>
              <a:t>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800" b="1" dirty="0">
                <a:latin typeface="Arial" panose="020B0604020202020204" pitchFamily="34" charset="0"/>
              </a:rPr>
              <a:t>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el 1">
            <a:extLst>
              <a:ext uri="{FF2B5EF4-FFF2-40B4-BE49-F238E27FC236}">
                <a16:creationId xmlns:a16="http://schemas.microsoft.com/office/drawing/2014/main" id="{9B730C10-CE03-4841-CA95-3ED500846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Research Design</a:t>
            </a:r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AEE9FAFD-8788-A3BF-6A2B-A8A4DD79041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93787" y="2787303"/>
          <a:ext cx="7697627" cy="22837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579" name="Textfeld 7">
            <a:extLst>
              <a:ext uri="{FF2B5EF4-FFF2-40B4-BE49-F238E27FC236}">
                <a16:creationId xmlns:a16="http://schemas.microsoft.com/office/drawing/2014/main" id="{1760C38E-D024-639D-87EB-3A537865FFA3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793750" y="2787650"/>
            <a:ext cx="50784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/>
              <a:t>Sample sizes as a continuum: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el 1">
            <a:extLst>
              <a:ext uri="{FF2B5EF4-FFF2-40B4-BE49-F238E27FC236}">
                <a16:creationId xmlns:a16="http://schemas.microsoft.com/office/drawing/2014/main" id="{727FF4B8-3FEB-D116-4957-93D5440CF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Methods</a:t>
            </a:r>
          </a:p>
        </p:txBody>
      </p:sp>
      <p:sp>
        <p:nvSpPr>
          <p:cNvPr id="25602" name="Inhaltsplatzhalter 2">
            <a:extLst>
              <a:ext uri="{FF2B5EF4-FFF2-40B4-BE49-F238E27FC236}">
                <a16:creationId xmlns:a16="http://schemas.microsoft.com/office/drawing/2014/main" id="{AB153E44-0352-A0FF-CCBD-135147F3B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13113"/>
            <a:ext cx="9253538" cy="4525962"/>
          </a:xfrm>
        </p:spPr>
        <p:txBody>
          <a:bodyPr/>
          <a:lstStyle/>
          <a:p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Single case analysis – Case Study</a:t>
            </a:r>
          </a:p>
          <a:p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Aggregated analysis of cases – e.g. Expert Interviews</a:t>
            </a:r>
          </a:p>
          <a:p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Survey – Representative Sample</a:t>
            </a:r>
          </a:p>
          <a:p>
            <a:pPr lvl="1"/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Longitudinal Studies/Panels</a:t>
            </a:r>
          </a:p>
          <a:p>
            <a:pPr lvl="1"/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Cross-sectional Studies</a:t>
            </a:r>
          </a:p>
          <a:p>
            <a:pPr lvl="1"/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Metaanalysis</a:t>
            </a:r>
          </a:p>
          <a:p>
            <a:endParaRPr lang="de-DE" altLang="de-DE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endParaRPr lang="de-DE" altLang="de-DE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3161C9B6-0184-694E-903D-7AAC520C9F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8396053"/>
              </p:ext>
            </p:extLst>
          </p:nvPr>
        </p:nvGraphicFramePr>
        <p:xfrm>
          <a:off x="948872" y="1738086"/>
          <a:ext cx="7594600" cy="4210661"/>
        </p:xfrm>
        <a:graphic>
          <a:graphicData uri="http://schemas.openxmlformats.org/drawingml/2006/table">
            <a:tbl>
              <a:tblPr/>
              <a:tblGrid>
                <a:gridCol w="1898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8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8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8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5353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de-DE" sz="1000" b="1" i="0" u="none" strike="noStrike" cap="all">
                          <a:solidFill>
                            <a:srgbClr val="1A1A1A"/>
                          </a:solidFill>
                          <a:effectLst/>
                          <a:latin typeface="Inter"/>
                        </a:rPr>
                        <a:t>TOOL</a:t>
                      </a:r>
                    </a:p>
                  </a:txBody>
                  <a:tcPr marL="171450" marR="171450" marT="133370" marB="1333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DD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de-DE" sz="1000" b="1" i="0" u="none" strike="noStrike" cap="all">
                          <a:solidFill>
                            <a:srgbClr val="1A1A1A"/>
                          </a:solidFill>
                          <a:effectLst/>
                          <a:latin typeface="Inter"/>
                        </a:rPr>
                        <a:t>BEST FOR</a:t>
                      </a:r>
                    </a:p>
                  </a:txBody>
                  <a:tcPr marL="171450" marR="171450" marT="133370" marB="1333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DD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de-DE" sz="1000" b="1" i="0" u="none" strike="noStrike" cap="all">
                          <a:solidFill>
                            <a:srgbClr val="1A1A1A"/>
                          </a:solidFill>
                          <a:effectLst/>
                          <a:latin typeface="Inter"/>
                        </a:rPr>
                        <a:t>PRICE</a:t>
                      </a:r>
                    </a:p>
                  </a:txBody>
                  <a:tcPr marL="171450" marR="171450" marT="133370" marB="1333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DD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de-DE" sz="1000" b="1" i="0" u="none" strike="noStrike" cap="all">
                          <a:solidFill>
                            <a:srgbClr val="1A1A1A"/>
                          </a:solidFill>
                          <a:effectLst/>
                          <a:latin typeface="Inter"/>
                        </a:rPr>
                        <a:t>SKILL LEVEL</a:t>
                      </a:r>
                    </a:p>
                  </a:txBody>
                  <a:tcPr marL="171450" marR="171450" marT="133370" marB="1333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DD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639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1" i="0" u="none" strike="noStrike">
                          <a:solidFill>
                            <a:srgbClr val="1A1A1A"/>
                          </a:solidFill>
                          <a:effectLst/>
                          <a:latin typeface="Inter"/>
                        </a:rPr>
                        <a:t>ChatGPT (Code Interpreter)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D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0" i="0" u="none" strike="noStrike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General stats + homework help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D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0" i="0" u="none" strike="noStrike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Free / $20/mo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D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0" i="0" u="none" strike="noStrike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Beginner-Advanced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D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163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0" i="0" u="none" strike="noStrike">
                          <a:solidFill>
                            <a:srgbClr val="6452FF"/>
                          </a:solidFill>
                          <a:effectLst/>
                          <a:latin typeface="Inter"/>
                          <a:hlinkClick r:id="rId2"/>
                        </a:rPr>
                        <a:t>Julius AI</a:t>
                      </a:r>
                      <a:endParaRPr lang="de-DE" sz="1100" b="1" i="0" u="none" strike="noStrike">
                        <a:solidFill>
                          <a:srgbClr val="1A1A1A"/>
                        </a:solidFill>
                        <a:effectLst/>
                        <a:latin typeface="Inter"/>
                      </a:endParaRP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0" i="0" u="none" strike="noStrike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No-code data analysis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0" i="0" u="none" strike="noStrike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Free / $20/mo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0" i="0" u="none" strike="noStrike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Beginner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0639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1" i="0" u="none" strike="noStrike">
                          <a:solidFill>
                            <a:srgbClr val="1A1A1A"/>
                          </a:solidFill>
                          <a:effectLst/>
                          <a:latin typeface="Inter"/>
                        </a:rPr>
                        <a:t>Statsig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0" i="0" u="none" strike="noStrike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A/B testing and experimentation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0" i="0" u="none" strike="noStrike" dirty="0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Free </a:t>
                      </a:r>
                      <a:r>
                        <a:rPr lang="de-DE" sz="1100" b="0" i="0" u="none" strike="noStrike" dirty="0" err="1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tier</a:t>
                      </a:r>
                      <a:r>
                        <a:rPr lang="de-DE" sz="1100" b="0" i="0" u="none" strike="noStrike" dirty="0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 / Custom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0" i="0" u="none" strike="noStrike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Intermediate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0639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1" i="0" u="none" strike="noStrike">
                          <a:solidFill>
                            <a:srgbClr val="1A1A1A"/>
                          </a:solidFill>
                          <a:effectLst/>
                          <a:latin typeface="Inter"/>
                        </a:rPr>
                        <a:t>IBM SPSS v31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0" i="0" u="none" strike="noStrike" dirty="0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Enterprise and </a:t>
                      </a:r>
                      <a:r>
                        <a:rPr lang="de-DE" sz="1100" b="0" i="0" u="none" strike="noStrike" dirty="0" err="1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academic</a:t>
                      </a:r>
                      <a:r>
                        <a:rPr lang="de-DE" sz="1100" b="0" i="0" u="none" strike="noStrike" dirty="0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 </a:t>
                      </a:r>
                      <a:r>
                        <a:rPr lang="de-DE" sz="1100" b="0" i="0" u="none" strike="noStrike" dirty="0" err="1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research</a:t>
                      </a:r>
                      <a:endParaRPr lang="de-DE" sz="1100" b="0" i="0" u="none" strike="noStrike" dirty="0">
                        <a:solidFill>
                          <a:srgbClr val="3A3A3A"/>
                        </a:solidFill>
                        <a:effectLst/>
                        <a:latin typeface="Inter"/>
                      </a:endParaRP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0" i="0" u="none" strike="noStrike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$99/mo+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0" i="0" u="none" strike="noStrike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Advanced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163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1" i="0" u="none" strike="noStrike">
                          <a:solidFill>
                            <a:srgbClr val="1A1A1A"/>
                          </a:solidFill>
                          <a:effectLst/>
                          <a:latin typeface="Inter"/>
                        </a:rPr>
                        <a:t>Jamovi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0" i="0" u="none" strike="noStrike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Free statistical software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0" i="0" u="none" strike="noStrike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Free (open source)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0" i="0" u="none" strike="noStrike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Beginner-Intermediate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0639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1" i="0" u="none" strike="noStrike">
                          <a:solidFill>
                            <a:srgbClr val="1A1A1A"/>
                          </a:solidFill>
                          <a:effectLst/>
                          <a:latin typeface="Inter"/>
                        </a:rPr>
                        <a:t>R + AI copilots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0" i="0" u="none" strike="noStrike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Advanced statistical modeling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0" i="0" u="none" strike="noStrike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Free (open source)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0" i="0" u="none" strike="noStrike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Advanced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0639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1" i="0" u="none" strike="noStrike">
                          <a:solidFill>
                            <a:srgbClr val="1A1A1A"/>
                          </a:solidFill>
                          <a:effectLst/>
                          <a:latin typeface="Inter"/>
                        </a:rPr>
                        <a:t>Python + AI assistants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0" i="0" u="none" strike="noStrike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Statistics combined with automation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0" i="0" u="none" strike="noStrike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Free (open source)</a:t>
                      </a: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de-DE" sz="1100" b="0" i="0" u="none" strike="noStrike" dirty="0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Intermediate-</a:t>
                      </a:r>
                      <a:r>
                        <a:rPr lang="de-DE" sz="1100" b="0" i="0" u="none" strike="noStrike" dirty="0" err="1">
                          <a:solidFill>
                            <a:srgbClr val="3A3A3A"/>
                          </a:solidFill>
                          <a:effectLst/>
                          <a:latin typeface="Inter"/>
                        </a:rPr>
                        <a:t>Advanced</a:t>
                      </a:r>
                      <a:endParaRPr lang="de-DE" sz="1100" b="0" i="0" u="none" strike="noStrike" dirty="0">
                        <a:solidFill>
                          <a:srgbClr val="3A3A3A"/>
                        </a:solidFill>
                        <a:effectLst/>
                        <a:latin typeface="Inter"/>
                      </a:endParaRPr>
                    </a:p>
                  </a:txBody>
                  <a:tcPr marL="171450" marR="171450" marT="123844" marB="12384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el 1">
            <a:extLst>
              <a:ext uri="{FF2B5EF4-FFF2-40B4-BE49-F238E27FC236}">
                <a16:creationId xmlns:a16="http://schemas.microsoft.com/office/drawing/2014/main" id="{A6D4C7E5-B532-0C96-07C8-C2EF79EED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altLang="de-DE" sz="4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Excercise: Getting to know methods</a:t>
            </a:r>
          </a:p>
        </p:txBody>
      </p:sp>
      <p:sp>
        <p:nvSpPr>
          <p:cNvPr id="26627" name="Inhaltsplatzhalter 2">
            <a:extLst>
              <a:ext uri="{FF2B5EF4-FFF2-40B4-BE49-F238E27FC236}">
                <a16:creationId xmlns:a16="http://schemas.microsoft.com/office/drawing/2014/main" id="{2091E916-4C32-4EE4-343F-D2B6022EA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297238"/>
            <a:ext cx="8229600" cy="4525962"/>
          </a:xfrm>
        </p:spPr>
        <p:txBody>
          <a:bodyPr/>
          <a:lstStyle/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Where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find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data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? List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specialist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databases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Qualitative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research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methods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 Advantages and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disadvantages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Quantitative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research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methods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 Advantages and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disadvantages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Longitudinal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studies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- Cross-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sectional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studies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- Meta-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analyses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Questionnaire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design –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needs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considered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?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Structured Interviews –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should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considered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? 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Case Study –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Importance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and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Representativeness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6628" name="Textfeld 3">
            <a:extLst>
              <a:ext uri="{FF2B5EF4-FFF2-40B4-BE49-F238E27FC236}">
                <a16:creationId xmlns:a16="http://schemas.microsoft.com/office/drawing/2014/main" id="{9318F7A0-9589-BACA-5393-1FCABB5FE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97025"/>
            <a:ext cx="793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/>
              <a:t>Please work out the assigned topics and present them in the afternoon</a:t>
            </a:r>
            <a:endParaRPr lang="de-DE" altLang="de-DE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Schnittbrötchen - Ketex - Der Hobbybrotbäcker">
            <a:extLst>
              <a:ext uri="{FF2B5EF4-FFF2-40B4-BE49-F238E27FC236}">
                <a16:creationId xmlns:a16="http://schemas.microsoft.com/office/drawing/2014/main" id="{ECFDEF71-3F92-E20E-0D4C-300921E23F6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rcRect b="8849"/>
          <a:stretch>
            <a:fillRect/>
          </a:stretch>
        </p:blipFill>
        <p:spPr>
          <a:xfrm>
            <a:off x="0" y="0"/>
            <a:ext cx="9143999" cy="7347858"/>
          </a:xfrm>
          <a:prstGeom prst="rect">
            <a:avLst/>
          </a:prstGeom>
        </p:spPr>
      </p:pic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8BAD63EA-D2F7-2B14-2DE9-DF7067080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3542" y="5445126"/>
            <a:ext cx="8229600" cy="460375"/>
          </a:xfrm>
        </p:spPr>
        <p:txBody>
          <a:bodyPr/>
          <a:lstStyle/>
          <a:p>
            <a:pPr marL="0" indent="0">
              <a:buNone/>
            </a:pP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  <a:hlinkClick r:id="rId4"/>
              </a:rPr>
              <a:t>https://dai.ly/x2or8pw</a:t>
            </a: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Galtonboard _ Galtonbrett Simulation (or Bean machine or quincunx or Galton box).mp4">
            <a:hlinkClick r:id="" action="ppaction://media"/>
            <a:extLst>
              <a:ext uri="{FF2B5EF4-FFF2-40B4-BE49-F238E27FC236}">
                <a16:creationId xmlns:a16="http://schemas.microsoft.com/office/drawing/2014/main" id="{E89F2D57-449B-0467-5814-F2956A43229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575" y="685800"/>
            <a:ext cx="8045450" cy="4525963"/>
          </a:xfrm>
        </p:spPr>
      </p:pic>
      <p:sp>
        <p:nvSpPr>
          <p:cNvPr id="28674" name="Textfeld 4">
            <a:extLst>
              <a:ext uri="{FF2B5EF4-FFF2-40B4-BE49-F238E27FC236}">
                <a16:creationId xmlns:a16="http://schemas.microsoft.com/office/drawing/2014/main" id="{15C384BF-BC5C-9078-5DE0-46EE31295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5" y="5335815"/>
            <a:ext cx="530792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 dirty="0">
                <a:latin typeface="Arial" panose="020B0604020202020204" pitchFamily="34" charset="0"/>
                <a:hlinkClick r:id="rId3"/>
              </a:rPr>
              <a:t>https://www.youtube.com/watch?v=3m4bxse2JEQ</a:t>
            </a:r>
            <a:endParaRPr lang="de-DE" altLang="de-DE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de-DE" altLang="de-DE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de-DE" altLang="de-DE" sz="1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el 1">
            <a:extLst>
              <a:ext uri="{FF2B5EF4-FFF2-40B4-BE49-F238E27FC236}">
                <a16:creationId xmlns:a16="http://schemas.microsoft.com/office/drawing/2014/main" id="{0D7E7D25-AFF0-D5C1-EAD9-7FC9C358B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799513" cy="1143000"/>
          </a:xfrm>
        </p:spPr>
        <p:txBody>
          <a:bodyPr/>
          <a:lstStyle/>
          <a:p>
            <a:pPr algn="l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Task: Applying the IMRaD-Scheme </a:t>
            </a:r>
          </a:p>
        </p:txBody>
      </p:sp>
      <p:sp>
        <p:nvSpPr>
          <p:cNvPr id="36867" name="Inhaltsplatzhalter 2">
            <a:extLst>
              <a:ext uri="{FF2B5EF4-FFF2-40B4-BE49-F238E27FC236}">
                <a16:creationId xmlns:a16="http://schemas.microsoft.com/office/drawing/2014/main" id="{9F0555F8-D768-B01D-A497-7EB176579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31" y="3561007"/>
            <a:ext cx="8229600" cy="4525962"/>
          </a:xfrm>
        </p:spPr>
        <p:txBody>
          <a:bodyPr/>
          <a:lstStyle/>
          <a:p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State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art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Knowledge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gap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Research Question</a:t>
            </a:r>
          </a:p>
          <a:p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Method</a:t>
            </a:r>
          </a:p>
          <a:p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Results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Discussion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36868" name="Textfeld 1">
            <a:extLst>
              <a:ext uri="{FF2B5EF4-FFF2-40B4-BE49-F238E27FC236}">
                <a16:creationId xmlns:a16="http://schemas.microsoft.com/office/drawing/2014/main" id="{F1B31CE8-4E6A-1E95-544B-898715900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31988"/>
            <a:ext cx="8686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 dirty="0" err="1"/>
              <a:t>Please</a:t>
            </a:r>
            <a:r>
              <a:rPr lang="de-DE" altLang="de-DE" sz="1800" dirty="0"/>
              <a:t> </a:t>
            </a:r>
            <a:r>
              <a:rPr lang="de-DE" altLang="de-DE" sz="1800" dirty="0" err="1"/>
              <a:t>create</a:t>
            </a:r>
            <a:r>
              <a:rPr lang="de-DE" altLang="de-DE" sz="1800" dirty="0"/>
              <a:t> a </a:t>
            </a:r>
            <a:r>
              <a:rPr lang="de-DE" altLang="de-DE" sz="1800" dirty="0" err="1"/>
              <a:t>one</a:t>
            </a:r>
            <a:r>
              <a:rPr lang="de-DE" altLang="de-DE" sz="1800" dirty="0"/>
              <a:t>-pager draft </a:t>
            </a:r>
            <a:r>
              <a:rPr lang="de-DE" altLang="de-DE" sz="1800" dirty="0" err="1"/>
              <a:t>as</a:t>
            </a:r>
            <a:r>
              <a:rPr lang="de-DE" altLang="de-DE" sz="1800" dirty="0"/>
              <a:t> a </a:t>
            </a:r>
            <a:r>
              <a:rPr lang="de-DE" altLang="de-DE" sz="1800" dirty="0" err="1"/>
              <a:t>first</a:t>
            </a:r>
            <a:r>
              <a:rPr lang="de-DE" altLang="de-DE" sz="1800" dirty="0"/>
              <a:t> </a:t>
            </a:r>
            <a:r>
              <a:rPr lang="de-DE" altLang="de-DE" sz="1800" dirty="0" err="1"/>
              <a:t>rough</a:t>
            </a:r>
            <a:r>
              <a:rPr lang="de-DE" altLang="de-DE" sz="1800" dirty="0"/>
              <a:t> </a:t>
            </a:r>
            <a:r>
              <a:rPr lang="de-DE" altLang="de-DE" sz="1800" dirty="0" err="1"/>
              <a:t>exposé</a:t>
            </a:r>
            <a:r>
              <a:rPr lang="de-DE" altLang="de-DE" sz="1800" dirty="0"/>
              <a:t> on </a:t>
            </a:r>
            <a:r>
              <a:rPr lang="de-DE" altLang="de-DE" sz="1800" dirty="0" err="1"/>
              <a:t>your</a:t>
            </a:r>
            <a:r>
              <a:rPr lang="de-DE" altLang="de-DE" sz="1800" dirty="0"/>
              <a:t> </a:t>
            </a:r>
            <a:r>
              <a:rPr lang="de-DE" altLang="de-DE" sz="1800" dirty="0" err="1"/>
              <a:t>preliminary</a:t>
            </a:r>
            <a:r>
              <a:rPr lang="de-DE" altLang="de-DE" sz="1800" dirty="0"/>
              <a:t> </a:t>
            </a:r>
            <a:r>
              <a:rPr lang="de-DE" altLang="de-DE" sz="1800" dirty="0" err="1"/>
              <a:t>topic</a:t>
            </a:r>
            <a:r>
              <a:rPr lang="de-DE" altLang="de-DE" sz="1800" dirty="0"/>
              <a:t>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1800" dirty="0" err="1"/>
              <a:t>To</a:t>
            </a:r>
            <a:r>
              <a:rPr lang="de-DE" altLang="de-DE" sz="1800" dirty="0"/>
              <a:t> do </a:t>
            </a:r>
            <a:r>
              <a:rPr lang="de-DE" altLang="de-DE" sz="1800" dirty="0" err="1"/>
              <a:t>this</a:t>
            </a:r>
            <a:r>
              <a:rPr lang="de-DE" altLang="de-DE" sz="1800" dirty="0"/>
              <a:t>, </a:t>
            </a:r>
            <a:r>
              <a:rPr lang="de-DE" altLang="de-DE" sz="1800" dirty="0" err="1"/>
              <a:t>use</a:t>
            </a:r>
            <a:r>
              <a:rPr lang="de-DE" altLang="de-DE" sz="1800" dirty="0"/>
              <a:t> </a:t>
            </a:r>
            <a:r>
              <a:rPr lang="de-DE" altLang="de-DE" sz="1800" dirty="0" err="1"/>
              <a:t>the</a:t>
            </a:r>
            <a:r>
              <a:rPr lang="de-DE" altLang="de-DE" sz="1800" dirty="0"/>
              <a:t> </a:t>
            </a:r>
            <a:r>
              <a:rPr lang="de-DE" altLang="de-DE" sz="1800" dirty="0" err="1"/>
              <a:t>three</a:t>
            </a:r>
            <a:r>
              <a:rPr lang="de-DE" altLang="de-DE" sz="1800" dirty="0"/>
              <a:t> </a:t>
            </a:r>
            <a:r>
              <a:rPr lang="de-DE" altLang="de-DE" sz="1800" dirty="0" err="1"/>
              <a:t>instructions</a:t>
            </a:r>
            <a:r>
              <a:rPr lang="de-DE" altLang="de-DE" sz="1800" dirty="0"/>
              <a:t> </a:t>
            </a:r>
            <a:r>
              <a:rPr lang="de-DE" altLang="de-DE" sz="1800" dirty="0" err="1"/>
              <a:t>for</a:t>
            </a:r>
            <a:r>
              <a:rPr lang="de-DE" altLang="de-DE" sz="1800" dirty="0"/>
              <a:t> </a:t>
            </a:r>
            <a:r>
              <a:rPr lang="de-DE" altLang="de-DE" sz="1800" dirty="0" err="1"/>
              <a:t>the</a:t>
            </a:r>
            <a:r>
              <a:rPr lang="de-DE" altLang="de-DE" sz="1800" dirty="0"/>
              <a:t> </a:t>
            </a:r>
            <a:r>
              <a:rPr lang="de-DE" altLang="de-DE" sz="1800" dirty="0" err="1"/>
              <a:t>IMRaD</a:t>
            </a:r>
            <a:r>
              <a:rPr lang="de-DE" altLang="de-DE" sz="1800" dirty="0"/>
              <a:t> </a:t>
            </a:r>
            <a:r>
              <a:rPr lang="de-DE" altLang="de-DE" sz="1800" dirty="0" err="1"/>
              <a:t>scheme</a:t>
            </a:r>
            <a:r>
              <a:rPr lang="de-DE" altLang="de-DE" sz="1800" dirty="0"/>
              <a:t> </a:t>
            </a:r>
            <a:r>
              <a:rPr lang="de-DE" altLang="de-DE" sz="1800" dirty="0" err="1"/>
              <a:t>provided</a:t>
            </a:r>
            <a:r>
              <a:rPr lang="de-DE" altLang="de-DE" sz="1800" dirty="0"/>
              <a:t> in </a:t>
            </a:r>
            <a:r>
              <a:rPr lang="de-DE" altLang="de-DE" sz="1800" dirty="0" err="1"/>
              <a:t>Moodle</a:t>
            </a:r>
            <a:r>
              <a:rPr lang="de-DE" altLang="de-DE" sz="1800" dirty="0"/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1800" dirty="0" err="1"/>
              <a:t>We</a:t>
            </a:r>
            <a:r>
              <a:rPr lang="de-DE" altLang="de-DE" sz="1800" dirty="0"/>
              <a:t> will </a:t>
            </a:r>
            <a:r>
              <a:rPr lang="de-DE" altLang="de-DE" sz="1800" dirty="0" err="1"/>
              <a:t>discuss</a:t>
            </a:r>
            <a:r>
              <a:rPr lang="de-DE" altLang="de-DE" sz="1800" dirty="0"/>
              <a:t> </a:t>
            </a:r>
            <a:r>
              <a:rPr lang="de-DE" altLang="de-DE" sz="1800" dirty="0" err="1"/>
              <a:t>your</a:t>
            </a:r>
            <a:r>
              <a:rPr lang="de-DE" altLang="de-DE" sz="1800" dirty="0"/>
              <a:t> individual </a:t>
            </a:r>
            <a:r>
              <a:rPr lang="de-DE" altLang="de-DE" sz="1800" dirty="0" err="1"/>
              <a:t>approaches</a:t>
            </a:r>
            <a:r>
              <a:rPr lang="de-DE" altLang="de-DE" sz="1800" dirty="0"/>
              <a:t> in </a:t>
            </a:r>
            <a:r>
              <a:rPr lang="de-DE" altLang="de-DE" sz="1800" dirty="0" err="1"/>
              <a:t>July</a:t>
            </a:r>
            <a:r>
              <a:rPr lang="de-DE" altLang="de-DE" sz="1800" dirty="0"/>
              <a:t>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el 1">
            <a:extLst>
              <a:ext uri="{FF2B5EF4-FFF2-40B4-BE49-F238E27FC236}">
                <a16:creationId xmlns:a16="http://schemas.microsoft.com/office/drawing/2014/main" id="{E895373B-0F78-1344-54BE-00D6D49AA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Normal Distribution</a:t>
            </a:r>
          </a:p>
        </p:txBody>
      </p:sp>
      <p:sp>
        <p:nvSpPr>
          <p:cNvPr id="29698" name="Inhaltsplatzhalter 2">
            <a:extLst>
              <a:ext uri="{FF2B5EF4-FFF2-40B4-BE49-F238E27FC236}">
                <a16:creationId xmlns:a16="http://schemas.microsoft.com/office/drawing/2014/main" id="{E4D3C823-2CE7-C598-900A-B1BE7775F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119688"/>
            <a:ext cx="8229600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 majority of random events in the world are </a:t>
            </a:r>
            <a:r>
              <a:rPr lang="de-DE" altLang="de-DE" sz="2000" b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normally distributed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Therefore, from a sufficiently large sample, it is assumed that the events are normally distributed (there are also other distributions)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sz="240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Inhaltsplatzhalter 5">
            <a:extLst>
              <a:ext uri="{FF2B5EF4-FFF2-40B4-BE49-F238E27FC236}">
                <a16:creationId xmlns:a16="http://schemas.microsoft.com/office/drawing/2014/main" id="{9FC678A5-4EDD-663C-D5D0-F707ED77FC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0913" y="1600200"/>
            <a:ext cx="7242175" cy="4525963"/>
          </a:xfrm>
        </p:spPr>
      </p:pic>
      <p:sp>
        <p:nvSpPr>
          <p:cNvPr id="30722" name="Textfeld 6">
            <a:extLst>
              <a:ext uri="{FF2B5EF4-FFF2-40B4-BE49-F238E27FC236}">
                <a16:creationId xmlns:a16="http://schemas.microsoft.com/office/drawing/2014/main" id="{1719A590-AEAA-FDA4-2C5F-7EEED3950A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625" y="6611938"/>
            <a:ext cx="34575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000" dirty="0">
                <a:latin typeface="Arial" panose="020B0604020202020204" pitchFamily="34" charset="0"/>
              </a:rPr>
              <a:t>https://</a:t>
            </a:r>
            <a:r>
              <a:rPr lang="de-DE" altLang="de-DE" sz="1000" dirty="0" err="1">
                <a:latin typeface="Arial" panose="020B0604020202020204" pitchFamily="34" charset="0"/>
              </a:rPr>
              <a:t>www.simplypsychology.org</a:t>
            </a:r>
            <a:r>
              <a:rPr lang="de-DE" altLang="de-DE" sz="1000" dirty="0">
                <a:latin typeface="Arial" panose="020B0604020202020204" pitchFamily="34" charset="0"/>
              </a:rPr>
              <a:t>/normal-</a:t>
            </a:r>
            <a:r>
              <a:rPr lang="de-DE" altLang="de-DE" sz="1000" dirty="0" err="1">
                <a:latin typeface="Arial" panose="020B0604020202020204" pitchFamily="34" charset="0"/>
              </a:rPr>
              <a:t>distribution.html</a:t>
            </a:r>
            <a:endParaRPr lang="de-DE" altLang="de-DE" sz="1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el 1">
            <a:extLst>
              <a:ext uri="{FF2B5EF4-FFF2-40B4-BE49-F238E27FC236}">
                <a16:creationId xmlns:a16="http://schemas.microsoft.com/office/drawing/2014/main" id="{CF06FF54-CE37-C49B-E8CC-294C321CB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 sz="4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Central Limit Theorem</a:t>
            </a:r>
          </a:p>
        </p:txBody>
      </p:sp>
      <p:sp>
        <p:nvSpPr>
          <p:cNvPr id="31746" name="Inhaltsplatzhalter 2">
            <a:extLst>
              <a:ext uri="{FF2B5EF4-FFF2-40B4-BE49-F238E27FC236}">
                <a16:creationId xmlns:a16="http://schemas.microsoft.com/office/drawing/2014/main" id="{8E0A25B1-C4C9-0BF6-FA0E-5A0C2A813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944" y="5599476"/>
            <a:ext cx="8229600" cy="3470275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central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limit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theorem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states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that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b="1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b="1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distribution</a:t>
            </a: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b="1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sample </a:t>
            </a:r>
            <a:r>
              <a:rPr lang="de-DE" altLang="de-DE" sz="2000" b="1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means</a:t>
            </a: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b="1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approximates</a:t>
            </a:r>
            <a:r>
              <a:rPr lang="de-DE" altLang="de-DE" sz="2000" b="1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normal </a:t>
            </a:r>
            <a:r>
              <a:rPr lang="de-DE" altLang="de-DE" sz="2000" b="1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distribution</a:t>
            </a:r>
            <a:r>
              <a:rPr lang="de-DE" altLang="de-DE" sz="2000" b="1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b="1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as</a:t>
            </a:r>
            <a:r>
              <a:rPr lang="de-DE" altLang="de-DE" sz="2000" b="1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b="1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000" b="1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sample </a:t>
            </a:r>
            <a:r>
              <a:rPr lang="de-DE" altLang="de-DE" sz="2000" b="1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size</a:t>
            </a:r>
            <a:r>
              <a:rPr lang="de-DE" altLang="de-DE" sz="2000" b="1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b="1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gets</a:t>
            </a:r>
            <a:r>
              <a:rPr lang="de-DE" altLang="de-DE" sz="2000" b="1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larger, </a:t>
            </a:r>
            <a:r>
              <a:rPr lang="de-DE" altLang="de-DE" sz="2000" b="1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regardless</a:t>
            </a: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b="1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b="1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b="1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population's</a:t>
            </a: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b="1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distribution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31747" name="Textfeld 1">
            <a:extLst>
              <a:ext uri="{FF2B5EF4-FFF2-40B4-BE49-F238E27FC236}">
                <a16:creationId xmlns:a16="http://schemas.microsoft.com/office/drawing/2014/main" id="{13DAE621-C608-2162-6ACE-3681992ADD0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7846219" y="5045869"/>
            <a:ext cx="215265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900">
                <a:latin typeface="Arial" panose="020B0604020202020204" pitchFamily="34" charset="0"/>
              </a:rPr>
              <a:t>https://www.investopedia.com/terms/c/</a:t>
            </a:r>
          </a:p>
        </p:txBody>
      </p:sp>
      <p:pic>
        <p:nvPicPr>
          <p:cNvPr id="3" name="Grafik 2" descr="central-limit-theorem - Dr Jody Muelaner">
            <a:extLst>
              <a:ext uri="{FF2B5EF4-FFF2-40B4-BE49-F238E27FC236}">
                <a16:creationId xmlns:a16="http://schemas.microsoft.com/office/drawing/2014/main" id="{C31737EF-A40B-9A3B-1F3A-0E4D23DCE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944" y="1677504"/>
            <a:ext cx="7010400" cy="350299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el 1">
            <a:extLst>
              <a:ext uri="{FF2B5EF4-FFF2-40B4-BE49-F238E27FC236}">
                <a16:creationId xmlns:a16="http://schemas.microsoft.com/office/drawing/2014/main" id="{729B6C44-23D8-D6F8-C18B-247D06470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 sz="4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Central Limit Theorem</a:t>
            </a:r>
          </a:p>
        </p:txBody>
      </p:sp>
      <p:sp>
        <p:nvSpPr>
          <p:cNvPr id="32770" name="Inhaltsplatzhalter 2">
            <a:extLst>
              <a:ext uri="{FF2B5EF4-FFF2-40B4-BE49-F238E27FC236}">
                <a16:creationId xmlns:a16="http://schemas.microsoft.com/office/drawing/2014/main" id="{40CFC83B-97FB-2AA4-0CF5-D2C6869F1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822700"/>
            <a:ext cx="8229600" cy="29337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For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practical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reasons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might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assume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that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distributipn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means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sufficient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normal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if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 algn="ctr" eaLnBrk="1" hangingPunct="1">
              <a:buFont typeface="Arial" panose="020B0604020202020204" pitchFamily="34" charset="0"/>
              <a:buNone/>
              <a:defRPr/>
            </a:pPr>
            <a:r>
              <a:rPr lang="de-DE" altLang="de-DE" sz="60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</a:t>
            </a:r>
            <a:r>
              <a:rPr lang="de-DE" altLang="de-DE" sz="6000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&gt;= 30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de-DE" altLang="de-DE" sz="105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de-DE" altLang="de-DE" sz="105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Source (</a:t>
            </a:r>
            <a:r>
              <a:rPr lang="de-DE" altLang="de-DE" sz="105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translated</a:t>
            </a:r>
            <a:r>
              <a:rPr lang="de-DE" altLang="de-DE" sz="105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): Bortz, Statistik, Heidelberg, 2005, S. 97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el 1">
            <a:extLst>
              <a:ext uri="{FF2B5EF4-FFF2-40B4-BE49-F238E27FC236}">
                <a16:creationId xmlns:a16="http://schemas.microsoft.com/office/drawing/2014/main" id="{86345E29-D0BF-AEF3-1A12-F6E13CAE1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12788"/>
            <a:ext cx="8229600" cy="1143000"/>
          </a:xfrm>
        </p:spPr>
        <p:txBody>
          <a:bodyPr/>
          <a:lstStyle/>
          <a:p>
            <a:pPr algn="l" eaLnBrk="1" hangingPunct="1"/>
            <a:r>
              <a:rPr lang="de-DE" altLang="de-DE" sz="4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When is the assumption of normal distribution problematic?</a:t>
            </a:r>
            <a:br>
              <a:rPr lang="de-DE" altLang="de-DE" sz="4000">
                <a:latin typeface="Helvetica Neue Light" panose="02000403000000020004" pitchFamily="2" charset="0"/>
                <a:ea typeface="ＭＳ Ｐゴシック" panose="020B0600070205080204" pitchFamily="34" charset="-128"/>
              </a:rPr>
            </a:br>
            <a:endParaRPr lang="de-DE" altLang="de-DE" sz="400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8E28B41-CDAD-9111-E4F5-6E3195D96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941" y="2509927"/>
            <a:ext cx="3396343" cy="3938588"/>
          </a:xfrm>
        </p:spPr>
        <p:txBody>
          <a:bodyPr>
            <a:normAutofit/>
          </a:bodyPr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11113" indent="-11113" eaLnBrk="1" hangingPunct="1">
              <a:buFont typeface="Arial" panose="020B0604020202020204" pitchFamily="34" charset="0"/>
              <a:buNone/>
              <a:defRPr/>
            </a:pPr>
            <a:r>
              <a:rPr lang="de-DE" sz="2000" dirty="0" err="1"/>
              <a:t>Roughly</a:t>
            </a:r>
            <a:r>
              <a:rPr lang="de-DE" sz="2000" dirty="0"/>
              <a:t> </a:t>
            </a:r>
            <a:r>
              <a:rPr lang="de-DE" sz="2000" dirty="0" err="1"/>
              <a:t>explained</a:t>
            </a:r>
            <a:r>
              <a:rPr lang="de-DE" sz="2000" dirty="0"/>
              <a:t>, </a:t>
            </a:r>
            <a:r>
              <a:rPr lang="de-DE" sz="2000" dirty="0" err="1"/>
              <a:t>the</a:t>
            </a:r>
            <a:r>
              <a:rPr lang="de-DE" sz="2000" dirty="0"/>
              <a:t> normal </a:t>
            </a:r>
            <a:r>
              <a:rPr lang="de-DE" sz="2000" dirty="0" err="1"/>
              <a:t>distribution</a:t>
            </a:r>
            <a:r>
              <a:rPr lang="de-DE" sz="2000" dirty="0"/>
              <a:t> </a:t>
            </a:r>
            <a:r>
              <a:rPr lang="de-DE" sz="2000" dirty="0" err="1"/>
              <a:t>states</a:t>
            </a:r>
            <a:r>
              <a:rPr lang="de-DE" sz="2000" dirty="0"/>
              <a:t> </a:t>
            </a:r>
            <a:r>
              <a:rPr lang="de-DE" sz="2000" dirty="0" err="1"/>
              <a:t>that</a:t>
            </a:r>
            <a:r>
              <a:rPr lang="de-DE" sz="2000" dirty="0"/>
              <a:t> </a:t>
            </a:r>
            <a:r>
              <a:rPr lang="de-DE" sz="2000" dirty="0">
                <a:solidFill>
                  <a:srgbClr val="FF0000"/>
                </a:solidFill>
              </a:rPr>
              <a:t>a large </a:t>
            </a:r>
            <a:r>
              <a:rPr lang="de-DE" sz="2000" dirty="0" err="1">
                <a:solidFill>
                  <a:srgbClr val="FF0000"/>
                </a:solidFill>
              </a:rPr>
              <a:t>deviation</a:t>
            </a:r>
            <a:r>
              <a:rPr lang="de-DE" sz="2000" dirty="0">
                <a:solidFill>
                  <a:srgbClr val="FF0000"/>
                </a:solidFill>
              </a:rPr>
              <a:t> </a:t>
            </a:r>
            <a:r>
              <a:rPr lang="de-DE" sz="2000" dirty="0" err="1">
                <a:solidFill>
                  <a:srgbClr val="FF0000"/>
                </a:solidFill>
              </a:rPr>
              <a:t>from</a:t>
            </a:r>
            <a:r>
              <a:rPr lang="de-DE" sz="2000" dirty="0">
                <a:solidFill>
                  <a:srgbClr val="FF0000"/>
                </a:solidFill>
              </a:rPr>
              <a:t> </a:t>
            </a:r>
            <a:r>
              <a:rPr lang="de-DE" sz="2000" dirty="0" err="1">
                <a:solidFill>
                  <a:srgbClr val="FF0000"/>
                </a:solidFill>
              </a:rPr>
              <a:t>the</a:t>
            </a:r>
            <a:r>
              <a:rPr lang="de-DE" sz="2000" dirty="0">
                <a:solidFill>
                  <a:srgbClr val="FF0000"/>
                </a:solidFill>
              </a:rPr>
              <a:t> </a:t>
            </a:r>
            <a:r>
              <a:rPr lang="de-DE" sz="2000" dirty="0" err="1">
                <a:solidFill>
                  <a:srgbClr val="FF0000"/>
                </a:solidFill>
              </a:rPr>
              <a:t>average</a:t>
            </a:r>
            <a:r>
              <a:rPr lang="de-DE" sz="2000" dirty="0"/>
              <a:t> </a:t>
            </a:r>
            <a:r>
              <a:rPr lang="de-DE" sz="2000" dirty="0" err="1"/>
              <a:t>deviation</a:t>
            </a:r>
            <a:r>
              <a:rPr lang="de-DE" sz="2000" dirty="0"/>
              <a:t> </a:t>
            </a:r>
            <a:r>
              <a:rPr lang="de-DE" sz="2000" dirty="0" err="1"/>
              <a:t>from</a:t>
            </a:r>
            <a:r>
              <a:rPr lang="de-DE" sz="2000" dirty="0"/>
              <a:t> a </a:t>
            </a:r>
            <a:r>
              <a:rPr lang="de-DE" sz="2000" dirty="0" err="1"/>
              <a:t>course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>
                <a:solidFill>
                  <a:srgbClr val="FF0000"/>
                </a:solidFill>
              </a:rPr>
              <a:t>extremely</a:t>
            </a:r>
            <a:r>
              <a:rPr lang="de-DE" sz="2000" dirty="0">
                <a:solidFill>
                  <a:srgbClr val="FF0000"/>
                </a:solidFill>
              </a:rPr>
              <a:t> rare</a:t>
            </a:r>
            <a:endParaRPr lang="de-DE" sz="2000" dirty="0"/>
          </a:p>
          <a:p>
            <a:pPr marL="11113" indent="-11113" eaLnBrk="1" hangingPunct="1">
              <a:buFont typeface="Arial" panose="020B0604020202020204" pitchFamily="34" charset="0"/>
              <a:buNone/>
              <a:defRPr/>
            </a:pPr>
            <a:endParaRPr lang="de-DE" altLang="de-DE" sz="20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11113" indent="-11113" eaLnBrk="1" hangingPunct="1">
              <a:buFont typeface="Arial" panose="020B0604020202020204" pitchFamily="34" charset="0"/>
              <a:buNone/>
              <a:defRPr/>
            </a:pPr>
            <a:endParaRPr lang="de-DE" altLang="de-DE" sz="20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But: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There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are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Black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Swans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!</a:t>
            </a:r>
          </a:p>
          <a:p>
            <a:pPr eaLnBrk="1" hangingPunct="1">
              <a:defRPr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pic>
        <p:nvPicPr>
          <p:cNvPr id="3" name="Grafik 2" descr="Empirical Rule Statistics - Easy Helpful Guide 2025">
            <a:extLst>
              <a:ext uri="{FF2B5EF4-FFF2-40B4-BE49-F238E27FC236}">
                <a16:creationId xmlns:a16="http://schemas.microsoft.com/office/drawing/2014/main" id="{F87D0EC8-6C87-4487-FD24-42013D15A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079" y="2509927"/>
            <a:ext cx="4636407" cy="362439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The Black Swan Oder: Die Macht höchst unwahrscheinlicher Ereignisse">
            <a:extLst>
              <a:ext uri="{FF2B5EF4-FFF2-40B4-BE49-F238E27FC236}">
                <a16:creationId xmlns:a16="http://schemas.microsoft.com/office/drawing/2014/main" id="{1E058659-AB8C-E188-F9A9-CBB23263D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6943" y="-47105"/>
            <a:ext cx="11538857" cy="6905105"/>
          </a:xfrm>
          <a:prstGeom prst="rect">
            <a:avLst/>
          </a:prstGeom>
        </p:spPr>
      </p:pic>
      <p:sp>
        <p:nvSpPr>
          <p:cNvPr id="34817" name="Titel 1">
            <a:extLst>
              <a:ext uri="{FF2B5EF4-FFF2-40B4-BE49-F238E27FC236}">
                <a16:creationId xmlns:a16="http://schemas.microsoft.com/office/drawing/2014/main" id="{FBE8D370-04B1-B0EE-7A31-34566D9CC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531" y="923252"/>
            <a:ext cx="8229600" cy="1143000"/>
          </a:xfrm>
        </p:spPr>
        <p:txBody>
          <a:bodyPr/>
          <a:lstStyle/>
          <a:p>
            <a:pPr algn="l"/>
            <a:r>
              <a:rPr lang="de-DE" altLang="de-DE" dirty="0">
                <a:solidFill>
                  <a:schemeClr val="bg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Black Swan</a:t>
            </a:r>
          </a:p>
        </p:txBody>
      </p:sp>
      <p:sp>
        <p:nvSpPr>
          <p:cNvPr id="34818" name="Inhaltsplatzhalter 2">
            <a:extLst>
              <a:ext uri="{FF2B5EF4-FFF2-40B4-BE49-F238E27FC236}">
                <a16:creationId xmlns:a16="http://schemas.microsoft.com/office/drawing/2014/main" id="{A9B0470D-56AA-DFE7-FB42-D9CF5A543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4890761"/>
            <a:ext cx="8229600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800" dirty="0">
                <a:solidFill>
                  <a:schemeClr val="bg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https://</a:t>
            </a:r>
            <a:r>
              <a:rPr lang="de-DE" altLang="de-DE" sz="2800" dirty="0" err="1">
                <a:solidFill>
                  <a:schemeClr val="bg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www.youtube.com</a:t>
            </a:r>
            <a:r>
              <a:rPr lang="de-DE" altLang="de-DE" sz="2800" dirty="0">
                <a:solidFill>
                  <a:schemeClr val="bg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/</a:t>
            </a:r>
            <a:r>
              <a:rPr lang="de-DE" altLang="de-DE" sz="2800" dirty="0" err="1">
                <a:solidFill>
                  <a:schemeClr val="bg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watch?v</a:t>
            </a:r>
            <a:r>
              <a:rPr lang="de-DE" altLang="de-DE" sz="2800" dirty="0">
                <a:solidFill>
                  <a:schemeClr val="bg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=</a:t>
            </a:r>
            <a:r>
              <a:rPr lang="de-DE" altLang="de-DE" sz="2800" dirty="0" err="1">
                <a:solidFill>
                  <a:schemeClr val="bg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BDbuJtAiABA</a:t>
            </a:r>
            <a:endParaRPr lang="de-DE" altLang="de-DE" sz="2800" dirty="0">
              <a:solidFill>
                <a:schemeClr val="bg1"/>
              </a:solidFill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Inhaltsplatzhalter 2">
            <a:extLst>
              <a:ext uri="{FF2B5EF4-FFF2-40B4-BE49-F238E27FC236}">
                <a16:creationId xmlns:a16="http://schemas.microsoft.com/office/drawing/2014/main" id="{ED45B4FC-F565-60BC-AE72-BDB8BC1E5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0063" y="3095625"/>
            <a:ext cx="8229600" cy="3762375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de-DE" altLang="de-DE" sz="720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#kapierstau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Foliennummernplatzhalter 3">
            <a:extLst>
              <a:ext uri="{FF2B5EF4-FFF2-40B4-BE49-F238E27FC236}">
                <a16:creationId xmlns:a16="http://schemas.microsoft.com/office/drawing/2014/main" id="{7269CAD7-3EFB-2492-D3D0-B8E1582C2B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228600" y="6550025"/>
            <a:ext cx="7991475" cy="3079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algn="l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de-DE" altLang="de-DE" sz="1200"/>
              <a:t>Source: translated; TU Chemnitz Institut für Sportwissenschaft Prof. Dr. Siegfried Nagel 2008</a:t>
            </a:r>
            <a:endParaRPr lang="en-GB" altLang="de-DE" sz="1200"/>
          </a:p>
          <a:p>
            <a:pPr algn="l">
              <a:spcBef>
                <a:spcPct val="0"/>
              </a:spcBef>
              <a:buFontTx/>
              <a:buNone/>
            </a:pPr>
            <a:endParaRPr lang="de-DE" altLang="de-DE" sz="1200">
              <a:solidFill>
                <a:srgbClr val="898989"/>
              </a:solidFill>
            </a:endParaRPr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0796B1F8-BC4C-FBF9-D34D-EF0D8532A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143681"/>
            <a:ext cx="8686800" cy="1270000"/>
          </a:xfrm>
        </p:spPr>
        <p:txBody>
          <a:bodyPr/>
          <a:lstStyle/>
          <a:p>
            <a:pPr algn="l" eaLnBrk="1" hangingPunct="1"/>
            <a:r>
              <a:rPr lang="de-DE" altLang="de-DE" sz="3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Types</a:t>
            </a:r>
            <a:r>
              <a:rPr lang="de-DE" altLang="de-DE" sz="3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3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3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variables in </a:t>
            </a:r>
            <a:r>
              <a:rPr lang="de-DE" altLang="de-DE" sz="3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investigations</a:t>
            </a:r>
            <a:r>
              <a:rPr lang="de-DE" altLang="de-DE" sz="3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3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3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3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clarify</a:t>
            </a:r>
            <a:r>
              <a:rPr lang="de-DE" altLang="de-DE" sz="3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3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if-then</a:t>
            </a:r>
            <a:r>
              <a:rPr lang="de-DE" altLang="de-DE" sz="3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36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relationships</a:t>
            </a:r>
            <a:br>
              <a:rPr lang="de-DE" altLang="de-DE" sz="36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</a:br>
            <a:endParaRPr lang="de-DE" altLang="de-DE" sz="36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A3BDA5B5-4B17-6CEF-3168-0130C7BA0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2239952"/>
            <a:ext cx="8763000" cy="420846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de-DE" altLang="de-DE" sz="2000" b="1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de-DE" altLang="de-DE" sz="2000" b="1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90000"/>
              </a:lnSpc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de-DE" altLang="de-DE" sz="2000" b="1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Dependent</a:t>
            </a: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variable 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Variables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whose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dependency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on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independent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variables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examined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Independent variable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Their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influence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on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dependent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variable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examined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;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they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are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varied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(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more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or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less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)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according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plan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by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experimenter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Control variables 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Are also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surveyed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because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they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could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possibly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have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an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influence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on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dependent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variable </a:t>
            </a:r>
          </a:p>
          <a:p>
            <a:pPr marL="0" indent="0" eaLnBrk="1" hangingPunct="1">
              <a:lnSpc>
                <a:spcPct val="90000"/>
              </a:lnSpc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Random variables 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Any variables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that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otherwise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have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an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impact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on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dependent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variable but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have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been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overlooked</a:t>
            </a:r>
            <a:endParaRPr lang="de-DE" altLang="de-DE" sz="20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 descr="Dependent and Independent Variable">
            <a:extLst>
              <a:ext uri="{FF2B5EF4-FFF2-40B4-BE49-F238E27FC236}">
                <a16:creationId xmlns:a16="http://schemas.microsoft.com/office/drawing/2014/main" id="{91E51AF2-6D84-1C1D-1660-8C29FD6C3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886" y="1774371"/>
            <a:ext cx="7618998" cy="387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7462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 descr="What Are Independent and Dependent Variables in Research">
            <a:extLst>
              <a:ext uri="{FF2B5EF4-FFF2-40B4-BE49-F238E27FC236}">
                <a16:creationId xmlns:a16="http://schemas.microsoft.com/office/drawing/2014/main" id="{07974EF2-81B9-4E61-7752-96B87608DC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1668" y="1817914"/>
            <a:ext cx="6840663" cy="378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808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el 1">
            <a:extLst>
              <a:ext uri="{FF2B5EF4-FFF2-40B4-BE49-F238E27FC236}">
                <a16:creationId xmlns:a16="http://schemas.microsoft.com/office/drawing/2014/main" id="{37C22938-082D-553C-0294-47D64D649F9C}"/>
              </a:ext>
            </a:extLst>
          </p:cNvPr>
          <p:cNvSpPr>
            <a:spLocks noGrp="1"/>
          </p:cNvSpPr>
          <p:nvPr/>
        </p:nvSpPr>
        <p:spPr bwMode="auto">
          <a:xfrm>
            <a:off x="457200" y="5032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4400"/>
              <a:t>Research Methods</a:t>
            </a:r>
          </a:p>
        </p:txBody>
      </p:sp>
      <p:sp>
        <p:nvSpPr>
          <p:cNvPr id="15362" name="Inhaltsplatzhalter 2">
            <a:extLst>
              <a:ext uri="{FF2B5EF4-FFF2-40B4-BE49-F238E27FC236}">
                <a16:creationId xmlns:a16="http://schemas.microsoft.com/office/drawing/2014/main" id="{07176913-C1A0-0978-D728-DF41D03A589C}"/>
              </a:ext>
            </a:extLst>
          </p:cNvPr>
          <p:cNvSpPr>
            <a:spLocks noGrp="1"/>
          </p:cNvSpPr>
          <p:nvPr/>
        </p:nvSpPr>
        <p:spPr bwMode="auto">
          <a:xfrm>
            <a:off x="546100" y="3175000"/>
            <a:ext cx="88392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de-DE" altLang="de-DE" dirty="0"/>
          </a:p>
          <a:p>
            <a:pPr eaLnBrk="1" hangingPunct="1">
              <a:buFont typeface="Arial" panose="020B0604020202020204" pitchFamily="34" charset="0"/>
              <a:buNone/>
            </a:pPr>
            <a:endParaRPr lang="de-DE" altLang="de-DE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1800" dirty="0">
                <a:latin typeface="Helvetica" pitchFamily="2" charset="0"/>
              </a:rPr>
              <a:t>The Philosophy Day - </a:t>
            </a:r>
            <a:r>
              <a:rPr lang="de-DE" altLang="de-DE" sz="1800" dirty="0" err="1">
                <a:latin typeface="Helvetica" pitchFamily="2" charset="0"/>
              </a:rPr>
              <a:t>What</a:t>
            </a:r>
            <a:r>
              <a:rPr lang="de-DE" altLang="de-DE" sz="1800" dirty="0">
                <a:latin typeface="Helvetica" pitchFamily="2" charset="0"/>
              </a:rPr>
              <a:t> </a:t>
            </a:r>
            <a:r>
              <a:rPr lang="de-DE" altLang="de-DE" sz="1800" dirty="0" err="1">
                <a:latin typeface="Helvetica" pitchFamily="2" charset="0"/>
              </a:rPr>
              <a:t>actually</a:t>
            </a:r>
            <a:r>
              <a:rPr lang="de-DE" altLang="de-DE" sz="1800" dirty="0">
                <a:latin typeface="Helvetica" pitchFamily="2" charset="0"/>
              </a:rPr>
              <a:t> </a:t>
            </a:r>
            <a:r>
              <a:rPr lang="de-DE" altLang="de-DE" sz="1800" dirty="0" err="1">
                <a:latin typeface="Helvetica" pitchFamily="2" charset="0"/>
              </a:rPr>
              <a:t>is</a:t>
            </a:r>
            <a:r>
              <a:rPr lang="de-DE" altLang="de-DE" sz="1800" dirty="0">
                <a:latin typeface="Helvetica" pitchFamily="2" charset="0"/>
              </a:rPr>
              <a:t> "</a:t>
            </a:r>
            <a:r>
              <a:rPr lang="de-DE" altLang="de-DE" sz="1800" dirty="0" err="1">
                <a:latin typeface="Helvetica" pitchFamily="2" charset="0"/>
              </a:rPr>
              <a:t>scientific</a:t>
            </a:r>
            <a:r>
              <a:rPr lang="de-DE" altLang="de-DE" sz="1800" dirty="0">
                <a:latin typeface="Helvetica" pitchFamily="2" charset="0"/>
              </a:rPr>
              <a:t>"?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1800" dirty="0">
                <a:latin typeface="Helvetica" pitchFamily="2" charset="0"/>
              </a:rPr>
              <a:t>The </a:t>
            </a:r>
            <a:r>
              <a:rPr lang="de-DE" altLang="de-DE" sz="1800" dirty="0" err="1">
                <a:latin typeface="Helvetica" pitchFamily="2" charset="0"/>
              </a:rPr>
              <a:t>Structure</a:t>
            </a:r>
            <a:r>
              <a:rPr lang="de-DE" altLang="de-DE" sz="1800" dirty="0">
                <a:latin typeface="Helvetica" pitchFamily="2" charset="0"/>
              </a:rPr>
              <a:t> Day    - </a:t>
            </a:r>
            <a:r>
              <a:rPr lang="de-DE" altLang="de-DE" sz="1800" dirty="0" err="1">
                <a:latin typeface="Helvetica" pitchFamily="2" charset="0"/>
              </a:rPr>
              <a:t>Structure</a:t>
            </a:r>
            <a:r>
              <a:rPr lang="de-DE" altLang="de-DE" sz="1800" dirty="0">
                <a:latin typeface="Helvetica" pitchFamily="2" charset="0"/>
              </a:rPr>
              <a:t> and </a:t>
            </a:r>
            <a:r>
              <a:rPr lang="de-DE" altLang="de-DE" sz="1800" dirty="0" err="1">
                <a:latin typeface="Helvetica" pitchFamily="2" charset="0"/>
              </a:rPr>
              <a:t>methods</a:t>
            </a:r>
            <a:r>
              <a:rPr lang="de-DE" altLang="de-DE" sz="1800" dirty="0">
                <a:latin typeface="Helvetica" pitchFamily="2" charset="0"/>
              </a:rPr>
              <a:t> </a:t>
            </a:r>
            <a:r>
              <a:rPr lang="de-DE" altLang="de-DE" sz="1800" dirty="0" err="1">
                <a:latin typeface="Helvetica" pitchFamily="2" charset="0"/>
              </a:rPr>
              <a:t>of</a:t>
            </a:r>
            <a:r>
              <a:rPr lang="de-DE" altLang="de-DE" sz="1800" dirty="0">
                <a:latin typeface="Helvetica" pitchFamily="2" charset="0"/>
              </a:rPr>
              <a:t> </a:t>
            </a:r>
            <a:r>
              <a:rPr lang="de-DE" altLang="de-DE" sz="1800" dirty="0" err="1">
                <a:latin typeface="Helvetica" pitchFamily="2" charset="0"/>
              </a:rPr>
              <a:t>scientific</a:t>
            </a:r>
            <a:r>
              <a:rPr lang="de-DE" altLang="de-DE" sz="1800" dirty="0">
                <a:latin typeface="Helvetica" pitchFamily="2" charset="0"/>
              </a:rPr>
              <a:t> </a:t>
            </a:r>
            <a:r>
              <a:rPr lang="de-DE" altLang="de-DE" sz="1800" dirty="0" err="1">
                <a:latin typeface="Helvetica" pitchFamily="2" charset="0"/>
              </a:rPr>
              <a:t>work</a:t>
            </a:r>
            <a:r>
              <a:rPr lang="de-DE" altLang="de-DE" sz="1800" dirty="0">
                <a:latin typeface="Helvetica" pitchFamily="2" charset="0"/>
              </a:rPr>
              <a:t>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1800" dirty="0">
                <a:solidFill>
                  <a:srgbClr val="FF0000"/>
                </a:solidFill>
                <a:latin typeface="Helvetica" pitchFamily="2" charset="0"/>
              </a:rPr>
              <a:t>The </a:t>
            </a:r>
            <a:r>
              <a:rPr lang="de-DE" altLang="de-DE" sz="1800" dirty="0" err="1">
                <a:solidFill>
                  <a:srgbClr val="FF0000"/>
                </a:solidFill>
                <a:latin typeface="Helvetica" pitchFamily="2" charset="0"/>
              </a:rPr>
              <a:t>Statistics</a:t>
            </a:r>
            <a:r>
              <a:rPr lang="de-DE" altLang="de-DE" sz="1800" dirty="0">
                <a:solidFill>
                  <a:srgbClr val="FF0000"/>
                </a:solidFill>
                <a:latin typeface="Helvetica" pitchFamily="2" charset="0"/>
              </a:rPr>
              <a:t> Day     - How </a:t>
            </a:r>
            <a:r>
              <a:rPr lang="de-DE" altLang="de-DE" sz="1800" dirty="0" err="1">
                <a:solidFill>
                  <a:srgbClr val="FF0000"/>
                </a:solidFill>
                <a:latin typeface="Helvetica" pitchFamily="2" charset="0"/>
              </a:rPr>
              <a:t>did</a:t>
            </a:r>
            <a:r>
              <a:rPr lang="de-DE" altLang="de-DE" sz="1800" dirty="0">
                <a:solidFill>
                  <a:srgbClr val="FF0000"/>
                </a:solidFill>
                <a:latin typeface="Helvetica" pitchFamily="2" charset="0"/>
              </a:rPr>
              <a:t> </a:t>
            </a:r>
            <a:r>
              <a:rPr lang="de-DE" altLang="de-DE" sz="1800" dirty="0" err="1">
                <a:solidFill>
                  <a:srgbClr val="FF0000"/>
                </a:solidFill>
                <a:latin typeface="Helvetica" pitchFamily="2" charset="0"/>
              </a:rPr>
              <a:t>they</a:t>
            </a:r>
            <a:r>
              <a:rPr lang="de-DE" altLang="de-DE" sz="1800" dirty="0">
                <a:solidFill>
                  <a:srgbClr val="FF0000"/>
                </a:solidFill>
                <a:latin typeface="Helvetica" pitchFamily="2" charset="0"/>
              </a:rPr>
              <a:t> </a:t>
            </a:r>
            <a:r>
              <a:rPr lang="de-DE" altLang="de-DE" sz="1800" dirty="0" err="1">
                <a:solidFill>
                  <a:srgbClr val="FF0000"/>
                </a:solidFill>
                <a:latin typeface="Helvetica" pitchFamily="2" charset="0"/>
              </a:rPr>
              <a:t>measure</a:t>
            </a:r>
            <a:r>
              <a:rPr lang="de-DE" altLang="de-DE" sz="1800" dirty="0">
                <a:solidFill>
                  <a:srgbClr val="FF0000"/>
                </a:solidFill>
                <a:latin typeface="Helvetica" pitchFamily="2" charset="0"/>
              </a:rPr>
              <a:t> </a:t>
            </a:r>
            <a:r>
              <a:rPr lang="de-DE" altLang="de-DE" sz="1800" dirty="0" err="1">
                <a:solidFill>
                  <a:srgbClr val="FF0000"/>
                </a:solidFill>
                <a:latin typeface="Helvetica" pitchFamily="2" charset="0"/>
              </a:rPr>
              <a:t>it</a:t>
            </a:r>
            <a:r>
              <a:rPr lang="de-DE" altLang="de-DE" sz="1800" dirty="0">
                <a:solidFill>
                  <a:srgbClr val="FF0000"/>
                </a:solidFill>
                <a:latin typeface="Helvetica" pitchFamily="2" charset="0"/>
              </a:rPr>
              <a:t>? </a:t>
            </a:r>
            <a:r>
              <a:rPr lang="de-DE" altLang="de-DE" sz="1800" dirty="0" err="1">
                <a:solidFill>
                  <a:srgbClr val="FF0000"/>
                </a:solidFill>
                <a:latin typeface="Helvetica" pitchFamily="2" charset="0"/>
              </a:rPr>
              <a:t>Operationalizing</a:t>
            </a:r>
            <a:r>
              <a:rPr lang="de-DE" altLang="de-DE" sz="1800" dirty="0">
                <a:solidFill>
                  <a:srgbClr val="FF0000"/>
                </a:solidFill>
                <a:latin typeface="Helvetica" pitchFamily="2" charset="0"/>
              </a:rPr>
              <a:t> and </a:t>
            </a:r>
            <a:r>
              <a:rPr lang="de-DE" altLang="de-DE" sz="1800" dirty="0" err="1">
                <a:solidFill>
                  <a:srgbClr val="FF0000"/>
                </a:solidFill>
                <a:latin typeface="Helvetica" pitchFamily="2" charset="0"/>
              </a:rPr>
              <a:t>scale</a:t>
            </a:r>
            <a:r>
              <a:rPr lang="de-DE" altLang="de-DE" sz="1800" dirty="0">
                <a:solidFill>
                  <a:srgbClr val="FF0000"/>
                </a:solidFill>
                <a:latin typeface="Helvetica" pitchFamily="2" charset="0"/>
              </a:rPr>
              <a:t> etc.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1800" dirty="0">
                <a:latin typeface="Helvetica" pitchFamily="2" charset="0"/>
              </a:rPr>
              <a:t>The Data Day            - Practice - </a:t>
            </a:r>
            <a:r>
              <a:rPr lang="de-DE" altLang="de-DE" sz="1800" dirty="0" err="1">
                <a:latin typeface="Helvetica" pitchFamily="2" charset="0"/>
              </a:rPr>
              <a:t>statistical</a:t>
            </a:r>
            <a:r>
              <a:rPr lang="de-DE" altLang="de-DE" sz="1800" dirty="0">
                <a:latin typeface="Helvetica" pitchFamily="2" charset="0"/>
              </a:rPr>
              <a:t> </a:t>
            </a:r>
            <a:r>
              <a:rPr lang="de-DE" altLang="de-DE" sz="1800" dirty="0" err="1">
                <a:latin typeface="Helvetica" pitchFamily="2" charset="0"/>
              </a:rPr>
              <a:t>evaluations</a:t>
            </a:r>
            <a:r>
              <a:rPr lang="de-DE" altLang="de-DE" sz="1800" dirty="0">
                <a:latin typeface="Helvetica" pitchFamily="2" charset="0"/>
              </a:rPr>
              <a:t> </a:t>
            </a:r>
            <a:r>
              <a:rPr lang="de-DE" altLang="de-DE" sz="1800" dirty="0" err="1">
                <a:latin typeface="Helvetica" pitchFamily="2" charset="0"/>
              </a:rPr>
              <a:t>with</a:t>
            </a:r>
            <a:r>
              <a:rPr lang="de-DE" altLang="de-DE" sz="1800" dirty="0">
                <a:latin typeface="Helvetica" pitchFamily="2" charset="0"/>
              </a:rPr>
              <a:t> </a:t>
            </a:r>
            <a:r>
              <a:rPr lang="de-DE" altLang="de-DE" sz="1800" dirty="0" err="1">
                <a:latin typeface="Helvetica" pitchFamily="2" charset="0"/>
              </a:rPr>
              <a:t>data</a:t>
            </a:r>
            <a:r>
              <a:rPr lang="de-DE" altLang="de-DE" sz="1800" dirty="0">
                <a:latin typeface="Helvetica" pitchFamily="2" charset="0"/>
              </a:rPr>
              <a:t> </a:t>
            </a:r>
            <a:r>
              <a:rPr lang="de-DE" altLang="de-DE" sz="1800" dirty="0" err="1">
                <a:latin typeface="Helvetica" pitchFamily="2" charset="0"/>
              </a:rPr>
              <a:t>sets</a:t>
            </a:r>
            <a:endParaRPr lang="de-DE" altLang="de-DE" sz="1800" dirty="0">
              <a:latin typeface="Helvetica" pitchFamily="2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de-DE" altLang="de-DE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 descr="Independent and Dependent Variables in Research">
            <a:extLst>
              <a:ext uri="{FF2B5EF4-FFF2-40B4-BE49-F238E27FC236}">
                <a16:creationId xmlns:a16="http://schemas.microsoft.com/office/drawing/2014/main" id="{C8E89F1E-14E7-EE0B-2173-0684223908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9123" y="1404257"/>
            <a:ext cx="566575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0377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C7836158-E7E7-DB2E-2E6B-9058C1D9F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09563"/>
            <a:ext cx="8686800" cy="1270000"/>
          </a:xfrm>
        </p:spPr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Example: Types of Variables</a:t>
            </a:r>
          </a:p>
        </p:txBody>
      </p:sp>
      <p:sp>
        <p:nvSpPr>
          <p:cNvPr id="37890" name="Rectangle 3">
            <a:extLst>
              <a:ext uri="{FF2B5EF4-FFF2-40B4-BE49-F238E27FC236}">
                <a16:creationId xmlns:a16="http://schemas.microsoft.com/office/drawing/2014/main" id="{3035EC57-9B32-D9E2-23F6-E565D62FA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0" y="3646715"/>
            <a:ext cx="8763000" cy="483393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Hypothesis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Buttered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pretzels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make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you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fat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- The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more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buttered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pretzels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person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eats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more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they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weigh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de-DE" altLang="de-DE" sz="20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90000"/>
              </a:lnSpc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de-DE" altLang="de-DE" sz="2000" b="1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Dependent</a:t>
            </a: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variable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body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weight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Independent variable(s):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Amount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pretzel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consumption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in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one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year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Control variables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age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gender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socioeconomic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status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diseases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Random variables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 not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collected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but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reduce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accuracy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explanation</a:t>
            </a:r>
            <a:endParaRPr lang="de-DE" altLang="de-DE" sz="20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de-DE" altLang="de-DE" sz="20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pic>
        <p:nvPicPr>
          <p:cNvPr id="3" name="Grafik 2" descr="Bretzel-Bilder: Stock-Fotos &amp; -Videos. | Adobe Stock">
            <a:extLst>
              <a:ext uri="{FF2B5EF4-FFF2-40B4-BE49-F238E27FC236}">
                <a16:creationId xmlns:a16="http://schemas.microsoft.com/office/drawing/2014/main" id="{647488BE-EC38-64F9-A799-B3EE98776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828" y="1534886"/>
            <a:ext cx="2841171" cy="189411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394A9988-AC8A-291E-4EF9-8BDD5C285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09563"/>
            <a:ext cx="8686800" cy="1270000"/>
          </a:xfrm>
        </p:spPr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Example: Types of Variables</a:t>
            </a:r>
          </a:p>
        </p:txBody>
      </p:sp>
      <p:sp>
        <p:nvSpPr>
          <p:cNvPr id="38914" name="Rectangle 3">
            <a:extLst>
              <a:ext uri="{FF2B5EF4-FFF2-40B4-BE49-F238E27FC236}">
                <a16:creationId xmlns:a16="http://schemas.microsoft.com/office/drawing/2014/main" id="{E15E77BD-7134-24B8-48A8-B535F8232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0" y="1884817"/>
            <a:ext cx="8763000" cy="483393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Hypothesis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 The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older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person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more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likely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they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are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die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Corona</a:t>
            </a: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de-DE" altLang="de-DE" sz="20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de-DE" altLang="de-DE" sz="20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90000"/>
              </a:lnSpc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de-DE" altLang="de-DE" sz="2000" b="1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Dependent</a:t>
            </a: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variable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 Death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from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Corona </a:t>
            </a:r>
          </a:p>
          <a:p>
            <a:pPr marL="0" indent="0" eaLnBrk="1" hangingPunct="1">
              <a:lnSpc>
                <a:spcPct val="90000"/>
              </a:lnSpc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Independent variable(s)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</a:t>
            </a: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age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Control variables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gender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medical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history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obesity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Random variables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 not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collected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but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reduce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accuracy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explanation</a:t>
            </a:r>
            <a:endParaRPr lang="de-DE" altLang="de-DE" sz="20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90000"/>
              </a:lnSpc>
              <a:spcAft>
                <a:spcPts val="1800"/>
              </a:spcAft>
              <a:buFont typeface="Arial" panose="020B0604020202020204" pitchFamily="34" charset="0"/>
              <a:buNone/>
            </a:pPr>
            <a:endParaRPr lang="de-DE" altLang="de-DE" sz="20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de-DE" altLang="de-DE" sz="2000" b="1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Result</a:t>
            </a:r>
            <a:r>
              <a:rPr lang="de-DE" altLang="de-DE" sz="20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Statistically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significant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connection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between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age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and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death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from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Corona;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probability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dying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from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Corona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increases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with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age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; But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that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doesn't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mean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that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children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can't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die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from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it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too</a:t>
            </a:r>
            <a:endParaRPr lang="de-DE" altLang="de-DE" sz="20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de-DE" altLang="de-DE" sz="20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Foliennummernplatzhalter 2">
            <a:extLst>
              <a:ext uri="{FF2B5EF4-FFF2-40B4-BE49-F238E27FC236}">
                <a16:creationId xmlns:a16="http://schemas.microsoft.com/office/drawing/2014/main" id="{87B25F41-46BB-D38E-618B-9BB5D05E45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72000" y="6600825"/>
            <a:ext cx="79216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de-DE" altLang="de-DE" sz="1000" b="1" dirty="0">
                <a:solidFill>
                  <a:srgbClr val="898989"/>
                </a:solidFill>
              </a:rPr>
              <a:t>Quelle: TU Chemnitz Institut für Sportwissenschaft Prof. Dr. Siegfried Nagel 2008</a:t>
            </a:r>
            <a:endParaRPr lang="en-GB" altLang="de-DE" sz="1000" b="1" dirty="0">
              <a:solidFill>
                <a:srgbClr val="898989"/>
              </a:solidFill>
            </a:endParaRPr>
          </a:p>
          <a:p>
            <a:pPr algn="l">
              <a:spcBef>
                <a:spcPct val="0"/>
              </a:spcBef>
              <a:buFontTx/>
              <a:buNone/>
            </a:pPr>
            <a:endParaRPr lang="de-DE" altLang="de-DE" sz="1200" dirty="0">
              <a:solidFill>
                <a:srgbClr val="898989"/>
              </a:solidFill>
            </a:endParaRPr>
          </a:p>
        </p:txBody>
      </p:sp>
      <p:sp>
        <p:nvSpPr>
          <p:cNvPr id="40962" name="Rectangle 1026">
            <a:extLst>
              <a:ext uri="{FF2B5EF4-FFF2-40B4-BE49-F238E27FC236}">
                <a16:creationId xmlns:a16="http://schemas.microsoft.com/office/drawing/2014/main" id="{A5F8BC04-953F-56CC-02D2-48E60F824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025" y="257175"/>
            <a:ext cx="8983663" cy="1143000"/>
          </a:xfrm>
        </p:spPr>
        <p:txBody>
          <a:bodyPr/>
          <a:lstStyle/>
          <a:p>
            <a:pPr algn="l" eaLnBrk="1" hangingPunct="1"/>
            <a:r>
              <a:rPr lang="de-DE" altLang="de-DE" sz="36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Random Variables in experimental Designs</a:t>
            </a:r>
          </a:p>
        </p:txBody>
      </p:sp>
      <p:sp>
        <p:nvSpPr>
          <p:cNvPr id="40963" name="Text Box 1027">
            <a:extLst>
              <a:ext uri="{FF2B5EF4-FFF2-40B4-BE49-F238E27FC236}">
                <a16:creationId xmlns:a16="http://schemas.microsoft.com/office/drawing/2014/main" id="{BDDDF003-B8AA-1BA6-902D-F5C3B5EF2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761468"/>
            <a:ext cx="8489950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8925" indent="-2889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de-DE" altLang="de-DE" sz="2000" dirty="0" err="1"/>
              <a:t>Influence</a:t>
            </a:r>
            <a:r>
              <a:rPr lang="de-DE" altLang="de-DE" sz="2000" dirty="0"/>
              <a:t> </a:t>
            </a:r>
            <a:r>
              <a:rPr lang="de-DE" altLang="de-DE" sz="2000" dirty="0" err="1"/>
              <a:t>of</a:t>
            </a:r>
            <a:r>
              <a:rPr lang="de-DE" altLang="de-DE" sz="2000" dirty="0"/>
              <a:t> time (</a:t>
            </a:r>
            <a:r>
              <a:rPr lang="de-DE" altLang="de-DE" sz="2000" dirty="0" err="1"/>
              <a:t>between</a:t>
            </a:r>
            <a:r>
              <a:rPr lang="de-DE" altLang="de-DE" sz="2000" dirty="0"/>
              <a:t> Pre- and Post-Test)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de-DE" altLang="de-DE" sz="2000" dirty="0"/>
              <a:t>Maturation- and Learning </a:t>
            </a:r>
            <a:r>
              <a:rPr lang="de-DE" altLang="de-DE" sz="2000" dirty="0" err="1"/>
              <a:t>Processes</a:t>
            </a:r>
            <a:endParaRPr lang="de-DE" altLang="de-DE" sz="2000" dirty="0"/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de-DE" altLang="de-DE" sz="2000" dirty="0" err="1"/>
              <a:t>Testeffects</a:t>
            </a:r>
            <a:endParaRPr lang="de-DE" altLang="de-DE" sz="2000" dirty="0"/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de-DE" altLang="de-DE" sz="2000" dirty="0"/>
              <a:t>Change </a:t>
            </a:r>
            <a:r>
              <a:rPr lang="de-DE" altLang="de-DE" sz="2000" dirty="0" err="1"/>
              <a:t>of</a:t>
            </a:r>
            <a:r>
              <a:rPr lang="de-DE" altLang="de-DE" sz="2000" dirty="0"/>
              <a:t> </a:t>
            </a:r>
            <a:r>
              <a:rPr lang="de-DE" altLang="de-DE" sz="2000" dirty="0" err="1"/>
              <a:t>measuring</a:t>
            </a:r>
            <a:r>
              <a:rPr lang="de-DE" altLang="de-DE" sz="2000" dirty="0"/>
              <a:t> </a:t>
            </a:r>
            <a:r>
              <a:rPr lang="de-DE" altLang="de-DE" sz="2000" dirty="0" err="1"/>
              <a:t>instruments</a:t>
            </a:r>
            <a:r>
              <a:rPr lang="de-DE" altLang="de-DE" sz="2000" dirty="0"/>
              <a:t>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de-DE" altLang="de-DE" sz="2000" dirty="0" err="1"/>
              <a:t>Missings</a:t>
            </a:r>
            <a:endParaRPr lang="de-DE" altLang="de-DE" sz="2000" dirty="0"/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de-DE" altLang="de-DE" sz="2000" dirty="0" err="1"/>
              <a:t>Statististic</a:t>
            </a:r>
            <a:r>
              <a:rPr lang="de-DE" altLang="de-DE" sz="2000" dirty="0"/>
              <a:t> Regression</a:t>
            </a:r>
            <a:endParaRPr lang="de-DE" altLang="de-DE" sz="2400" dirty="0"/>
          </a:p>
        </p:txBody>
      </p:sp>
      <p:pic>
        <p:nvPicPr>
          <p:cNvPr id="3" name="Grafik 2" descr="Noise and Random Variables | PySDR: A Guide to SDR and DSP using Python">
            <a:extLst>
              <a:ext uri="{FF2B5EF4-FFF2-40B4-BE49-F238E27FC236}">
                <a16:creationId xmlns:a16="http://schemas.microsoft.com/office/drawing/2014/main" id="{65BF628F-83ED-4FAD-223B-344FDFF9D8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959" r="4675"/>
          <a:stretch>
            <a:fillRect/>
          </a:stretch>
        </p:blipFill>
        <p:spPr>
          <a:xfrm>
            <a:off x="1" y="1949449"/>
            <a:ext cx="9144000" cy="1371601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F372EE24-FBE8-AF84-95A2-0D7996BB6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09563"/>
            <a:ext cx="8686800" cy="1270000"/>
          </a:xfrm>
        </p:spPr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Task: Different kinds of Variables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6CA8EFE5-C4C9-C665-B54F-54272A936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0" y="3517900"/>
            <a:ext cx="8763000" cy="483393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de-DE" altLang="de-DE" sz="2000" b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Hypotheses:</a:t>
            </a: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de-DE" altLang="de-DE" sz="2000" b="1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de-DE" altLang="de-DE" sz="2000" b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Dependent Variable:</a:t>
            </a: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de-DE" altLang="de-DE" sz="2000" b="1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de-DE" altLang="de-DE" sz="2000" b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Independent Variable(s):</a:t>
            </a: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de-DE" altLang="de-DE" sz="2000" b="1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12700" lvl="1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de-DE" altLang="de-DE" sz="2000" b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Control Variables:</a:t>
            </a:r>
          </a:p>
          <a:p>
            <a:pPr marL="12700" lvl="1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de-DE" altLang="de-DE" sz="2000" b="1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de-DE" altLang="de-DE" sz="2000" b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Random Variables (noise):</a:t>
            </a:r>
          </a:p>
        </p:txBody>
      </p:sp>
      <p:sp>
        <p:nvSpPr>
          <p:cNvPr id="39940" name="Textfeld 1">
            <a:extLst>
              <a:ext uri="{FF2B5EF4-FFF2-40B4-BE49-F238E27FC236}">
                <a16:creationId xmlns:a16="http://schemas.microsoft.com/office/drawing/2014/main" id="{694CDC1F-DAEE-C8AA-FC80-CFADE66607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860550"/>
            <a:ext cx="77216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de-DE" altLang="de-DE" sz="2400">
                <a:solidFill>
                  <a:srgbClr val="0070C0"/>
                </a:solidFill>
              </a:rPr>
              <a:t>Please consider a test context for your research question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>
            <a:extLst>
              <a:ext uri="{FF2B5EF4-FFF2-40B4-BE49-F238E27FC236}">
                <a16:creationId xmlns:a16="http://schemas.microsoft.com/office/drawing/2014/main" id="{37AB4DA7-8638-211D-09DA-6D4CB7FAEB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852613"/>
            <a:ext cx="7772400" cy="4040187"/>
          </a:xfrm>
        </p:spPr>
        <p:txBody>
          <a:bodyPr/>
          <a:lstStyle/>
          <a:p>
            <a:pPr eaLnBrk="1" hangingPunct="1"/>
            <a:br>
              <a:rPr lang="de-DE" altLang="de-DE" sz="3000">
                <a:latin typeface="Helvetica Neue Light" panose="02000403000000020004" pitchFamily="2" charset="0"/>
                <a:ea typeface="ＭＳ Ｐゴシック" panose="020B0600070205080204" pitchFamily="34" charset="-128"/>
              </a:rPr>
            </a:br>
            <a:br>
              <a:rPr lang="de-DE" altLang="de-DE" sz="3000">
                <a:latin typeface="Helvetica Neue Light" panose="02000403000000020004" pitchFamily="2" charset="0"/>
                <a:ea typeface="ＭＳ Ｐゴシック" panose="020B0600070205080204" pitchFamily="34" charset="-128"/>
              </a:rPr>
            </a:br>
            <a:br>
              <a:rPr lang="de-DE" altLang="de-DE" sz="3000">
                <a:latin typeface="Helvetica Neue Light" panose="02000403000000020004" pitchFamily="2" charset="0"/>
                <a:ea typeface="ＭＳ Ｐゴシック" panose="020B0600070205080204" pitchFamily="34" charset="-128"/>
              </a:rPr>
            </a:br>
            <a:br>
              <a:rPr lang="de-DE" altLang="de-DE" sz="3000">
                <a:latin typeface="Helvetica Neue Light" panose="02000403000000020004" pitchFamily="2" charset="0"/>
                <a:ea typeface="ＭＳ Ｐゴシック" panose="020B0600070205080204" pitchFamily="34" charset="-128"/>
              </a:rPr>
            </a:br>
            <a:r>
              <a:rPr lang="de-DE" altLang="de-DE" sz="3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How could you measure that? - Operationalization</a:t>
            </a: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el 1">
            <a:extLst>
              <a:ext uri="{FF2B5EF4-FFF2-40B4-BE49-F238E27FC236}">
                <a16:creationId xmlns:a16="http://schemas.microsoft.com/office/drawing/2014/main" id="{1171979E-CE59-FCC5-5C44-CDD3B4BD2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1325"/>
            <a:ext cx="9382125" cy="1143000"/>
          </a:xfrm>
        </p:spPr>
        <p:txBody>
          <a:bodyPr/>
          <a:lstStyle/>
          <a:p>
            <a:pPr algn="l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Task: </a:t>
            </a:r>
            <a:b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</a:br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How could we measure that?</a:t>
            </a:r>
          </a:p>
        </p:txBody>
      </p:sp>
      <p:sp>
        <p:nvSpPr>
          <p:cNvPr id="43011" name="Inhaltsplatzhalter 2">
            <a:extLst>
              <a:ext uri="{FF2B5EF4-FFF2-40B4-BE49-F238E27FC236}">
                <a16:creationId xmlns:a16="http://schemas.microsoft.com/office/drawing/2014/main" id="{852798AB-5173-9D5C-6CE4-D82E025CE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287713"/>
            <a:ext cx="8229600" cy="4525962"/>
          </a:xfrm>
        </p:spPr>
        <p:txBody>
          <a:bodyPr/>
          <a:lstStyle/>
          <a:p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Success</a:t>
            </a:r>
          </a:p>
          <a:p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Employee satisfaction</a:t>
            </a:r>
          </a:p>
          <a:p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Organisational culture</a:t>
            </a:r>
          </a:p>
          <a:p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Innovation degree</a:t>
            </a:r>
          </a:p>
          <a:p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Creativity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el 1">
            <a:extLst>
              <a:ext uri="{FF2B5EF4-FFF2-40B4-BE49-F238E27FC236}">
                <a16:creationId xmlns:a16="http://schemas.microsoft.com/office/drawing/2014/main" id="{FF87145A-617B-F9D4-7042-277724ECB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Characteristics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Variables</a:t>
            </a:r>
          </a:p>
        </p:txBody>
      </p:sp>
      <p:sp>
        <p:nvSpPr>
          <p:cNvPr id="44034" name="Inhaltsplatzhalter 2">
            <a:extLst>
              <a:ext uri="{FF2B5EF4-FFF2-40B4-BE49-F238E27FC236}">
                <a16:creationId xmlns:a16="http://schemas.microsoft.com/office/drawing/2014/main" id="{23237C02-E7B3-6936-634E-DFD1B4DD7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283200"/>
            <a:ext cx="8229600" cy="4525963"/>
          </a:xfrm>
        </p:spPr>
        <p:txBody>
          <a:bodyPr/>
          <a:lstStyle/>
          <a:p>
            <a:pPr marL="284400" indent="-284400">
              <a:spcBef>
                <a:spcPts val="0"/>
              </a:spcBef>
            </a:pP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Manifest -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directly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measurable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-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shoe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size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marL="284400" indent="-284400">
              <a:spcBef>
                <a:spcPts val="0"/>
              </a:spcBef>
            </a:pP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Latent - not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directly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measurable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-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working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atmosphere</a:t>
            </a:r>
            <a:endParaRPr lang="de-DE" altLang="de-DE" sz="20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endParaRPr lang="de-DE" altLang="de-DE" sz="2000" dirty="0">
              <a:latin typeface="Helvetica Neue" panose="02000503000000020004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44036" name="Textfeld 4">
            <a:extLst>
              <a:ext uri="{FF2B5EF4-FFF2-40B4-BE49-F238E27FC236}">
                <a16:creationId xmlns:a16="http://schemas.microsoft.com/office/drawing/2014/main" id="{63AD73CF-98D7-3986-0342-B066B6DC17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182938"/>
            <a:ext cx="63547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de-DE" altLang="de-DE" sz="2000" dirty="0"/>
              <a:t>Steady - </a:t>
            </a:r>
            <a:r>
              <a:rPr lang="de-DE" altLang="de-DE" sz="2000" dirty="0" err="1"/>
              <a:t>Without</a:t>
            </a:r>
            <a:r>
              <a:rPr lang="de-DE" altLang="de-DE" sz="2000" dirty="0"/>
              <a:t> a break - Size </a:t>
            </a:r>
          </a:p>
          <a:p>
            <a:pPr>
              <a:spcBef>
                <a:spcPct val="0"/>
              </a:spcBef>
            </a:pPr>
            <a:r>
              <a:rPr lang="de-DE" altLang="de-DE" sz="2000" dirty="0" err="1"/>
              <a:t>Discrete</a:t>
            </a:r>
            <a:r>
              <a:rPr lang="de-DE" altLang="de-DE" sz="2000" dirty="0"/>
              <a:t> - </a:t>
            </a:r>
            <a:r>
              <a:rPr lang="de-DE" altLang="de-DE" sz="2000" dirty="0" err="1"/>
              <a:t>Intermittent</a:t>
            </a:r>
            <a:r>
              <a:rPr lang="de-DE" altLang="de-DE" sz="2000" dirty="0"/>
              <a:t> - Number </a:t>
            </a:r>
            <a:r>
              <a:rPr lang="de-DE" altLang="de-DE" sz="2000" dirty="0" err="1"/>
              <a:t>of</a:t>
            </a:r>
            <a:r>
              <a:rPr lang="de-DE" altLang="de-DE" sz="2000" dirty="0"/>
              <a:t> </a:t>
            </a:r>
            <a:r>
              <a:rPr lang="de-DE" altLang="de-DE" sz="2000" dirty="0" err="1"/>
              <a:t>children</a:t>
            </a:r>
            <a:r>
              <a:rPr lang="de-DE" altLang="de-DE" sz="2000" dirty="0"/>
              <a:t> in a </a:t>
            </a:r>
            <a:r>
              <a:rPr lang="de-DE" altLang="de-DE" sz="2000" dirty="0" err="1"/>
              <a:t>family</a:t>
            </a:r>
            <a:endParaRPr lang="de-DE" altLang="de-DE" sz="2000" dirty="0"/>
          </a:p>
          <a:p>
            <a:pPr>
              <a:spcBef>
                <a:spcPct val="0"/>
              </a:spcBef>
            </a:pPr>
            <a:endParaRPr lang="de-DE" altLang="de-DE" sz="2000" dirty="0">
              <a:latin typeface="Helvetica Neue" panose="02000503000000020004" pitchFamily="2" charset="0"/>
            </a:endParaRPr>
          </a:p>
        </p:txBody>
      </p:sp>
      <p:pic>
        <p:nvPicPr>
          <p:cNvPr id="3" name="Grafik 2" descr="Understanding Variable Types in Statistics: Discrete vs. Continuous">
            <a:extLst>
              <a:ext uri="{FF2B5EF4-FFF2-40B4-BE49-F238E27FC236}">
                <a16:creationId xmlns:a16="http://schemas.microsoft.com/office/drawing/2014/main" id="{05EED15C-1723-9952-AA18-403EEAEDAA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1963" y="2876412"/>
            <a:ext cx="2233557" cy="1116779"/>
          </a:xfrm>
          <a:prstGeom prst="rect">
            <a:avLst/>
          </a:prstGeom>
        </p:spPr>
      </p:pic>
      <p:pic>
        <p:nvPicPr>
          <p:cNvPr id="5" name="Grafik 4" descr="Latent Variable Models for Social Research by Chris Playford">
            <a:extLst>
              <a:ext uri="{FF2B5EF4-FFF2-40B4-BE49-F238E27FC236}">
                <a16:creationId xmlns:a16="http://schemas.microsoft.com/office/drawing/2014/main" id="{E02A1443-34B8-56A9-E25F-087588CD80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4979" y="4976813"/>
            <a:ext cx="1691821" cy="1275954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Inhaltsplatzhalter 3">
            <a:extLst>
              <a:ext uri="{FF2B5EF4-FFF2-40B4-BE49-F238E27FC236}">
                <a16:creationId xmlns:a16="http://schemas.microsoft.com/office/drawing/2014/main" id="{733C680C-021D-D3A0-31DD-4ACE942BDAC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03350"/>
            <a:ext cx="9144000" cy="4594225"/>
          </a:xfr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A5864329-E226-24D9-4481-767EB80BCBD0}"/>
              </a:ext>
            </a:extLst>
          </p:cNvPr>
          <p:cNvSpPr txBox="1"/>
          <p:nvPr/>
        </p:nvSpPr>
        <p:spPr>
          <a:xfrm>
            <a:off x="0" y="6604000"/>
            <a:ext cx="3182938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050" dirty="0"/>
              <a:t>https://</a:t>
            </a:r>
            <a:r>
              <a:rPr lang="de-DE" sz="1050" dirty="0" err="1"/>
              <a:t>www.voxco.com</a:t>
            </a:r>
            <a:r>
              <a:rPr lang="de-DE" sz="1050" dirty="0"/>
              <a:t>/</a:t>
            </a:r>
            <a:r>
              <a:rPr lang="de-DE" sz="1050" dirty="0" err="1"/>
              <a:t>blog</a:t>
            </a:r>
            <a:r>
              <a:rPr lang="de-DE" sz="1050" dirty="0"/>
              <a:t>/</a:t>
            </a:r>
            <a:r>
              <a:rPr lang="de-DE" sz="1050" dirty="0" err="1"/>
              <a:t>measurement-scales</a:t>
            </a:r>
            <a:r>
              <a:rPr lang="de-DE" sz="1050" dirty="0"/>
              <a:t>/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What are the four measurement scales: nominal, ordinal, interval, and ratio?">
            <a:extLst>
              <a:ext uri="{FF2B5EF4-FFF2-40B4-BE49-F238E27FC236}">
                <a16:creationId xmlns:a16="http://schemas.microsoft.com/office/drawing/2014/main" id="{6E4677FC-2D14-577A-C36D-5C368A12D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722" y="1889578"/>
            <a:ext cx="6476555" cy="36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013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el 1">
            <a:extLst>
              <a:ext uri="{FF2B5EF4-FFF2-40B4-BE49-F238E27FC236}">
                <a16:creationId xmlns:a16="http://schemas.microsoft.com/office/drawing/2014/main" id="{E699EEC1-25B1-55A5-7816-B797B0830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Statistics Day</a:t>
            </a:r>
          </a:p>
        </p:txBody>
      </p:sp>
      <p:sp>
        <p:nvSpPr>
          <p:cNvPr id="16386" name="Inhaltsplatzhalter 2">
            <a:extLst>
              <a:ext uri="{FF2B5EF4-FFF2-40B4-BE49-F238E27FC236}">
                <a16:creationId xmlns:a16="http://schemas.microsoft.com/office/drawing/2014/main" id="{11C92C15-981E-A2A8-A7AE-616D46447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713" y="3657600"/>
            <a:ext cx="8893175" cy="3857625"/>
          </a:xfrm>
        </p:spPr>
        <p:txBody>
          <a:bodyPr/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de-DE" altLang="de-DE" sz="270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de-DE" altLang="de-DE" sz="27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How did they measure that?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de-DE" altLang="de-DE" sz="27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Methods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de-DE" altLang="de-DE" sz="27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Samples, normal distribution and black swans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de-DE" altLang="de-DE" sz="27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Butterprezels cause obesity – research design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de-DE" altLang="de-DE" sz="27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Skale levels und Operationalisation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el 1">
            <a:extLst>
              <a:ext uri="{FF2B5EF4-FFF2-40B4-BE49-F238E27FC236}">
                <a16:creationId xmlns:a16="http://schemas.microsoft.com/office/drawing/2014/main" id="{3A0701AA-52C3-D093-5D35-83BF43AA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713" y="274638"/>
            <a:ext cx="8229600" cy="1143000"/>
          </a:xfrm>
        </p:spPr>
        <p:txBody>
          <a:bodyPr/>
          <a:lstStyle/>
          <a:p>
            <a:pPr algn="l"/>
            <a:r>
              <a:rPr lang="de-DE" altLang="de-DE" sz="4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Levels of Scale</a:t>
            </a:r>
          </a:p>
        </p:txBody>
      </p:sp>
      <p:graphicFrame>
        <p:nvGraphicFramePr>
          <p:cNvPr id="16" name="Inhaltsplatzhalter 15">
            <a:extLst>
              <a:ext uri="{FF2B5EF4-FFF2-40B4-BE49-F238E27FC236}">
                <a16:creationId xmlns:a16="http://schemas.microsoft.com/office/drawing/2014/main" id="{327654D3-44FD-75CA-1EB0-C221D47E10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0854713"/>
              </p:ext>
            </p:extLst>
          </p:nvPr>
        </p:nvGraphicFramePr>
        <p:xfrm>
          <a:off x="366713" y="1417638"/>
          <a:ext cx="8686800" cy="5565813"/>
        </p:xfrm>
        <a:graphic>
          <a:graphicData uri="http://schemas.openxmlformats.org/drawingml/2006/table">
            <a:tbl>
              <a:tblPr/>
              <a:tblGrid>
                <a:gridCol w="217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682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Nominal scale </a:t>
                      </a:r>
                    </a:p>
                  </a:txBody>
                  <a:tcPr marL="15290" marR="15290" marT="15284" marB="15284" horzOverflow="overflow">
                    <a:lnL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no "natural order" in the sense of bigger-smaller, better-worse Is the same/is not the same</a:t>
                      </a:r>
                    </a:p>
                  </a:txBody>
                  <a:tcPr marL="15290" marR="15290" marT="15284" marB="15284" horzOverflow="overflow">
                    <a:lnL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Gender, Colours, Car brands, marital status</a:t>
                      </a:r>
                    </a:p>
                  </a:txBody>
                  <a:tcPr marL="15290" marR="15290" marT="15284" marB="15284" horzOverflow="overflow">
                    <a:lnL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female - male, red - green - blue - yellow, BMW - VW, single - married - divorced</a:t>
                      </a:r>
                    </a:p>
                  </a:txBody>
                  <a:tcPr marL="15290" marR="15290" marT="15284" marB="15284" horzOverflow="overflow">
                    <a:lnL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513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Ordinal </a:t>
                      </a:r>
                      <a:r>
                        <a:rPr kumimoji="0" lang="de-DE" altLang="de-DE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scale</a:t>
                      </a:r>
                      <a:endParaRPr kumimoji="0" lang="de-DE" altLang="de-DE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15290" marR="15290" marT="15284" marB="15284" horzOverflow="overflow">
                    <a:lnL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larger-smaller, better-worse, but the distances between the values ​​are not equal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Kategories/classes </a:t>
                      </a:r>
                    </a:p>
                  </a:txBody>
                  <a:tcPr marL="15290" marR="15290" marT="15284" marB="15284" horzOverflow="overflow">
                    <a:lnL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Ratings, grades; Rankings </a:t>
                      </a:r>
                    </a:p>
                  </a:txBody>
                  <a:tcPr marL="15290" marR="15290" marT="15284" marB="15284" horzOverflow="overflow">
                    <a:lnL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never - seldom - sometimes - often - always,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very good - good - satisfactory - sufficient - insufficient - insufficient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Up to 12 years / 13 to 15 years inclusive; 16 years and older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The world champion is not three times as good as the third best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15290" marR="15290" marT="15284" marB="15284" horzOverflow="overflow">
                    <a:lnL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079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Intervall scale </a:t>
                      </a:r>
                    </a:p>
                  </a:txBody>
                  <a:tcPr marL="15290" marR="15290" marT="15284" marB="15284" horzOverflow="overflow">
                    <a:lnL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larger-smaller, better-worse, and the distances between the values ​​are the same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15290" marR="15290" marT="15284" marB="15284" horzOverflow="overflow">
                    <a:lnL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Temperatur in Celsius degree</a:t>
                      </a:r>
                    </a:p>
                  </a:txBody>
                  <a:tcPr marL="15290" marR="15290" marT="15284" marB="15284" horzOverflow="overflow">
                    <a:lnL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21 degrees Celsius - minus 12 degrees Celsius (there is no natural zero point!)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15290" marR="15290" marT="15284" marB="15284" horzOverflow="overflow">
                    <a:lnL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159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Ratio Scale</a:t>
                      </a:r>
                    </a:p>
                  </a:txBody>
                  <a:tcPr marL="15290" marR="15290" marT="15284" marB="15284" horzOverflow="overflow">
                    <a:lnL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an interval scale with a "natural" zero point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15290" marR="15290" marT="15284" marB="15284" horzOverflow="overflow">
                    <a:lnL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Body weight, distance, age, income</a:t>
                      </a:r>
                    </a:p>
                  </a:txBody>
                  <a:tcPr marL="15290" marR="15290" marT="15284" marB="15284" horzOverflow="overflow">
                    <a:lnL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 Neue Light" panose="02000403000000020004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56 kg - 112 kg (</a:t>
                      </a:r>
                      <a:r>
                        <a:rPr kumimoji="0" lang="de-DE" altLang="de-DE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there</a:t>
                      </a:r>
                      <a:r>
                        <a:rPr kumimoji="0" lang="de-DE" altLang="de-DE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de-DE" altLang="de-DE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is</a:t>
                      </a:r>
                      <a:r>
                        <a:rPr kumimoji="0" lang="de-DE" altLang="de-DE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 a </a:t>
                      </a:r>
                      <a:r>
                        <a:rPr kumimoji="0" lang="de-DE" altLang="de-DE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natural</a:t>
                      </a:r>
                      <a:r>
                        <a:rPr kumimoji="0" lang="de-DE" altLang="de-DE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de-DE" altLang="de-DE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zero</a:t>
                      </a:r>
                      <a:r>
                        <a:rPr kumimoji="0" lang="de-DE" altLang="de-DE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; </a:t>
                      </a:r>
                      <a:r>
                        <a:rPr kumimoji="0" lang="de-DE" altLang="de-DE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therefore</a:t>
                      </a:r>
                      <a:r>
                        <a:rPr kumimoji="0" lang="de-DE" altLang="de-DE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 112 kg </a:t>
                      </a:r>
                      <a:r>
                        <a:rPr kumimoji="0" lang="de-DE" altLang="de-DE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is</a:t>
                      </a:r>
                      <a:r>
                        <a:rPr kumimoji="0" lang="de-DE" altLang="de-DE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de-DE" altLang="de-DE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twice</a:t>
                      </a:r>
                      <a:r>
                        <a:rPr kumimoji="0" lang="de-DE" altLang="de-DE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 56 kg!)</a:t>
                      </a:r>
                    </a:p>
                  </a:txBody>
                  <a:tcPr marL="15290" marR="15290" marT="15284" marB="15284" horzOverflow="overflow">
                    <a:lnL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el 1">
            <a:extLst>
              <a:ext uri="{FF2B5EF4-FFF2-40B4-BE49-F238E27FC236}">
                <a16:creationId xmlns:a16="http://schemas.microsoft.com/office/drawing/2014/main" id="{95FA55FC-6A1D-BEAC-90FC-46901E366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altLang="de-DE" sz="4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Levels of scale</a:t>
            </a:r>
          </a:p>
        </p:txBody>
      </p:sp>
      <p:sp>
        <p:nvSpPr>
          <p:cNvPr id="46082" name="Textfeld 2">
            <a:extLst>
              <a:ext uri="{FF2B5EF4-FFF2-40B4-BE49-F238E27FC236}">
                <a16:creationId xmlns:a16="http://schemas.microsoft.com/office/drawing/2014/main" id="{86256661-D519-A5D1-AA00-FA8C52488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302125"/>
            <a:ext cx="77787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de-DE" altLang="de-DE" sz="2400" dirty="0" err="1"/>
              <a:t>Important</a:t>
            </a:r>
            <a:r>
              <a:rPr lang="de-DE" altLang="de-DE" sz="2400" dirty="0"/>
              <a:t> </a:t>
            </a:r>
            <a:r>
              <a:rPr lang="de-DE" altLang="de-DE" sz="2400" dirty="0" err="1"/>
              <a:t>for</a:t>
            </a:r>
            <a:r>
              <a:rPr lang="de-DE" altLang="de-DE" sz="2400" dirty="0"/>
              <a:t> </a:t>
            </a:r>
            <a:r>
              <a:rPr lang="de-DE" altLang="de-DE" sz="2400" dirty="0" err="1"/>
              <a:t>the</a:t>
            </a:r>
            <a:r>
              <a:rPr lang="de-DE" altLang="de-DE" sz="2400" dirty="0"/>
              <a:t> </a:t>
            </a:r>
            <a:r>
              <a:rPr lang="de-DE" altLang="de-DE" sz="2400" dirty="0" err="1"/>
              <a:t>questionnaire</a:t>
            </a:r>
            <a:r>
              <a:rPr lang="de-DE" altLang="de-DE" sz="2400" dirty="0"/>
              <a:t>: With a </a:t>
            </a:r>
            <a:r>
              <a:rPr lang="de-DE" altLang="de-DE" sz="2400" dirty="0" err="1"/>
              <a:t>higher</a:t>
            </a:r>
            <a:r>
              <a:rPr lang="de-DE" altLang="de-DE" sz="2400" dirty="0"/>
              <a:t> </a:t>
            </a:r>
            <a:r>
              <a:rPr lang="de-DE" altLang="de-DE" sz="2400" dirty="0" err="1"/>
              <a:t>level</a:t>
            </a:r>
            <a:r>
              <a:rPr lang="de-DE" altLang="de-DE" sz="2400" dirty="0"/>
              <a:t> </a:t>
            </a:r>
            <a:r>
              <a:rPr lang="de-DE" altLang="de-DE" sz="2400" dirty="0" err="1"/>
              <a:t>of</a:t>
            </a:r>
            <a:r>
              <a:rPr lang="de-DE" altLang="de-DE" sz="2400" dirty="0"/>
              <a:t> </a:t>
            </a:r>
            <a:r>
              <a:rPr lang="de-DE" altLang="de-DE" sz="2400" dirty="0" err="1"/>
              <a:t>the</a:t>
            </a:r>
            <a:r>
              <a:rPr lang="de-DE" altLang="de-DE" sz="2400" dirty="0"/>
              <a:t> </a:t>
            </a:r>
            <a:r>
              <a:rPr lang="de-DE" altLang="de-DE" sz="2400" dirty="0" err="1"/>
              <a:t>scale</a:t>
            </a:r>
            <a:r>
              <a:rPr lang="de-DE" altLang="de-DE" sz="2400" dirty="0"/>
              <a:t> I </a:t>
            </a:r>
            <a:r>
              <a:rPr lang="de-DE" altLang="de-DE" sz="2400" dirty="0" err="1"/>
              <a:t>can</a:t>
            </a:r>
            <a:r>
              <a:rPr lang="de-DE" altLang="de-DE" sz="2400" dirty="0"/>
              <a:t> do </a:t>
            </a:r>
            <a:r>
              <a:rPr lang="de-DE" altLang="de-DE" sz="2400" dirty="0" err="1"/>
              <a:t>everything</a:t>
            </a:r>
            <a:r>
              <a:rPr lang="de-DE" altLang="de-DE" sz="2400" dirty="0"/>
              <a:t> </a:t>
            </a:r>
            <a:r>
              <a:rPr lang="de-DE" altLang="de-DE" sz="2400" dirty="0" err="1"/>
              <a:t>that</a:t>
            </a:r>
            <a:r>
              <a:rPr lang="de-DE" altLang="de-DE" sz="2400" dirty="0"/>
              <a:t> I </a:t>
            </a:r>
            <a:r>
              <a:rPr lang="de-DE" altLang="de-DE" sz="2400" dirty="0" err="1"/>
              <a:t>can</a:t>
            </a:r>
            <a:r>
              <a:rPr lang="de-DE" altLang="de-DE" sz="2400" dirty="0"/>
              <a:t> do </a:t>
            </a:r>
            <a:r>
              <a:rPr lang="de-DE" altLang="de-DE" sz="2400" dirty="0" err="1"/>
              <a:t>with</a:t>
            </a:r>
            <a:r>
              <a:rPr lang="de-DE" altLang="de-DE" sz="2400" dirty="0"/>
              <a:t> a </a:t>
            </a:r>
            <a:r>
              <a:rPr lang="de-DE" altLang="de-DE" sz="2400" dirty="0" err="1"/>
              <a:t>lower</a:t>
            </a:r>
            <a:r>
              <a:rPr lang="de-DE" altLang="de-DE" sz="2400" dirty="0"/>
              <a:t> </a:t>
            </a:r>
            <a:r>
              <a:rPr lang="de-DE" altLang="de-DE" sz="2400" dirty="0" err="1"/>
              <a:t>level</a:t>
            </a:r>
            <a:r>
              <a:rPr lang="de-DE" altLang="de-DE" sz="2400" dirty="0"/>
              <a:t> </a:t>
            </a:r>
            <a:r>
              <a:rPr lang="de-DE" altLang="de-DE" sz="2400" dirty="0" err="1"/>
              <a:t>of</a:t>
            </a:r>
            <a:r>
              <a:rPr lang="de-DE" altLang="de-DE" sz="2400" dirty="0"/>
              <a:t> </a:t>
            </a:r>
            <a:r>
              <a:rPr lang="de-DE" altLang="de-DE" sz="2400" dirty="0" err="1"/>
              <a:t>the</a:t>
            </a:r>
            <a:r>
              <a:rPr lang="de-DE" altLang="de-DE" sz="2400" dirty="0"/>
              <a:t> </a:t>
            </a:r>
            <a:r>
              <a:rPr lang="de-DE" altLang="de-DE" sz="2400" dirty="0" err="1"/>
              <a:t>scale</a:t>
            </a:r>
            <a:r>
              <a:rPr lang="de-DE" altLang="de-DE" sz="2400" dirty="0"/>
              <a:t>, </a:t>
            </a:r>
            <a:r>
              <a:rPr lang="de-DE" altLang="de-DE" sz="2400" dirty="0">
                <a:solidFill>
                  <a:srgbClr val="FF0000"/>
                </a:solidFill>
              </a:rPr>
              <a:t>but not vice </a:t>
            </a:r>
            <a:r>
              <a:rPr lang="de-DE" altLang="de-DE" sz="2400" dirty="0" err="1">
                <a:solidFill>
                  <a:srgbClr val="FF0000"/>
                </a:solidFill>
              </a:rPr>
              <a:t>versa</a:t>
            </a:r>
            <a:endParaRPr lang="de-DE" altLang="de-DE" sz="24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de-DE" altLang="de-DE" sz="2400" dirty="0">
              <a:latin typeface="Helvetica Neue" panose="02000503000000020004" pitchFamily="2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Inhaltsplatzhalter 3">
            <a:extLst>
              <a:ext uri="{FF2B5EF4-FFF2-40B4-BE49-F238E27FC236}">
                <a16:creationId xmlns:a16="http://schemas.microsoft.com/office/drawing/2014/main" id="{E5F9DE6C-591B-37CD-D706-BF7FBB957CA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51"/>
          <a:stretch>
            <a:fillRect/>
          </a:stretch>
        </p:blipFill>
        <p:spPr>
          <a:xfrm>
            <a:off x="3955680" y="2786352"/>
            <a:ext cx="5188320" cy="2531836"/>
          </a:xfrm>
        </p:spPr>
      </p:pic>
      <p:sp>
        <p:nvSpPr>
          <p:cNvPr id="48130" name="Textfeld 4">
            <a:extLst>
              <a:ext uri="{FF2B5EF4-FFF2-40B4-BE49-F238E27FC236}">
                <a16:creationId xmlns:a16="http://schemas.microsoft.com/office/drawing/2014/main" id="{52544825-4095-6AB4-F9FA-584F9E4686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5575" y="6513513"/>
            <a:ext cx="297656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800">
                <a:latin typeface="Arial" panose="020B0604020202020204" pitchFamily="34" charset="0"/>
              </a:rPr>
              <a:t>Source: https://itfeature.com/statistics/level-of-measurements</a:t>
            </a:r>
          </a:p>
        </p:txBody>
      </p:sp>
      <p:pic>
        <p:nvPicPr>
          <p:cNvPr id="3" name="Grafik 2" descr="Business Research Methods Chapter 13. MEASUREMENT AND SCALING CONCEPTS">
            <a:extLst>
              <a:ext uri="{FF2B5EF4-FFF2-40B4-BE49-F238E27FC236}">
                <a16:creationId xmlns:a16="http://schemas.microsoft.com/office/drawing/2014/main" id="{0B4E772E-150C-927B-9278-63396333D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86352"/>
            <a:ext cx="3955680" cy="2531836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el 1">
            <a:extLst>
              <a:ext uri="{FF2B5EF4-FFF2-40B4-BE49-F238E27FC236}">
                <a16:creationId xmlns:a16="http://schemas.microsoft.com/office/drawing/2014/main" id="{B14E5F7D-B9D4-C6E3-9F57-CE882837F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213" y="588963"/>
            <a:ext cx="9472612" cy="1143000"/>
          </a:xfrm>
        </p:spPr>
        <p:txBody>
          <a:bodyPr/>
          <a:lstStyle/>
          <a:p>
            <a:pPr algn="l"/>
            <a:r>
              <a:rPr lang="de-DE" altLang="de-DE" sz="4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Why  is the level of scale important?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0A0A83-6635-2D97-E905-B56AD11ED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9388" y="2606675"/>
            <a:ext cx="5483225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de-DE" sz="2000" dirty="0"/>
              <a:t>Non </a:t>
            </a:r>
            <a:r>
              <a:rPr lang="de-DE" sz="2000" dirty="0" err="1"/>
              <a:t>parametric</a:t>
            </a:r>
            <a:r>
              <a:rPr lang="de-DE" sz="2000" dirty="0"/>
              <a:t> </a:t>
            </a:r>
            <a:r>
              <a:rPr lang="de-DE" sz="2000" dirty="0" err="1"/>
              <a:t>tests</a:t>
            </a:r>
            <a:r>
              <a:rPr lang="de-DE" sz="2000" dirty="0"/>
              <a:t>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de-DE" sz="2000" dirty="0"/>
              <a:t>(Median; Spearmans‘ Rank </a:t>
            </a:r>
            <a:r>
              <a:rPr lang="de-DE" sz="2000" dirty="0" err="1"/>
              <a:t>correlation</a:t>
            </a:r>
            <a:r>
              <a:rPr lang="de-DE" sz="2000" dirty="0"/>
              <a:t> </a:t>
            </a:r>
            <a:r>
              <a:rPr lang="de-DE" sz="2000" dirty="0" err="1"/>
              <a:t>coefficient</a:t>
            </a:r>
            <a:r>
              <a:rPr lang="de-DE" sz="2000" dirty="0"/>
              <a:t>; Chi-Square-Test)</a:t>
            </a:r>
          </a:p>
          <a:p>
            <a:pPr>
              <a:defRPr/>
            </a:pPr>
            <a:endParaRPr lang="de-DE" sz="2000" dirty="0"/>
          </a:p>
          <a:p>
            <a:pPr>
              <a:defRPr/>
            </a:pPr>
            <a:endParaRPr lang="de-DE" sz="2000" dirty="0"/>
          </a:p>
          <a:p>
            <a:pPr>
              <a:defRPr/>
            </a:pPr>
            <a:endParaRPr lang="de-DE" sz="20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de-DE" sz="2000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de-DE" sz="2000" dirty="0" err="1"/>
              <a:t>Parametric</a:t>
            </a:r>
            <a:r>
              <a:rPr lang="de-DE" sz="2000" dirty="0"/>
              <a:t> Tests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de-DE" sz="2000" dirty="0"/>
              <a:t>(</a:t>
            </a:r>
            <a:r>
              <a:rPr lang="de-DE" sz="2000" dirty="0" err="1"/>
              <a:t>Assumption</a:t>
            </a:r>
            <a:r>
              <a:rPr lang="de-DE" sz="2000" dirty="0"/>
              <a:t> Normal </a:t>
            </a:r>
            <a:r>
              <a:rPr lang="de-DE" sz="2000" dirty="0" err="1"/>
              <a:t>distribution</a:t>
            </a:r>
            <a:r>
              <a:rPr lang="de-DE" sz="2000" dirty="0"/>
              <a:t>)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de-DE" sz="2000" dirty="0" err="1"/>
              <a:t>Arithmetic</a:t>
            </a:r>
            <a:r>
              <a:rPr lang="de-DE" sz="2000" dirty="0"/>
              <a:t> </a:t>
            </a:r>
            <a:r>
              <a:rPr lang="de-DE" sz="2000" dirty="0" err="1"/>
              <a:t>mean</a:t>
            </a:r>
            <a:r>
              <a:rPr lang="de-DE" sz="2000" dirty="0"/>
              <a:t> t-tests, KQ-Regression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de-DE" dirty="0"/>
          </a:p>
        </p:txBody>
      </p:sp>
      <p:sp>
        <p:nvSpPr>
          <p:cNvPr id="49155" name="Textfeld 4">
            <a:extLst>
              <a:ext uri="{FF2B5EF4-FFF2-40B4-BE49-F238E27FC236}">
                <a16:creationId xmlns:a16="http://schemas.microsoft.com/office/drawing/2014/main" id="{F47AD0C0-BD4C-A4AD-0B07-09054DA30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2038" y="2606675"/>
            <a:ext cx="16335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>
                <a:latin typeface="Arial" panose="020B0604020202020204" pitchFamily="34" charset="0"/>
              </a:rPr>
              <a:t>Nominal scale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1800">
                <a:latin typeface="Arial" panose="020B0604020202020204" pitchFamily="34" charset="0"/>
              </a:rPr>
              <a:t>Ordinal scale</a:t>
            </a:r>
          </a:p>
        </p:txBody>
      </p:sp>
      <p:sp>
        <p:nvSpPr>
          <p:cNvPr id="49156" name="Textfeld 5">
            <a:extLst>
              <a:ext uri="{FF2B5EF4-FFF2-40B4-BE49-F238E27FC236}">
                <a16:creationId xmlns:a16="http://schemas.microsoft.com/office/drawing/2014/main" id="{482920BF-5FEB-2619-A317-90B302E622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2038" y="5126038"/>
            <a:ext cx="1595437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>
                <a:latin typeface="Arial" panose="020B0604020202020204" pitchFamily="34" charset="0"/>
              </a:rPr>
              <a:t>Intervall scale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1800">
                <a:latin typeface="Arial" panose="020B0604020202020204" pitchFamily="34" charset="0"/>
              </a:rPr>
              <a:t>Ratio scale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49157" name="Textfeld 6">
            <a:extLst>
              <a:ext uri="{FF2B5EF4-FFF2-40B4-BE49-F238E27FC236}">
                <a16:creationId xmlns:a16="http://schemas.microsoft.com/office/drawing/2014/main" id="{BCCFC976-2585-4A02-73CF-2DA99F52A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126038"/>
            <a:ext cx="1223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>
                <a:latin typeface="Arial" panose="020B0604020202020204" pitchFamily="34" charset="0"/>
              </a:rPr>
              <a:t>Metric</a:t>
            </a:r>
          </a:p>
        </p:txBody>
      </p:sp>
      <p:sp>
        <p:nvSpPr>
          <p:cNvPr id="49158" name="Textfeld 7">
            <a:extLst>
              <a:ext uri="{FF2B5EF4-FFF2-40B4-BE49-F238E27FC236}">
                <a16:creationId xmlns:a16="http://schemas.microsoft.com/office/drawing/2014/main" id="{D7B1E97D-53FA-BE4C-BDB1-68D79FF6D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2622550"/>
            <a:ext cx="15843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>
                <a:latin typeface="Arial" panose="020B0604020202020204" pitchFamily="34" charset="0"/>
              </a:rPr>
              <a:t>Nonmetric/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1800">
                <a:latin typeface="Arial" panose="020B0604020202020204" pitchFamily="34" charset="0"/>
              </a:rPr>
              <a:t>categorical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Inhaltsplatzhalter 3">
            <a:extLst>
              <a:ext uri="{FF2B5EF4-FFF2-40B4-BE49-F238E27FC236}">
                <a16:creationId xmlns:a16="http://schemas.microsoft.com/office/drawing/2014/main" id="{86C3AAB4-1FD5-BFAD-9196-35DA9F1A208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38" y="479425"/>
            <a:ext cx="9166225" cy="6086475"/>
          </a:xfrm>
        </p:spPr>
      </p:pic>
      <p:sp>
        <p:nvSpPr>
          <p:cNvPr id="50178" name="Textfeld 4">
            <a:extLst>
              <a:ext uri="{FF2B5EF4-FFF2-40B4-BE49-F238E27FC236}">
                <a16:creationId xmlns:a16="http://schemas.microsoft.com/office/drawing/2014/main" id="{75EE9010-FEFD-DD48-E0D7-CA8C41382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" y="1714500"/>
            <a:ext cx="83439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 b="1">
                <a:solidFill>
                  <a:schemeClr val="bg1"/>
                </a:solidFill>
                <a:latin typeface="Academy Engraved LET Plain:1.0" panose="02000000000000000000" pitchFamily="2" charset="0"/>
              </a:rPr>
              <a:t>My Miserable Week in the ‘Happiest Country on Earth’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2400">
                <a:solidFill>
                  <a:schemeClr val="bg1"/>
                </a:solidFill>
                <a:latin typeface="Academy Engraved LET Plain:1.0" panose="02000000000000000000" pitchFamily="2" charset="0"/>
              </a:rPr>
              <a:t>For eight years running, Finland has topped the World Happiness Report — but what exactly does it measure?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0179" name="Textfeld 5">
            <a:extLst>
              <a:ext uri="{FF2B5EF4-FFF2-40B4-BE49-F238E27FC236}">
                <a16:creationId xmlns:a16="http://schemas.microsoft.com/office/drawing/2014/main" id="{F15E4F06-B7B5-2AE2-6031-ED1982F96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6900" y="6565900"/>
            <a:ext cx="32353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700">
                <a:latin typeface="Arial" panose="020B0604020202020204" pitchFamily="34" charset="0"/>
              </a:rPr>
              <a:t>https://www.nytimes.com/2025/05/02/magazine/finland-happiest-country.html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Inhaltsplatzhalter 3">
            <a:extLst>
              <a:ext uri="{FF2B5EF4-FFF2-40B4-BE49-F238E27FC236}">
                <a16:creationId xmlns:a16="http://schemas.microsoft.com/office/drawing/2014/main" id="{1F7D52F7-0CA5-D5F0-B083-B55E69F01EB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2192338"/>
            <a:ext cx="7620000" cy="3340100"/>
          </a:xfrm>
        </p:spPr>
      </p:pic>
      <p:sp>
        <p:nvSpPr>
          <p:cNvPr id="51202" name="Textfeld 4">
            <a:extLst>
              <a:ext uri="{FF2B5EF4-FFF2-40B4-BE49-F238E27FC236}">
                <a16:creationId xmlns:a16="http://schemas.microsoft.com/office/drawing/2014/main" id="{9CA2ED73-3BC5-7FAD-E7F5-46363C8EE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6400800"/>
            <a:ext cx="7180263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700">
                <a:latin typeface="Arial" panose="020B0604020202020204" pitchFamily="34" charset="0"/>
              </a:rPr>
              <a:t>https://www.researchgate.net/publication/41403889_Self-reported_physical_and_mental_health_status_and_quality_of_life_in_adolescents_A_latent_variable_mediation_model</a:t>
            </a:r>
          </a:p>
        </p:txBody>
      </p:sp>
      <p:sp>
        <p:nvSpPr>
          <p:cNvPr id="51203" name="Textfeld 6">
            <a:extLst>
              <a:ext uri="{FF2B5EF4-FFF2-40B4-BE49-F238E27FC236}">
                <a16:creationId xmlns:a16="http://schemas.microsoft.com/office/drawing/2014/main" id="{E7DD0347-BF28-277E-0F90-EF8C1D3B3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865813"/>
            <a:ext cx="1633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>
                <a:latin typeface="Arial" panose="020B0604020202020204" pitchFamily="34" charset="0"/>
              </a:rPr>
              <a:t>Cantril Ladder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Inhaltsplatzhalter 5">
            <a:extLst>
              <a:ext uri="{FF2B5EF4-FFF2-40B4-BE49-F238E27FC236}">
                <a16:creationId xmlns:a16="http://schemas.microsoft.com/office/drawing/2014/main" id="{FF40D746-CE4E-F47C-B699-4D84CF4A642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" t="12627" b="6841"/>
          <a:stretch>
            <a:fillRect/>
          </a:stretch>
        </p:blipFill>
        <p:spPr>
          <a:xfrm>
            <a:off x="30163" y="1409700"/>
            <a:ext cx="9096375" cy="4686300"/>
          </a:xfr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Inhaltsplatzhalter 2">
            <a:extLst>
              <a:ext uri="{FF2B5EF4-FFF2-40B4-BE49-F238E27FC236}">
                <a16:creationId xmlns:a16="http://schemas.microsoft.com/office/drawing/2014/main" id="{021CDC7F-ABAA-4504-9B1E-786755072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300" y="2730500"/>
            <a:ext cx="8229600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altLang="de-DE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  <a:hlinkClick r:id="rId2"/>
              </a:rPr>
              <a:t>https://data.worldhappiness.report/map</a:t>
            </a:r>
            <a:endParaRPr lang="de-DE" altLang="de-DE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el 1">
            <a:extLst>
              <a:ext uri="{FF2B5EF4-FFF2-40B4-BE49-F238E27FC236}">
                <a16:creationId xmlns:a16="http://schemas.microsoft.com/office/drawing/2014/main" id="{C3E47DC4-5C78-3BB3-5B32-C34A4616D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81013"/>
            <a:ext cx="8229600" cy="1143000"/>
          </a:xfrm>
        </p:spPr>
        <p:txBody>
          <a:bodyPr/>
          <a:lstStyle/>
          <a:p>
            <a:pPr algn="l"/>
            <a:r>
              <a:rPr lang="de-DE" altLang="de-DE" sz="36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 happens if the scale level doesn't match the test?</a:t>
            </a:r>
          </a:p>
        </p:txBody>
      </p:sp>
      <p:sp>
        <p:nvSpPr>
          <p:cNvPr id="54274" name="Inhaltsplatzhalter 2">
            <a:extLst>
              <a:ext uri="{FF2B5EF4-FFF2-40B4-BE49-F238E27FC236}">
                <a16:creationId xmlns:a16="http://schemas.microsoft.com/office/drawing/2014/main" id="{E1084F0B-33A1-3864-D07F-07B590C44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4525963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de-DE" altLang="de-DE" sz="18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Ideally, the measuring method should match the scale level </a:t>
            </a:r>
          </a:p>
          <a:p>
            <a:pPr>
              <a:spcBef>
                <a:spcPts val="1200"/>
              </a:spcBef>
            </a:pPr>
            <a:r>
              <a:rPr lang="de-DE" altLang="de-DE" sz="18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Higher level of scale required (e.g. ordinal scale with regression) standard error underestimated and false positive error higher </a:t>
            </a:r>
          </a:p>
          <a:p>
            <a:pPr>
              <a:spcBef>
                <a:spcPts val="1200"/>
              </a:spcBef>
            </a:pPr>
            <a:r>
              <a:rPr lang="de-DE" altLang="de-DE" sz="18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Lower scale level required for test (less information, more false negative errors) Nominal Variables with Interval </a:t>
            </a:r>
          </a:p>
          <a:p>
            <a:pPr>
              <a:spcBef>
                <a:spcPts val="1200"/>
              </a:spcBef>
            </a:pPr>
            <a:r>
              <a:rPr lang="de-DE" altLang="de-DE" sz="18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Measurement Method - Nonsensical Results (Mean of Green and Blue) </a:t>
            </a:r>
          </a:p>
          <a:p>
            <a:pPr>
              <a:spcBef>
                <a:spcPts val="1200"/>
              </a:spcBef>
            </a:pPr>
            <a:r>
              <a:rPr lang="de-DE" altLang="de-DE" sz="18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Ordinal scale treated as an interval scale is common in social sciences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el 1">
            <a:extLst>
              <a:ext uri="{FF2B5EF4-FFF2-40B4-BE49-F238E27FC236}">
                <a16:creationId xmlns:a16="http://schemas.microsoft.com/office/drawing/2014/main" id="{B7D73B2D-C7DF-2466-F1EF-A0CCE1120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altLang="de-DE" sz="4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Numeric Rating Scales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4FE0F6-4923-68AB-E9B4-0F4A97712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606800"/>
            <a:ext cx="8686800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de-DE" sz="2400" dirty="0" err="1"/>
              <a:t>Example</a:t>
            </a:r>
            <a:r>
              <a:rPr lang="de-DE" sz="2400" dirty="0"/>
              <a:t> </a:t>
            </a:r>
            <a:r>
              <a:rPr lang="de-DE" sz="2400" dirty="0" err="1"/>
              <a:t>Likert-Scale</a:t>
            </a:r>
            <a:endParaRPr lang="de-DE" sz="24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de-DE" sz="2400" dirty="0"/>
          </a:p>
          <a:p>
            <a:pPr>
              <a:defRPr/>
            </a:pPr>
            <a:r>
              <a:rPr lang="de-DE" sz="2400" dirty="0" err="1"/>
              <a:t>Actually</a:t>
            </a:r>
            <a:r>
              <a:rPr lang="de-DE" sz="2400" dirty="0"/>
              <a:t> </a:t>
            </a:r>
            <a:r>
              <a:rPr lang="de-DE" sz="2400" dirty="0" err="1"/>
              <a:t>ordinal-scaled</a:t>
            </a:r>
            <a:r>
              <a:rPr lang="de-DE" sz="2400" dirty="0"/>
              <a:t>, but </a:t>
            </a:r>
            <a:r>
              <a:rPr lang="de-DE" sz="2400" dirty="0" err="1"/>
              <a:t>often</a:t>
            </a:r>
            <a:r>
              <a:rPr lang="de-DE" sz="2400" dirty="0"/>
              <a:t> </a:t>
            </a:r>
            <a:r>
              <a:rPr lang="de-DE" sz="2400" dirty="0" err="1"/>
              <a:t>interpreted</a:t>
            </a:r>
            <a:r>
              <a:rPr lang="de-DE" sz="2400" dirty="0"/>
              <a:t> </a:t>
            </a:r>
            <a:r>
              <a:rPr lang="de-DE" sz="2400" dirty="0" err="1"/>
              <a:t>as</a:t>
            </a:r>
            <a:r>
              <a:rPr lang="de-DE" sz="2400" dirty="0"/>
              <a:t> </a:t>
            </a:r>
            <a:r>
              <a:rPr lang="de-DE" sz="2400" dirty="0" err="1"/>
              <a:t>interval-scaled</a:t>
            </a:r>
            <a:r>
              <a:rPr lang="de-DE" sz="2400" dirty="0"/>
              <a:t> </a:t>
            </a:r>
            <a:r>
              <a:rPr lang="de-DE" sz="2400" dirty="0" err="1"/>
              <a:t>if</a:t>
            </a:r>
            <a:r>
              <a:rPr lang="de-DE" sz="2400" dirty="0"/>
              <a:t> at least 5-7 </a:t>
            </a:r>
            <a:r>
              <a:rPr lang="de-DE" sz="2400" dirty="0" err="1"/>
              <a:t>items</a:t>
            </a:r>
            <a:r>
              <a:rPr lang="de-DE" sz="2400" dirty="0"/>
              <a:t> </a:t>
            </a:r>
          </a:p>
          <a:p>
            <a:pPr>
              <a:defRPr/>
            </a:pPr>
            <a:r>
              <a:rPr lang="de-DE" sz="2400" dirty="0" err="1"/>
              <a:t>Equidistance</a:t>
            </a:r>
            <a:r>
              <a:rPr lang="de-DE" sz="2400" dirty="0"/>
              <a:t> </a:t>
            </a:r>
            <a:r>
              <a:rPr lang="de-DE" sz="2400" dirty="0" err="1"/>
              <a:t>assumed</a:t>
            </a:r>
            <a:r>
              <a:rPr lang="de-DE" sz="2400" dirty="0"/>
              <a:t> </a:t>
            </a:r>
          </a:p>
          <a:p>
            <a:pPr>
              <a:defRPr/>
            </a:pPr>
            <a:r>
              <a:rPr lang="de-DE" sz="2400" dirty="0" err="1"/>
              <a:t>Discussion</a:t>
            </a:r>
            <a:r>
              <a:rPr lang="de-DE" sz="2400" dirty="0"/>
              <a:t> Unipolar/Bipolar (Even/</a:t>
            </a:r>
            <a:r>
              <a:rPr lang="de-DE" sz="2400" dirty="0" err="1"/>
              <a:t>Odd</a:t>
            </a:r>
            <a:r>
              <a:rPr lang="de-DE" sz="2400" dirty="0"/>
              <a:t>; gerade ungerade)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5FBB806-D976-FE8E-8FFA-7FE8E5547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6188" y="2201863"/>
            <a:ext cx="7502525" cy="4838700"/>
          </a:xfrm>
        </p:spPr>
        <p:txBody>
          <a:bodyPr/>
          <a:lstStyle/>
          <a:p>
            <a:pPr>
              <a:defRPr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de-DE" sz="4400" dirty="0" err="1">
                <a:solidFill>
                  <a:srgbClr val="FF0000"/>
                </a:solidFill>
              </a:rPr>
              <a:t>How</a:t>
            </a:r>
            <a:r>
              <a:rPr lang="de-DE" sz="4400" dirty="0">
                <a:solidFill>
                  <a:srgbClr val="FF0000"/>
                </a:solidFill>
              </a:rPr>
              <a:t> </a:t>
            </a:r>
            <a:r>
              <a:rPr lang="de-DE" sz="4400" dirty="0" err="1">
                <a:solidFill>
                  <a:srgbClr val="FF0000"/>
                </a:solidFill>
              </a:rPr>
              <a:t>did</a:t>
            </a:r>
            <a:r>
              <a:rPr lang="de-DE" sz="4400" dirty="0">
                <a:solidFill>
                  <a:srgbClr val="FF0000"/>
                </a:solidFill>
              </a:rPr>
              <a:t> </a:t>
            </a:r>
            <a:r>
              <a:rPr lang="de-DE" sz="4400" dirty="0" err="1">
                <a:solidFill>
                  <a:srgbClr val="FF0000"/>
                </a:solidFill>
              </a:rPr>
              <a:t>they</a:t>
            </a:r>
            <a:r>
              <a:rPr lang="de-DE" sz="4400" dirty="0">
                <a:solidFill>
                  <a:srgbClr val="FF0000"/>
                </a:solidFill>
              </a:rPr>
              <a:t> </a:t>
            </a:r>
            <a:r>
              <a:rPr lang="de-DE" sz="4400" dirty="0" err="1">
                <a:solidFill>
                  <a:srgbClr val="FF0000"/>
                </a:solidFill>
              </a:rPr>
              <a:t>measure</a:t>
            </a:r>
            <a:r>
              <a:rPr lang="de-DE" sz="4400" dirty="0">
                <a:solidFill>
                  <a:srgbClr val="FF0000"/>
                </a:solidFill>
              </a:rPr>
              <a:t> </a:t>
            </a:r>
            <a:r>
              <a:rPr lang="de-DE" sz="4400" dirty="0" err="1">
                <a:solidFill>
                  <a:srgbClr val="FF0000"/>
                </a:solidFill>
              </a:rPr>
              <a:t>that</a:t>
            </a:r>
            <a:r>
              <a:rPr lang="de-DE" sz="4400" dirty="0">
                <a:solidFill>
                  <a:srgbClr val="FF0000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el 1">
            <a:extLst>
              <a:ext uri="{FF2B5EF4-FFF2-40B4-BE49-F238E27FC236}">
                <a16:creationId xmlns:a16="http://schemas.microsoft.com/office/drawing/2014/main" id="{E430EEE7-A0E9-7551-9413-CF256DD03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altLang="de-DE" sz="4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Test of Significance</a:t>
            </a:r>
          </a:p>
        </p:txBody>
      </p:sp>
      <p:sp>
        <p:nvSpPr>
          <p:cNvPr id="56322" name="Inhaltsplatzhalter 2">
            <a:extLst>
              <a:ext uri="{FF2B5EF4-FFF2-40B4-BE49-F238E27FC236}">
                <a16:creationId xmlns:a16="http://schemas.microsoft.com/office/drawing/2014/main" id="{FFA780B0-7896-AA8B-7A07-2AC98D4C8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4525963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H1 Alternative hypothesis: There is a connection (e.g. tiredness reduces concentration) </a:t>
            </a:r>
          </a:p>
          <a:p>
            <a:pPr>
              <a:spcAft>
                <a:spcPts val="1800"/>
              </a:spcAft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H0 null hypothesis: There is no connection (fatigue has no effect on concentration) </a:t>
            </a:r>
          </a:p>
          <a:p>
            <a:pPr>
              <a:spcAft>
                <a:spcPts val="1800"/>
              </a:spcAft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Result relevant if the null hypothesis is rejected p &lt; 0.05 sig, H1 is (tentatively) confirmed</a:t>
            </a:r>
          </a:p>
          <a:p>
            <a:endParaRPr lang="de-DE" altLang="de-DE" sz="240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el 1">
            <a:extLst>
              <a:ext uri="{FF2B5EF4-FFF2-40B4-BE49-F238E27FC236}">
                <a16:creationId xmlns:a16="http://schemas.microsoft.com/office/drawing/2014/main" id="{F5EC2B22-FCFE-5C63-F868-A33D3BD15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2050"/>
            <a:ext cx="8229600" cy="1143000"/>
          </a:xfrm>
        </p:spPr>
        <p:txBody>
          <a:bodyPr/>
          <a:lstStyle/>
          <a:p>
            <a:pPr algn="l" eaLnBrk="1" hangingPunct="1"/>
            <a:r>
              <a:rPr lang="de-DE" altLang="de-DE" sz="4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Operationalization and </a:t>
            </a:r>
            <a:br>
              <a:rPr lang="de-DE" altLang="de-DE" sz="4000">
                <a:latin typeface="Helvetica Neue Light" panose="02000403000000020004" pitchFamily="2" charset="0"/>
                <a:ea typeface="ＭＳ Ｐゴシック" panose="020B0600070205080204" pitchFamily="34" charset="-128"/>
              </a:rPr>
            </a:br>
            <a:r>
              <a:rPr lang="de-DE" altLang="de-DE" sz="4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questionnaire design</a:t>
            </a:r>
            <a:br>
              <a:rPr lang="de-DE" altLang="de-DE" sz="4000">
                <a:latin typeface="Helvetica Neue Light" panose="02000403000000020004" pitchFamily="2" charset="0"/>
                <a:ea typeface="ＭＳ Ｐゴシック" panose="020B0600070205080204" pitchFamily="34" charset="-128"/>
              </a:rPr>
            </a:br>
            <a:endParaRPr lang="de-DE" altLang="de-DE" sz="400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57346" name="Inhaltsplatzhalter 2">
            <a:extLst>
              <a:ext uri="{FF2B5EF4-FFF2-40B4-BE49-F238E27FC236}">
                <a16:creationId xmlns:a16="http://schemas.microsoft.com/office/drawing/2014/main" id="{1CD1E482-E1BB-85D4-D5F2-4C30B8E61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659188"/>
            <a:ext cx="8867775" cy="29686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ts val="1800"/>
              </a:spcAft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Consider evaluation options (e.g. crossing of variables) </a:t>
            </a:r>
          </a:p>
          <a:p>
            <a:pPr eaLnBrk="1" hangingPunct="1">
              <a:lnSpc>
                <a:spcPct val="80000"/>
              </a:lnSpc>
              <a:spcAft>
                <a:spcPts val="1800"/>
              </a:spcAft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Open versus closed questions (words and numbers) </a:t>
            </a:r>
          </a:p>
          <a:p>
            <a:pPr eaLnBrk="1" hangingPunct="1">
              <a:lnSpc>
                <a:spcPct val="80000"/>
              </a:lnSpc>
              <a:spcAft>
                <a:spcPts val="1800"/>
              </a:spcAft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Consider later operationalization options/classes </a:t>
            </a:r>
          </a:p>
          <a:p>
            <a:pPr eaLnBrk="1" hangingPunct="1">
              <a:lnSpc>
                <a:spcPct val="80000"/>
              </a:lnSpc>
              <a:spcAft>
                <a:spcPts val="1800"/>
              </a:spcAft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Even or odd scales </a:t>
            </a:r>
          </a:p>
          <a:p>
            <a:pPr eaLnBrk="1" hangingPunct="1">
              <a:lnSpc>
                <a:spcPct val="80000"/>
              </a:lnSpc>
              <a:spcAft>
                <a:spcPts val="1800"/>
              </a:spcAft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"I don't know" category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Inhaltsplatzhalter 4">
            <a:extLst>
              <a:ext uri="{FF2B5EF4-FFF2-40B4-BE49-F238E27FC236}">
                <a16:creationId xmlns:a16="http://schemas.microsoft.com/office/drawing/2014/main" id="{06B61770-75D4-CFDE-48FB-3AE44BE29C6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2" t="32912" r="16977" b="36031"/>
          <a:stretch>
            <a:fillRect/>
          </a:stretch>
        </p:blipFill>
        <p:spPr>
          <a:xfrm>
            <a:off x="1004888" y="1171575"/>
            <a:ext cx="7058025" cy="461168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>
            <a:extLst>
              <a:ext uri="{FF2B5EF4-FFF2-40B4-BE49-F238E27FC236}">
                <a16:creationId xmlns:a16="http://schemas.microsoft.com/office/drawing/2014/main" id="{B75A6FD2-87CF-2287-65FF-A31BBCDEA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 sz="36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Excercise: Understanding Study Design</a:t>
            </a:r>
          </a:p>
        </p:txBody>
      </p:sp>
      <p:sp>
        <p:nvSpPr>
          <p:cNvPr id="19459" name="Inhaltsplatzhalter 2">
            <a:extLst>
              <a:ext uri="{FF2B5EF4-FFF2-40B4-BE49-F238E27FC236}">
                <a16:creationId xmlns:a16="http://schemas.microsoft.com/office/drawing/2014/main" id="{DD4D27FA-FE34-0920-D826-0A312249D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89200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Advertising with "Scientifically proven" - 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de-DE" altLang="de-DE" sz="240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de-DE" altLang="de-DE" sz="2400" b="1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de-DE" altLang="de-DE" sz="2400" b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Questions: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de-DE" altLang="de-DE" sz="2400" b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 exactly was examined?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 was the question?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How many subjects were involved?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 was compared?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Sketch the test procedure!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 could be problematic about that?</a:t>
            </a:r>
            <a:endParaRPr lang="de-DE" altLang="de-DE" sz="2400" b="1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0C9EB-76D0-93CC-38C2-D9DB6EE4C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AC88840-3ECA-4C48-B92F-17783E6C0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331" y="1292500"/>
            <a:ext cx="7502525" cy="2772909"/>
          </a:xfrm>
        </p:spPr>
        <p:txBody>
          <a:bodyPr/>
          <a:lstStyle/>
          <a:p>
            <a:pPr>
              <a:defRPr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de-DE" sz="4400" dirty="0">
                <a:solidFill>
                  <a:srgbClr val="FF0000"/>
                </a:solidFill>
              </a:rPr>
              <a:t>How </a:t>
            </a:r>
            <a:r>
              <a:rPr lang="de-DE" sz="4400" dirty="0" err="1">
                <a:solidFill>
                  <a:srgbClr val="FF0000"/>
                </a:solidFill>
              </a:rPr>
              <a:t>did</a:t>
            </a:r>
            <a:r>
              <a:rPr lang="de-DE" sz="4400" dirty="0">
                <a:solidFill>
                  <a:srgbClr val="FF0000"/>
                </a:solidFill>
              </a:rPr>
              <a:t> </a:t>
            </a:r>
            <a:r>
              <a:rPr lang="de-DE" sz="4400" dirty="0" err="1">
                <a:solidFill>
                  <a:srgbClr val="FF0000"/>
                </a:solidFill>
              </a:rPr>
              <a:t>they</a:t>
            </a:r>
            <a:r>
              <a:rPr lang="de-DE" sz="4400" dirty="0">
                <a:solidFill>
                  <a:srgbClr val="FF0000"/>
                </a:solidFill>
              </a:rPr>
              <a:t> </a:t>
            </a:r>
            <a:r>
              <a:rPr lang="de-DE" sz="4400" dirty="0" err="1">
                <a:solidFill>
                  <a:srgbClr val="FF0000"/>
                </a:solidFill>
              </a:rPr>
              <a:t>measure</a:t>
            </a:r>
            <a:r>
              <a:rPr lang="de-DE" sz="4400" dirty="0">
                <a:solidFill>
                  <a:srgbClr val="FF0000"/>
                </a:solidFill>
              </a:rPr>
              <a:t> </a:t>
            </a:r>
            <a:r>
              <a:rPr lang="de-DE" sz="4400" dirty="0" err="1">
                <a:solidFill>
                  <a:srgbClr val="FF0000"/>
                </a:solidFill>
              </a:rPr>
              <a:t>that</a:t>
            </a:r>
            <a:r>
              <a:rPr lang="de-DE" sz="4400" dirty="0">
                <a:solidFill>
                  <a:srgbClr val="FF0000"/>
                </a:solidFill>
              </a:rPr>
              <a:t>?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de-DE" sz="4400" dirty="0">
                <a:solidFill>
                  <a:srgbClr val="FF0000"/>
                </a:solidFill>
              </a:rPr>
              <a:t>   And </a:t>
            </a:r>
            <a:r>
              <a:rPr lang="de-DE" sz="4400" dirty="0" err="1">
                <a:solidFill>
                  <a:srgbClr val="FF0000"/>
                </a:solidFill>
              </a:rPr>
              <a:t>why</a:t>
            </a:r>
            <a:r>
              <a:rPr lang="de-DE" sz="4400" dirty="0">
                <a:solidFill>
                  <a:srgbClr val="FF0000"/>
                </a:solidFill>
              </a:rPr>
              <a:t> </a:t>
            </a:r>
            <a:r>
              <a:rPr lang="de-DE" sz="4400" dirty="0" err="1">
                <a:solidFill>
                  <a:srgbClr val="FF0000"/>
                </a:solidFill>
              </a:rPr>
              <a:t>does</a:t>
            </a:r>
            <a:r>
              <a:rPr lang="de-DE" sz="4400" dirty="0">
                <a:solidFill>
                  <a:srgbClr val="FF0000"/>
                </a:solidFill>
              </a:rPr>
              <a:t> </a:t>
            </a:r>
            <a:r>
              <a:rPr lang="de-DE" sz="4400" dirty="0" err="1">
                <a:solidFill>
                  <a:srgbClr val="FF0000"/>
                </a:solidFill>
              </a:rPr>
              <a:t>it</a:t>
            </a:r>
            <a:r>
              <a:rPr lang="de-DE" sz="4400" dirty="0">
                <a:solidFill>
                  <a:srgbClr val="FF0000"/>
                </a:solidFill>
              </a:rPr>
              <a:t> matter?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DAA8A59-F431-3186-1920-01E3DE6672A4}"/>
              </a:ext>
            </a:extLst>
          </p:cNvPr>
          <p:cNvSpPr txBox="1"/>
          <p:nvPr/>
        </p:nvSpPr>
        <p:spPr>
          <a:xfrm>
            <a:off x="1863419" y="4767942"/>
            <a:ext cx="56348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The </a:t>
            </a:r>
            <a:r>
              <a:rPr lang="de-DE" dirty="0" err="1"/>
              <a:t>population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becoming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and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polarized</a:t>
            </a:r>
            <a:endParaRPr lang="de-DE" dirty="0"/>
          </a:p>
          <a:p>
            <a:r>
              <a:rPr lang="de-DE" dirty="0"/>
              <a:t>The </a:t>
            </a:r>
            <a:r>
              <a:rPr lang="de-DE" dirty="0" err="1"/>
              <a:t>rich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becoming</a:t>
            </a:r>
            <a:r>
              <a:rPr lang="de-DE" dirty="0"/>
              <a:t> </a:t>
            </a:r>
            <a:r>
              <a:rPr lang="de-DE" dirty="0" err="1"/>
              <a:t>richer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poor</a:t>
            </a:r>
            <a:r>
              <a:rPr lang="de-DE" dirty="0"/>
              <a:t> </a:t>
            </a:r>
            <a:r>
              <a:rPr lang="de-DE" dirty="0" err="1"/>
              <a:t>poorer</a:t>
            </a:r>
            <a:endParaRPr lang="de-DE" dirty="0"/>
          </a:p>
          <a:p>
            <a:r>
              <a:rPr lang="de-DE" dirty="0"/>
              <a:t>People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lonelier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grandparents</a:t>
            </a:r>
            <a:r>
              <a:rPr lang="de-DE" dirty="0"/>
              <a:t>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3230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el 1">
            <a:extLst>
              <a:ext uri="{FF2B5EF4-FFF2-40B4-BE49-F238E27FC236}">
                <a16:creationId xmlns:a16="http://schemas.microsoft.com/office/drawing/2014/main" id="{0F2C8DE1-1560-E3E0-A1C9-688928712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Hypotheses</a:t>
            </a:r>
          </a:p>
        </p:txBody>
      </p:sp>
      <p:sp>
        <p:nvSpPr>
          <p:cNvPr id="20482" name="Inhaltsplatzhalter 2">
            <a:extLst>
              <a:ext uri="{FF2B5EF4-FFF2-40B4-BE49-F238E27FC236}">
                <a16:creationId xmlns:a16="http://schemas.microsoft.com/office/drawing/2014/main" id="{97221239-C919-6EB4-D0A0-BBAA5E010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319588"/>
            <a:ext cx="8229600" cy="4525962"/>
          </a:xfrm>
        </p:spPr>
        <p:txBody>
          <a:bodyPr/>
          <a:lstStyle/>
          <a:p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Falsifiable </a:t>
            </a:r>
          </a:p>
          <a:p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Describe connections </a:t>
            </a:r>
          </a:p>
          <a:p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If-then + so-so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1981</Words>
  <Application>Microsoft Macintosh PowerPoint</Application>
  <PresentationFormat>Bildschirmpräsentation (4:3)</PresentationFormat>
  <Paragraphs>334</Paragraphs>
  <Slides>51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51</vt:i4>
      </vt:variant>
    </vt:vector>
  </HeadingPairs>
  <TitlesOfParts>
    <vt:vector size="60" baseType="lpstr">
      <vt:lpstr>Arial</vt:lpstr>
      <vt:lpstr>ＭＳ Ｐゴシック</vt:lpstr>
      <vt:lpstr>Helvetica Neue Light</vt:lpstr>
      <vt:lpstr>Calibri</vt:lpstr>
      <vt:lpstr>Inter</vt:lpstr>
      <vt:lpstr>Helvetica Neue</vt:lpstr>
      <vt:lpstr>Verdana</vt:lpstr>
      <vt:lpstr>Academy Engraved LET Plain:1.0</vt:lpstr>
      <vt:lpstr>Office-Design</vt:lpstr>
      <vt:lpstr>PowerPoint-Präsentation</vt:lpstr>
      <vt:lpstr>Task: Applying the IMRaD-Scheme </vt:lpstr>
      <vt:lpstr>PowerPoint-Präsentation</vt:lpstr>
      <vt:lpstr>Statistics Day</vt:lpstr>
      <vt:lpstr>PowerPoint-Präsentation</vt:lpstr>
      <vt:lpstr>PowerPoint-Präsentation</vt:lpstr>
      <vt:lpstr>Excercise: Understanding Study Design</vt:lpstr>
      <vt:lpstr>PowerPoint-Präsentation</vt:lpstr>
      <vt:lpstr>Hypotheses</vt:lpstr>
      <vt:lpstr>Statistical Hypotheses</vt:lpstr>
      <vt:lpstr>Scientific Hypotheses</vt:lpstr>
      <vt:lpstr>Structure of a scientific work </vt:lpstr>
      <vt:lpstr>Structure of a scientific work </vt:lpstr>
      <vt:lpstr>Research Design</vt:lpstr>
      <vt:lpstr>Methods</vt:lpstr>
      <vt:lpstr>PowerPoint-Präsentation</vt:lpstr>
      <vt:lpstr>Excercise: Getting to know methods</vt:lpstr>
      <vt:lpstr>PowerPoint-Präsentation</vt:lpstr>
      <vt:lpstr>PowerPoint-Präsentation</vt:lpstr>
      <vt:lpstr>Normal Distribution</vt:lpstr>
      <vt:lpstr>PowerPoint-Präsentation</vt:lpstr>
      <vt:lpstr>Central Limit Theorem</vt:lpstr>
      <vt:lpstr>Central Limit Theorem</vt:lpstr>
      <vt:lpstr>When is the assumption of normal distribution problematic? </vt:lpstr>
      <vt:lpstr>Black Swan</vt:lpstr>
      <vt:lpstr>PowerPoint-Präsentation</vt:lpstr>
      <vt:lpstr>Types of variables in investigations to clarify if-then relationships </vt:lpstr>
      <vt:lpstr>PowerPoint-Präsentation</vt:lpstr>
      <vt:lpstr>PowerPoint-Präsentation</vt:lpstr>
      <vt:lpstr>PowerPoint-Präsentation</vt:lpstr>
      <vt:lpstr>Example: Types of Variables</vt:lpstr>
      <vt:lpstr>Example: Types of Variables</vt:lpstr>
      <vt:lpstr>Random Variables in experimental Designs</vt:lpstr>
      <vt:lpstr>Task: Different kinds of Variables</vt:lpstr>
      <vt:lpstr>    How could you measure that? - Operationalization</vt:lpstr>
      <vt:lpstr>Task:  How could we measure that?</vt:lpstr>
      <vt:lpstr>Characteristics of Variables</vt:lpstr>
      <vt:lpstr>PowerPoint-Präsentation</vt:lpstr>
      <vt:lpstr>PowerPoint-Präsentation</vt:lpstr>
      <vt:lpstr>Levels of Scale</vt:lpstr>
      <vt:lpstr>Levels of scale</vt:lpstr>
      <vt:lpstr>PowerPoint-Präsentation</vt:lpstr>
      <vt:lpstr>Why  is the level of scale important?</vt:lpstr>
      <vt:lpstr>PowerPoint-Präsentation</vt:lpstr>
      <vt:lpstr>PowerPoint-Präsentation</vt:lpstr>
      <vt:lpstr>PowerPoint-Präsentation</vt:lpstr>
      <vt:lpstr>PowerPoint-Präsentation</vt:lpstr>
      <vt:lpstr>What happens if the scale level doesn't match the test?</vt:lpstr>
      <vt:lpstr>Numeric Rating Scales</vt:lpstr>
      <vt:lpstr>Test of Significance</vt:lpstr>
      <vt:lpstr>Operationalization and  questionnaire design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Wissenschaftliches Arbeiten</dc:title>
  <dc:creator>Katrin Stefan</dc:creator>
  <cp:lastModifiedBy>Katrin Stefan</cp:lastModifiedBy>
  <cp:revision>733</cp:revision>
  <cp:lastPrinted>2011-02-06T19:53:23Z</cp:lastPrinted>
  <dcterms:created xsi:type="dcterms:W3CDTF">2017-05-02T10:04:17Z</dcterms:created>
  <dcterms:modified xsi:type="dcterms:W3CDTF">2026-07-01T16:32:56Z</dcterms:modified>
</cp:coreProperties>
</file>