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6"/>
  </p:notesMasterIdLst>
  <p:sldIdLst>
    <p:sldId id="603" r:id="rId2"/>
    <p:sldId id="558" r:id="rId3"/>
    <p:sldId id="562" r:id="rId4"/>
    <p:sldId id="423" r:id="rId5"/>
    <p:sldId id="476" r:id="rId6"/>
    <p:sldId id="554" r:id="rId7"/>
    <p:sldId id="590" r:id="rId8"/>
    <p:sldId id="602" r:id="rId9"/>
    <p:sldId id="589" r:id="rId10"/>
    <p:sldId id="584" r:id="rId11"/>
    <p:sldId id="555" r:id="rId12"/>
    <p:sldId id="556" r:id="rId13"/>
    <p:sldId id="557" r:id="rId14"/>
    <p:sldId id="585" r:id="rId15"/>
    <p:sldId id="587" r:id="rId16"/>
    <p:sldId id="265" r:id="rId17"/>
    <p:sldId id="288" r:id="rId18"/>
    <p:sldId id="588" r:id="rId19"/>
    <p:sldId id="605" r:id="rId20"/>
    <p:sldId id="592" r:id="rId21"/>
    <p:sldId id="607" r:id="rId22"/>
    <p:sldId id="570" r:id="rId23"/>
    <p:sldId id="598" r:id="rId24"/>
    <p:sldId id="621" r:id="rId25"/>
    <p:sldId id="619" r:id="rId26"/>
    <p:sldId id="256" r:id="rId27"/>
    <p:sldId id="257" r:id="rId28"/>
    <p:sldId id="258" r:id="rId29"/>
    <p:sldId id="259" r:id="rId30"/>
    <p:sldId id="260" r:id="rId31"/>
    <p:sldId id="261" r:id="rId32"/>
    <p:sldId id="262" r:id="rId33"/>
    <p:sldId id="263" r:id="rId34"/>
    <p:sldId id="264" r:id="rId35"/>
    <p:sldId id="629" r:id="rId36"/>
    <p:sldId id="620" r:id="rId37"/>
    <p:sldId id="628" r:id="rId38"/>
    <p:sldId id="622" r:id="rId39"/>
    <p:sldId id="630" r:id="rId40"/>
    <p:sldId id="625" r:id="rId41"/>
    <p:sldId id="624" r:id="rId42"/>
    <p:sldId id="626" r:id="rId43"/>
    <p:sldId id="627" r:id="rId44"/>
    <p:sldId id="615" r:id="rId45"/>
    <p:sldId id="617" r:id="rId46"/>
    <p:sldId id="631" r:id="rId47"/>
    <p:sldId id="618" r:id="rId48"/>
    <p:sldId id="616" r:id="rId49"/>
    <p:sldId id="632" r:id="rId50"/>
    <p:sldId id="307" r:id="rId51"/>
    <p:sldId id="606" r:id="rId52"/>
    <p:sldId id="604" r:id="rId53"/>
    <p:sldId id="601" r:id="rId54"/>
    <p:sldId id="593" r:id="rId55"/>
  </p:sldIdLst>
  <p:sldSz cx="9144000" cy="6858000" type="screen4x3"/>
  <p:notesSz cx="6858000" cy="9144000"/>
  <p:defaultTextStyle>
    <a:defPPr>
      <a:defRPr lang="de-DE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96"/>
    <p:restoredTop sz="91471"/>
  </p:normalViewPr>
  <p:slideViewPr>
    <p:cSldViewPr snapToGrid="0" snapToObjects="1">
      <p:cViewPr varScale="1">
        <p:scale>
          <a:sx n="100" d="100"/>
          <a:sy n="100" d="100"/>
        </p:scale>
        <p:origin x="168" y="3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80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25928"/>
    </p:cViewPr>
  </p:sorterViewPr>
  <p:notesViewPr>
    <p:cSldViewPr snapToGrid="0" snapToObjects="1">
      <p:cViewPr varScale="1">
        <p:scale>
          <a:sx n="58" d="100"/>
          <a:sy n="58" d="100"/>
        </p:scale>
        <p:origin x="-2808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23D7A544-84B1-E595-33B8-0EB04EAA64E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Helvetica Neue Ligh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B86E879-84E0-819F-88ED-512BFC8B723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Helvetica Neue Light" panose="02000403000000020004" pitchFamily="2" charset="0"/>
              </a:defRPr>
            </a:lvl1pPr>
          </a:lstStyle>
          <a:p>
            <a:pPr>
              <a:defRPr/>
            </a:pPr>
            <a:fld id="{477ADA10-E520-5946-927D-E42EB55C458B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44DF01AF-471D-615C-EAE9-1768F11598A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dirty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5813EC49-B686-CFEE-8CFE-2B0795E4EB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de-DE" altLang="de-DE" noProof="0"/>
              <a:t>Mastertextformat bearbeiten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DB4470D-253C-6956-97FD-4C8581538F9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Helvetica Neue Ligh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57713A7-0D29-94CD-29A7-2598469AE2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Helvetica Neue Light" panose="02000403000000020004" pitchFamily="2" charset="0"/>
              </a:defRPr>
            </a:lvl1pPr>
          </a:lstStyle>
          <a:p>
            <a:fld id="{F6B20340-E332-7B4C-B8A8-90ED1D3067C3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 Neue Ligh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 Neue Ligh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 Neue Ligh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 Neue Ligh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 Neue Ligh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7496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5194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B20340-E332-7B4C-B8A8-90ED1D3067C3}" type="slidenum">
              <a:rPr lang="de-DE" altLang="de-DE" smtClean="0"/>
              <a:pPr/>
              <a:t>37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16655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13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Natural language processing YoY year over year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473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287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751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414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1940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2417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308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6D7B791-06BA-A800-1497-8756A1893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8BBD1-71F0-8742-8386-3D2A99E4DB24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668876-D9C5-E3BB-A50E-9E1065B40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F32C89D-6771-59CB-EFC9-1CE5DB9F3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318184-2D24-1542-B653-5D33871AF7F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57190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93FD06B-FB4D-70C6-0392-C966B285D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65BDE-46A0-4C48-8A0D-BA11969A0427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4A8DED5-8A36-AB71-BAA0-60DCC89DD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C447B0C-4F5D-CFBB-4570-1EA0FF459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4DA66C-16FC-124F-A5EB-BBDCFD43ED7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16140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084AB7D-E6EB-32CE-C42D-18CD9A830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C3266-9C17-5348-9135-297AD58C3AF1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C2D62FD-3ED4-5280-3556-1B32D008B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C135F34-7AFB-6900-5D6F-813B5CA78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945E97-760D-3342-87F8-94B933BB0788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6653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807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A1B4272-346C-7A1D-FB91-E5E2EF24B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8E5CE-641C-994E-A4FB-B129BC83A036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76A646-50A6-FD4C-6767-23E45942F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36973C0-60FF-4927-B64A-724A562D6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3FA8A4-7EE5-7446-8123-56B6D256E3D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93621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9793C74-C370-D91F-BA83-F983C986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2D984-B7D9-2246-8340-A210BDBCA5ED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0F94F98-1997-960B-B350-E1354F948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E2D41C-CF18-37BE-443D-05CE95334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9854E9-F63C-6C45-ADD9-ED283BB30CF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62201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FDEEA712-7383-EB95-4BF9-E9DE812D0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CBDBD-4021-4049-80FC-135651ECD1CC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F376C714-E326-E3E4-ABDA-58958FFD6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76C32CD6-0885-3D75-2669-F010F45C7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C9C134-C7A9-EB40-A849-8F869EC4392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47735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36588CB2-3EEF-92F9-19C7-ECE632E96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17086-22DC-7940-BB04-BAC5E45188AD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7751BBE3-E26C-0F42-7F0E-7D27BF8EC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CB9D4924-CFB7-D990-3B3F-B8524B2F5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CFAEAF-EBD5-9D4A-8965-A584D86E5A6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09803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421097E7-042E-EB72-37B2-DC4F90A44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B26CA-6320-114F-8B7A-DA1CC868DF9A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CAFB2C2A-D553-929E-0734-8E4169394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9A9B77E6-272F-5361-83C0-7F88359B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5F80FF-049E-1641-8A63-7BB6B6E09B7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87694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2F859971-2A4E-FC95-45FD-3832CC01C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4BFF0-ED5B-2D41-8DF7-F575CC1CA90B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B7976F3A-705F-5FBF-C0C2-96B43489C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7CBEAA7E-3FB9-99BF-B6A5-B3187F060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B95225-9C60-4847-BE74-894A9D3D31B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51450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DF11CA8A-5B4F-63BC-ACA7-F4659A00B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40FE3-F585-D044-95FE-C3AD4678D9A3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A93D2541-0946-4D70-AFE9-4903556F4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03553477-21C6-BCFD-B12D-C4BA4F9DB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0C029D-52A0-594C-8434-45121B5DBFF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29905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3B9D0019-AD23-05E2-C687-7829D6C97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47CFE-C9B1-934D-A427-EE90731F23B4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84F5901F-8EA6-B7F4-3F18-A957FDA5E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84755BC8-CA06-7691-2A91-7450A5F6A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6332DE-33B1-E64E-85E3-7A15CE8C123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19385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>
            <a:extLst>
              <a:ext uri="{FF2B5EF4-FFF2-40B4-BE49-F238E27FC236}">
                <a16:creationId xmlns:a16="http://schemas.microsoft.com/office/drawing/2014/main" id="{6C63CA2A-100E-30BC-7BD0-88E357B32B3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Mastertitelformat bearbeiten</a:t>
            </a:r>
          </a:p>
        </p:txBody>
      </p:sp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DBF24FFA-265F-2B8C-89E3-26AF3CD0662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6D8EB6A-35B4-E891-9759-617BE128DC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Helvetica Neue Light" panose="02000403000000020004" pitchFamily="2" charset="0"/>
              </a:defRPr>
            </a:lvl1pPr>
          </a:lstStyle>
          <a:p>
            <a:pPr>
              <a:defRPr/>
            </a:pPr>
            <a:fld id="{2F76BCDF-6129-B047-BC5C-3DD77641BAEC}" type="datetime1">
              <a:rPr lang="de-DE" altLang="de-DE"/>
              <a:pPr>
                <a:defRPr/>
              </a:pPr>
              <a:t>21.06.26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6F0F0F-E99F-FE67-82A1-8AA42713E6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Helvetica Neue Ligh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4896057-058C-ADDC-1B96-D2886D7AB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Helvetica Neue Light" panose="02000403000000020004" pitchFamily="2" charset="0"/>
              </a:defRPr>
            </a:lvl1pPr>
          </a:lstStyle>
          <a:p>
            <a:fld id="{CEE329CA-335D-5846-9ADE-9BC75FE755A9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Helvetica Neue Ligh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 Neue Light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 Neue Light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 Neue Light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 Neue Light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Helvetica Neue Ligh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Helvetica Neue Ligh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 Neue Ligh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Helvetica Neue Ligh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Helvetica Neue Ligh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KN95I93iGE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anguagelog.ldc.upenn.edu/myl/Good1964.pdf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s-kempten.de/en/library-homepage/research/research-tips-tricks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Bild 5" descr="schwarzer schwan.pdf">
            <a:extLst>
              <a:ext uri="{FF2B5EF4-FFF2-40B4-BE49-F238E27FC236}">
                <a16:creationId xmlns:a16="http://schemas.microsoft.com/office/drawing/2014/main" id="{F5DB32F7-A4C2-F8CE-182F-82DC88C864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3" t="5145" r="22998" b="57719"/>
          <a:stretch>
            <a:fillRect/>
          </a:stretch>
        </p:blipFill>
        <p:spPr bwMode="auto">
          <a:xfrm>
            <a:off x="-265113" y="0"/>
            <a:ext cx="10101263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Textfeld 6">
            <a:extLst>
              <a:ext uri="{FF2B5EF4-FFF2-40B4-BE49-F238E27FC236}">
                <a16:creationId xmlns:a16="http://schemas.microsoft.com/office/drawing/2014/main" id="{B2561695-7E9A-FAB4-489F-6A17E441A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322763"/>
            <a:ext cx="11974513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>
                <a:solidFill>
                  <a:srgbClr val="FF0000"/>
                </a:solidFill>
                <a:latin typeface="Arial" panose="020B0604020202020204" pitchFamily="34" charset="0"/>
              </a:rPr>
              <a:t>Research Methods</a:t>
            </a:r>
            <a:br>
              <a:rPr lang="de-DE" altLang="de-DE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de-DE" altLang="de-DE">
                <a:solidFill>
                  <a:schemeClr val="bg1"/>
                </a:solidFill>
                <a:latin typeface="Arial" panose="020B0604020202020204" pitchFamily="34" charset="0"/>
              </a:rPr>
              <a:t>Black Swans, good faith of Turkeys und Rabbit-Ducks</a:t>
            </a:r>
          </a:p>
        </p:txBody>
      </p:sp>
      <p:sp>
        <p:nvSpPr>
          <p:cNvPr id="14339" name="Textfeld 7">
            <a:extLst>
              <a:ext uri="{FF2B5EF4-FFF2-40B4-BE49-F238E27FC236}">
                <a16:creationId xmlns:a16="http://schemas.microsoft.com/office/drawing/2014/main" id="{130A0140-C6F1-4F99-4000-99F054F5E8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240463"/>
            <a:ext cx="2492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>
                <a:solidFill>
                  <a:schemeClr val="bg1"/>
                </a:solidFill>
                <a:latin typeface="Arial" panose="020B0604020202020204" pitchFamily="34" charset="0"/>
              </a:rPr>
              <a:t>Prof. Dr. Katrin Stefan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>
            <a:extLst>
              <a:ext uri="{FF2B5EF4-FFF2-40B4-BE49-F238E27FC236}">
                <a16:creationId xmlns:a16="http://schemas.microsoft.com/office/drawing/2014/main" id="{616256B9-2C01-7437-4D57-977689599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Task: Analysing Research Papers</a:t>
            </a:r>
          </a:p>
        </p:txBody>
      </p:sp>
      <p:sp>
        <p:nvSpPr>
          <p:cNvPr id="23555" name="Inhaltsplatzhalter 2">
            <a:extLst>
              <a:ext uri="{FF2B5EF4-FFF2-40B4-BE49-F238E27FC236}">
                <a16:creationId xmlns:a16="http://schemas.microsoft.com/office/drawing/2014/main" id="{12251C90-67F6-E9D7-9CFA-B293F04AD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75" y="3441700"/>
            <a:ext cx="8229600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Please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analyse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structure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Research Papers in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moodle</a:t>
            </a: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Then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present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your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observations</a:t>
            </a: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el 1">
            <a:extLst>
              <a:ext uri="{FF2B5EF4-FFF2-40B4-BE49-F238E27FC236}">
                <a16:creationId xmlns:a16="http://schemas.microsoft.com/office/drawing/2014/main" id="{1080F127-9297-644D-A488-1E4E3FBF7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60537"/>
          </a:xfrm>
        </p:spPr>
        <p:txBody>
          <a:bodyPr/>
          <a:lstStyle/>
          <a:p>
            <a:pPr algn="l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Scheme of a scientific paper</a:t>
            </a:r>
          </a:p>
        </p:txBody>
      </p:sp>
      <p:sp>
        <p:nvSpPr>
          <p:cNvPr id="24578" name="Inhaltsplatzhalter 2">
            <a:extLst>
              <a:ext uri="{FF2B5EF4-FFF2-40B4-BE49-F238E27FC236}">
                <a16:creationId xmlns:a16="http://schemas.microsoft.com/office/drawing/2014/main" id="{7ABB76A9-D0BA-9CD1-E90B-5A3F3CF0C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551113"/>
            <a:ext cx="8229600" cy="4090987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de-DE" altLang="de-DE" sz="166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IMRAD</a:t>
            </a:r>
            <a:endParaRPr lang="de-DE" altLang="de-DE" sz="16600" b="1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None/>
            </a:pPr>
            <a:r>
              <a:rPr lang="de-DE" altLang="de-DE" sz="2800" b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(I</a:t>
            </a:r>
            <a:r>
              <a:rPr lang="de-DE" altLang="de-DE" sz="28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ntroduction</a:t>
            </a:r>
            <a:r>
              <a:rPr lang="de-DE" altLang="de-DE" sz="2800" b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M</a:t>
            </a:r>
            <a:r>
              <a:rPr lang="de-DE" altLang="de-DE" sz="28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ethod</a:t>
            </a:r>
            <a:r>
              <a:rPr lang="de-DE" altLang="de-DE" sz="2800" b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R</a:t>
            </a:r>
            <a:r>
              <a:rPr lang="de-DE" altLang="de-DE" sz="28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esults</a:t>
            </a:r>
            <a:r>
              <a:rPr lang="de-DE" altLang="de-DE" sz="2800" b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</a:t>
            </a:r>
            <a:r>
              <a:rPr lang="de-DE" altLang="de-DE" sz="28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nd</a:t>
            </a:r>
            <a:r>
              <a:rPr lang="de-DE" altLang="de-DE" sz="2800" b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D</a:t>
            </a:r>
            <a:r>
              <a:rPr lang="de-DE" altLang="de-DE" sz="28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iscussion)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el 1">
            <a:extLst>
              <a:ext uri="{FF2B5EF4-FFF2-40B4-BE49-F238E27FC236}">
                <a16:creationId xmlns:a16="http://schemas.microsoft.com/office/drawing/2014/main" id="{1F35FC3A-72A3-1B88-D45E-88852FE04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60537"/>
          </a:xfrm>
        </p:spPr>
        <p:txBody>
          <a:bodyPr/>
          <a:lstStyle/>
          <a:p>
            <a:pPr algn="l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Structure of a scientific work</a:t>
            </a:r>
            <a:b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</a:br>
            <a:endParaRPr lang="de-DE" altLang="de-DE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5602" name="Inhaltsplatzhalter 2">
            <a:extLst>
              <a:ext uri="{FF2B5EF4-FFF2-40B4-BE49-F238E27FC236}">
                <a16:creationId xmlns:a16="http://schemas.microsoft.com/office/drawing/2014/main" id="{8B72A5DA-3856-0197-8714-EEC394DBE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960813"/>
            <a:ext cx="10218738" cy="2087562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 starting point for all research is a clear question</a:t>
            </a:r>
          </a:p>
          <a:p>
            <a:pPr>
              <a:buFont typeface="Arial" panose="020B0604020202020204" pitchFamily="34" charset="0"/>
              <a:buNone/>
            </a:pPr>
            <a:endParaRPr lang="de-DE" altLang="de-DE" sz="240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el 1">
            <a:extLst>
              <a:ext uri="{FF2B5EF4-FFF2-40B4-BE49-F238E27FC236}">
                <a16:creationId xmlns:a16="http://schemas.microsoft.com/office/drawing/2014/main" id="{1E1C3E08-2266-2015-A850-72D80384E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60537"/>
          </a:xfrm>
        </p:spPr>
        <p:txBody>
          <a:bodyPr/>
          <a:lstStyle/>
          <a:p>
            <a:pPr algn="l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Structure of a scientific work</a:t>
            </a:r>
            <a:b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</a:br>
            <a:endParaRPr lang="de-DE" altLang="de-DE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6626" name="Inhaltsplatzhalter 2">
            <a:extLst>
              <a:ext uri="{FF2B5EF4-FFF2-40B4-BE49-F238E27FC236}">
                <a16:creationId xmlns:a16="http://schemas.microsoft.com/office/drawing/2014/main" id="{9B23714F-6FB4-58C7-563D-F0615624F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382713"/>
            <a:ext cx="6961188" cy="4092575"/>
          </a:xfrm>
        </p:spPr>
        <p:txBody>
          <a:bodyPr/>
          <a:lstStyle/>
          <a:p>
            <a:pPr lvl="1">
              <a:buFont typeface="Arial" panose="020B0604020202020204" pitchFamily="34" charset="0"/>
              <a:buNone/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Topic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State of the art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Knowledge gap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Research Question</a:t>
            </a:r>
          </a:p>
          <a:p>
            <a:pPr lvl="1">
              <a:buFont typeface="Arial" panose="020B0604020202020204" pitchFamily="34" charset="0"/>
              <a:buNone/>
            </a:pPr>
            <a:endParaRPr lang="de-DE" altLang="de-DE" sz="240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None/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Method</a:t>
            </a:r>
          </a:p>
          <a:p>
            <a:pPr lvl="1">
              <a:buFont typeface="Arial" panose="020B0604020202020204" pitchFamily="34" charset="0"/>
              <a:buNone/>
            </a:pPr>
            <a:endParaRPr lang="de-DE" altLang="de-DE" sz="240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None/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Results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lvl="1">
              <a:buFont typeface="Arial" panose="020B0604020202020204" pitchFamily="34" charset="0"/>
              <a:buNone/>
            </a:pPr>
            <a:endParaRPr lang="de-DE" altLang="de-DE" sz="240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None/>
            </a:pP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Discussion</a:t>
            </a:r>
          </a:p>
          <a:p>
            <a:pPr>
              <a:buFont typeface="Arial" panose="020B0604020202020204" pitchFamily="34" charset="0"/>
              <a:buNone/>
            </a:pPr>
            <a:r>
              <a:rPr lang="de-DE" altLang="de-DE" sz="28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		</a:t>
            </a:r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Outlook</a:t>
            </a:r>
          </a:p>
        </p:txBody>
      </p:sp>
      <p:sp>
        <p:nvSpPr>
          <p:cNvPr id="26627" name="Textfeld 4">
            <a:extLst>
              <a:ext uri="{FF2B5EF4-FFF2-40B4-BE49-F238E27FC236}">
                <a16:creationId xmlns:a16="http://schemas.microsoft.com/office/drawing/2014/main" id="{2527B2A2-3B91-2BB6-F936-2BC6B88FF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5525" y="2035175"/>
            <a:ext cx="700088" cy="42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800" b="1">
                <a:latin typeface="Arial" panose="020B0604020202020204" pitchFamily="34" charset="0"/>
              </a:rPr>
              <a:t>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0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8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8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800" b="1">
                <a:latin typeface="Arial" panose="020B0604020202020204" pitchFamily="34" charset="0"/>
              </a:rPr>
              <a:t>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8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800" b="1">
                <a:latin typeface="Arial" panose="020B0604020202020204" pitchFamily="34" charset="0"/>
              </a:rPr>
              <a:t>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8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800" b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800" b="1">
                <a:latin typeface="Arial" panose="020B0604020202020204" pitchFamily="34" charset="0"/>
              </a:rPr>
              <a:t>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>
            <a:extLst>
              <a:ext uri="{FF2B5EF4-FFF2-40B4-BE49-F238E27FC236}">
                <a16:creationId xmlns:a16="http://schemas.microsoft.com/office/drawing/2014/main" id="{EAFB8956-E691-65C3-5E2C-95F8EA4FE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IMRAD</a:t>
            </a:r>
          </a:p>
        </p:txBody>
      </p:sp>
      <p:pic>
        <p:nvPicPr>
          <p:cNvPr id="27651" name="Picture 2" descr="/var/folders/ks/mm969dyd65dd3c1x2x4y78cc0000gn/T/com.microsoft.Powerpoint/WebArchiveCopyPasteTempFiles/1*bI82iLzRIeJCOnoQ4K21gA.gif">
            <a:extLst>
              <a:ext uri="{FF2B5EF4-FFF2-40B4-BE49-F238E27FC236}">
                <a16:creationId xmlns:a16="http://schemas.microsoft.com/office/drawing/2014/main" id="{6860A3DD-508C-CB67-6B26-951FDB92A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1995488"/>
            <a:ext cx="6350000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10493371-46BE-0017-3BE6-68CB48C64DEC}"/>
              </a:ext>
            </a:extLst>
          </p:cNvPr>
          <p:cNvSpPr txBox="1"/>
          <p:nvPr/>
        </p:nvSpPr>
        <p:spPr>
          <a:xfrm>
            <a:off x="566738" y="6632575"/>
            <a:ext cx="6900862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1050" i="1" dirty="0"/>
              <a:t>Source: </a:t>
            </a:r>
            <a:r>
              <a:rPr lang="de-DE" sz="1050" i="1" dirty="0" err="1"/>
              <a:t>Swales</a:t>
            </a:r>
            <a:r>
              <a:rPr lang="de-DE" sz="1050" i="1" dirty="0"/>
              <a:t>, J </a:t>
            </a:r>
            <a:r>
              <a:rPr lang="de-DE" sz="1050" i="1" dirty="0" err="1"/>
              <a:t>and</a:t>
            </a:r>
            <a:r>
              <a:rPr lang="de-DE" sz="1050" i="1" dirty="0"/>
              <a:t> C. </a:t>
            </a:r>
            <a:r>
              <a:rPr lang="de-DE" sz="1050" i="1" dirty="0" err="1"/>
              <a:t>Feak</a:t>
            </a:r>
            <a:r>
              <a:rPr lang="de-DE" sz="1050" i="1" dirty="0"/>
              <a:t> (2000) English in </a:t>
            </a:r>
            <a:r>
              <a:rPr lang="de-DE" sz="1050" i="1" dirty="0" err="1"/>
              <a:t>Today’s</a:t>
            </a:r>
            <a:r>
              <a:rPr lang="de-DE" sz="1050" i="1" dirty="0"/>
              <a:t> Research World: a Writing Guide, Michigan: Ann Arbor</a:t>
            </a:r>
            <a:endParaRPr lang="de-DE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el 1">
            <a:extLst>
              <a:ext uri="{FF2B5EF4-FFF2-40B4-BE49-F238E27FC236}">
                <a16:creationId xmlns:a16="http://schemas.microsoft.com/office/drawing/2014/main" id="{06894AF1-7B2C-4F82-5CB3-F3CDE444F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Recap: Induction und Deduction</a:t>
            </a:r>
          </a:p>
        </p:txBody>
      </p:sp>
      <p:pic>
        <p:nvPicPr>
          <p:cNvPr id="28674" name="Picture 1" descr="page23image1408">
            <a:extLst>
              <a:ext uri="{FF2B5EF4-FFF2-40B4-BE49-F238E27FC236}">
                <a16:creationId xmlns:a16="http://schemas.microsoft.com/office/drawing/2014/main" id="{11D67988-DD79-65F2-A369-5A62E17E87A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438" y="1558925"/>
            <a:ext cx="8188325" cy="4725988"/>
          </a:xfr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el 1">
            <a:extLst>
              <a:ext uri="{FF2B5EF4-FFF2-40B4-BE49-F238E27FC236}">
                <a16:creationId xmlns:a16="http://schemas.microsoft.com/office/drawing/2014/main" id="{BD66CE35-6B3D-950A-05AD-609E24A78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How do I find a topic?</a:t>
            </a:r>
          </a:p>
        </p:txBody>
      </p:sp>
      <p:sp>
        <p:nvSpPr>
          <p:cNvPr id="29698" name="Inhaltsplatzhalter 2">
            <a:extLst>
              <a:ext uri="{FF2B5EF4-FFF2-40B4-BE49-F238E27FC236}">
                <a16:creationId xmlns:a16="http://schemas.microsoft.com/office/drawing/2014/main" id="{0D4D52B7-D75C-6B0F-C35B-B02E40302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25900"/>
            <a:ext cx="8229600" cy="3144838"/>
          </a:xfrm>
        </p:spPr>
        <p:txBody>
          <a:bodyPr/>
          <a:lstStyle/>
          <a:p>
            <a:pPr eaLnBrk="1" hangingPunct="1"/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 are you interested in? </a:t>
            </a:r>
          </a:p>
          <a:p>
            <a:pPr eaLnBrk="1" hangingPunct="1"/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 was your focus during your studies?</a:t>
            </a:r>
          </a:p>
          <a:p>
            <a:pPr eaLnBrk="1" hangingPunct="1"/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Relevance for the future job </a:t>
            </a:r>
          </a:p>
          <a:p>
            <a:pPr eaLnBrk="1" hangingPunct="1"/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Professor's guidelines </a:t>
            </a:r>
          </a:p>
          <a:p>
            <a:pPr eaLnBrk="1" hangingPunct="1"/>
            <a:r>
              <a:rPr lang="de-DE" altLang="de-DE" sz="24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Specifications of a company</a:t>
            </a:r>
          </a:p>
          <a:p>
            <a:pPr eaLnBrk="1" hangingPunct="1"/>
            <a:endParaRPr lang="de-DE" altLang="de-DE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el 1">
            <a:extLst>
              <a:ext uri="{FF2B5EF4-FFF2-40B4-BE49-F238E27FC236}">
                <a16:creationId xmlns:a16="http://schemas.microsoft.com/office/drawing/2014/main" id="{5F65EBA9-2547-32F7-1890-C753E8270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Narrowing down the topic</a:t>
            </a:r>
          </a:p>
        </p:txBody>
      </p:sp>
      <p:sp>
        <p:nvSpPr>
          <p:cNvPr id="32770" name="Inhaltsplatzhalter 2">
            <a:extLst>
              <a:ext uri="{FF2B5EF4-FFF2-40B4-BE49-F238E27FC236}">
                <a16:creationId xmlns:a16="http://schemas.microsoft.com/office/drawing/2014/main" id="{9D89F058-FDC7-466F-EF46-BC353360C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422775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de-DE" sz="2400" dirty="0"/>
              <a:t>Time </a:t>
            </a:r>
            <a:r>
              <a:rPr lang="de-DE" sz="2400" dirty="0" err="1"/>
              <a:t>or</a:t>
            </a:r>
            <a:r>
              <a:rPr lang="de-DE" sz="2400" dirty="0"/>
              <a:t> </a:t>
            </a:r>
            <a:r>
              <a:rPr lang="de-DE" sz="2400" dirty="0" err="1"/>
              <a:t>location</a:t>
            </a:r>
            <a:r>
              <a:rPr lang="de-DE" sz="2400" dirty="0"/>
              <a:t> </a:t>
            </a:r>
            <a:r>
              <a:rPr lang="de-DE" sz="2400" dirty="0" err="1"/>
              <a:t>restriction</a:t>
            </a:r>
            <a:r>
              <a:rPr lang="de-DE" sz="2400" dirty="0"/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de-DE" sz="2400" dirty="0"/>
              <a:t>Special </a:t>
            </a:r>
            <a:r>
              <a:rPr lang="de-DE" sz="2400" dirty="0" err="1"/>
              <a:t>selection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group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people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be</a:t>
            </a:r>
            <a:r>
              <a:rPr lang="de-DE" sz="2400" dirty="0"/>
              <a:t> </a:t>
            </a:r>
            <a:r>
              <a:rPr lang="de-DE" sz="2400" dirty="0" err="1"/>
              <a:t>researched</a:t>
            </a:r>
            <a:endParaRPr lang="de-DE" sz="2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de-DE" sz="2400" dirty="0" err="1"/>
              <a:t>Certain</a:t>
            </a:r>
            <a:r>
              <a:rPr lang="de-DE" sz="2400" dirty="0"/>
              <a:t> </a:t>
            </a:r>
            <a:r>
              <a:rPr lang="de-DE" sz="2400" dirty="0" err="1"/>
              <a:t>theoretical</a:t>
            </a:r>
            <a:r>
              <a:rPr lang="de-DE" sz="2400" dirty="0"/>
              <a:t> </a:t>
            </a:r>
            <a:r>
              <a:rPr lang="de-DE" sz="2400" dirty="0" err="1"/>
              <a:t>approach</a:t>
            </a:r>
            <a:r>
              <a:rPr lang="de-DE" sz="2400" dirty="0"/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de-DE" sz="2400" dirty="0" err="1"/>
              <a:t>Certain</a:t>
            </a:r>
            <a:r>
              <a:rPr lang="de-DE" sz="2400" dirty="0"/>
              <a:t> </a:t>
            </a:r>
            <a:r>
              <a:rPr lang="de-DE" sz="2400" dirty="0" err="1"/>
              <a:t>methodological</a:t>
            </a:r>
            <a:r>
              <a:rPr lang="de-DE" sz="2400" dirty="0"/>
              <a:t> </a:t>
            </a:r>
            <a:r>
              <a:rPr lang="de-DE" sz="2400" dirty="0" err="1"/>
              <a:t>approach</a:t>
            </a:r>
            <a:r>
              <a:rPr lang="de-DE" sz="2400" dirty="0"/>
              <a:t> </a:t>
            </a: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endParaRPr lang="de-DE" altLang="de-DE" sz="30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de-DE" altLang="de-DE" sz="30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endParaRPr lang="de-DE" altLang="de-DE" sz="30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" descr="https://medias.maisonsdumonde.com/image/upload/q_auto,f_auto/w_500/img/vintage-kleiderschrank-mit-2-tueren-und-3-schubladen-1000-8-2-146905_12.jpg">
            <a:extLst>
              <a:ext uri="{FF2B5EF4-FFF2-40B4-BE49-F238E27FC236}">
                <a16:creationId xmlns:a16="http://schemas.microsoft.com/office/drawing/2014/main" id="{B6878344-4D3A-D297-126A-34566144E40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06538" y="657225"/>
            <a:ext cx="5765800" cy="5765800"/>
          </a:xfrm>
          <a:noFill/>
        </p:spPr>
      </p:pic>
      <p:sp>
        <p:nvSpPr>
          <p:cNvPr id="31746" name="Textfeld 3">
            <a:extLst>
              <a:ext uri="{FF2B5EF4-FFF2-40B4-BE49-F238E27FC236}">
                <a16:creationId xmlns:a16="http://schemas.microsoft.com/office/drawing/2014/main" id="{E6F7EAD1-18AA-63A2-30B2-8B3945F4A6F1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103188" y="6548438"/>
            <a:ext cx="9040812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600">
                <a:latin typeface="Arial" panose="020B0604020202020204" pitchFamily="34" charset="0"/>
              </a:rPr>
              <a:t>Source: https://www.maisonsdumonde.com/DE/de/p/vintage-kleiderschrank-mit-2-turen-und-3-schubladen-portobello-146905.htm?gclid=Cj0KCQjwhZr1BRCLARIsALjRVQMwOiK4oaQ4YiY_tB-Y62278ZmMvtOAECBRKgmEXn_k2OejoUsAloYaAmj9EALw_wcB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el 1">
            <a:extLst>
              <a:ext uri="{FF2B5EF4-FFF2-40B4-BE49-F238E27FC236}">
                <a16:creationId xmlns:a16="http://schemas.microsoft.com/office/drawing/2014/main" id="{4474E4E8-7406-DC51-42D4-8A8EADE7D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98538"/>
            <a:ext cx="8229600" cy="1143000"/>
          </a:xfrm>
        </p:spPr>
        <p:txBody>
          <a:bodyPr/>
          <a:lstStyle/>
          <a:p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Extremely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rough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overview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on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how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write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scientific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paper</a:t>
            </a: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41986" name="Inhaltsplatzhalter 2">
            <a:extLst>
              <a:ext uri="{FF2B5EF4-FFF2-40B4-BE49-F238E27FC236}">
                <a16:creationId xmlns:a16="http://schemas.microsoft.com/office/drawing/2014/main" id="{4092E984-9814-3C24-EDC4-41026EF9F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4525963"/>
          </a:xfrm>
        </p:spPr>
        <p:txBody>
          <a:bodyPr/>
          <a:lstStyle/>
          <a:p>
            <a:r>
              <a:rPr lang="de-DE" altLang="de-DE" sz="18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Literature, literature, literature…..you got a really good overview over the state of the art </a:t>
            </a:r>
          </a:p>
          <a:p>
            <a:r>
              <a:rPr lang="de-DE" altLang="de-DE" sz="18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„However, there is very limited“…Knowledge gap</a:t>
            </a:r>
          </a:p>
          <a:p>
            <a:r>
              <a:rPr lang="de-DE" altLang="de-DE" sz="18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„Therefore, in this thesis“ – Research question</a:t>
            </a:r>
          </a:p>
          <a:p>
            <a:r>
              <a:rPr lang="de-DE" altLang="de-DE" sz="18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How do you do this? Methods</a:t>
            </a:r>
          </a:p>
          <a:p>
            <a:r>
              <a:rPr lang="de-DE" altLang="de-DE" sz="18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 where the (relevant) results?</a:t>
            </a:r>
          </a:p>
          <a:p>
            <a:r>
              <a:rPr lang="de-DE" altLang="de-DE" sz="18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Discussion („What we did not expect, can we claim it is representative – Limitations (always time and money) – Further Research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el 1">
            <a:extLst>
              <a:ext uri="{FF2B5EF4-FFF2-40B4-BE49-F238E27FC236}">
                <a16:creationId xmlns:a16="http://schemas.microsoft.com/office/drawing/2014/main" id="{37C22938-082D-553C-0294-47D64D649F9C}"/>
              </a:ext>
            </a:extLst>
          </p:cNvPr>
          <p:cNvSpPr>
            <a:spLocks noGrp="1"/>
          </p:cNvSpPr>
          <p:nvPr/>
        </p:nvSpPr>
        <p:spPr bwMode="auto">
          <a:xfrm>
            <a:off x="457200" y="5032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4400"/>
              <a:t>Research Methods</a:t>
            </a:r>
          </a:p>
        </p:txBody>
      </p:sp>
      <p:sp>
        <p:nvSpPr>
          <p:cNvPr id="15362" name="Inhaltsplatzhalter 2">
            <a:extLst>
              <a:ext uri="{FF2B5EF4-FFF2-40B4-BE49-F238E27FC236}">
                <a16:creationId xmlns:a16="http://schemas.microsoft.com/office/drawing/2014/main" id="{07176913-C1A0-0978-D728-DF41D03A589C}"/>
              </a:ext>
            </a:extLst>
          </p:cNvPr>
          <p:cNvSpPr>
            <a:spLocks noGrp="1"/>
          </p:cNvSpPr>
          <p:nvPr/>
        </p:nvSpPr>
        <p:spPr bwMode="auto">
          <a:xfrm>
            <a:off x="546100" y="3175000"/>
            <a:ext cx="88392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de-DE" altLang="de-DE"/>
          </a:p>
          <a:p>
            <a:pPr eaLnBrk="1" hangingPunct="1">
              <a:buFont typeface="Arial" panose="020B0604020202020204" pitchFamily="34" charset="0"/>
              <a:buNone/>
            </a:pPr>
            <a:endParaRPr lang="de-DE" altLang="de-DE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1800">
                <a:latin typeface="Helvetica" pitchFamily="2" charset="0"/>
              </a:rPr>
              <a:t>The Philosophy Day - What actually is "scientific"?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1800">
                <a:solidFill>
                  <a:srgbClr val="FF0000"/>
                </a:solidFill>
                <a:latin typeface="Helvetica" pitchFamily="2" charset="0"/>
              </a:rPr>
              <a:t>The Structure Day    - Structure and methods of scientific work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1800">
                <a:latin typeface="Helvetica" pitchFamily="2" charset="0"/>
              </a:rPr>
              <a:t>The Statistics Day     - How did they measure it? Operationalizing and scale etc.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1800">
                <a:latin typeface="Helvetica" pitchFamily="2" charset="0"/>
              </a:rPr>
              <a:t>The Data Day            - Practice  - statistical evaluations with a data set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de-DE" altLang="de-DE" sz="36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el 1">
            <a:extLst>
              <a:ext uri="{FF2B5EF4-FFF2-40B4-BE49-F238E27FC236}">
                <a16:creationId xmlns:a16="http://schemas.microsoft.com/office/drawing/2014/main" id="{E0AC4162-AF5E-BCA8-B169-9CAE9D40C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28675"/>
            <a:ext cx="8229600" cy="1143000"/>
          </a:xfrm>
        </p:spPr>
        <p:txBody>
          <a:bodyPr/>
          <a:lstStyle/>
          <a:p>
            <a:pPr algn="l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Task: Apply the IMRaD Scheme</a:t>
            </a:r>
          </a:p>
        </p:txBody>
      </p:sp>
      <p:sp>
        <p:nvSpPr>
          <p:cNvPr id="32771" name="Inhaltsplatzhalter 2">
            <a:extLst>
              <a:ext uri="{FF2B5EF4-FFF2-40B4-BE49-F238E27FC236}">
                <a16:creationId xmlns:a16="http://schemas.microsoft.com/office/drawing/2014/main" id="{C31979AE-368E-F92F-69EF-2C9E1DD7B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205629"/>
            <a:ext cx="8686800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Please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use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text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prompts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(„</a:t>
            </a:r>
            <a:r>
              <a:rPr lang="de-DE" altLang="de-DE" sz="2400" b="1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Really</a:t>
            </a:r>
            <a:r>
              <a:rPr lang="de-DE" altLang="de-DE" sz="24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b="1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good</a:t>
            </a:r>
            <a:r>
              <a:rPr lang="de-DE" altLang="de-DE" sz="24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b="1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overview</a:t>
            </a:r>
            <a:r>
              <a:rPr lang="de-DE" altLang="de-DE" sz="24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b="1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4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b="1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IMRaD</a:t>
            </a:r>
            <a:r>
              <a:rPr lang="de-DE" altLang="de-DE" sz="2400" b="1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“ in </a:t>
            </a:r>
            <a:r>
              <a:rPr lang="de-DE" altLang="de-DE" sz="2400" b="1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moodle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develop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draft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for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scientific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paper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on a </a:t>
            </a:r>
            <a:r>
              <a:rPr lang="de-DE" altLang="de-DE" sz="24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fun</a:t>
            </a:r>
            <a:r>
              <a:rPr lang="de-DE" altLang="de-DE" sz="2400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topic</a:t>
            </a:r>
            <a:r>
              <a:rPr lang="de-DE" altLang="de-DE" sz="2400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apply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IMRaD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scheme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 (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without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laptops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on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flipchart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approaches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are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then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discussed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el 1">
            <a:extLst>
              <a:ext uri="{FF2B5EF4-FFF2-40B4-BE49-F238E27FC236}">
                <a16:creationId xmlns:a16="http://schemas.microsoft.com/office/drawing/2014/main" id="{72952034-EE0E-0B59-1D45-7FCBF2001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28675"/>
            <a:ext cx="8229600" cy="1143000"/>
          </a:xfrm>
        </p:spPr>
        <p:txBody>
          <a:bodyPr/>
          <a:lstStyle/>
          <a:p>
            <a:pPr algn="l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Task: Apply the IMRaD Scheme</a:t>
            </a:r>
            <a:b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</a:br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Example</a:t>
            </a:r>
          </a:p>
        </p:txBody>
      </p:sp>
      <p:sp>
        <p:nvSpPr>
          <p:cNvPr id="34819" name="Inhaltsplatzhalter 2">
            <a:extLst>
              <a:ext uri="{FF2B5EF4-FFF2-40B4-BE49-F238E27FC236}">
                <a16:creationId xmlns:a16="http://schemas.microsoft.com/office/drawing/2014/main" id="{DBD7D5EE-AC47-698A-41D7-263A76026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340100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There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huge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body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literature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on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impact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chocolate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on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mood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. Mayer (2023)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shows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  Müller (2020):  </a:t>
            </a:r>
          </a:p>
          <a:p>
            <a:pPr>
              <a:defRPr/>
            </a:pP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However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it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not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clear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if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…</a:t>
            </a:r>
          </a:p>
          <a:p>
            <a:pPr>
              <a:defRPr/>
            </a:pP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This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paper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investigates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….</a:t>
            </a:r>
          </a:p>
          <a:p>
            <a:pPr>
              <a:defRPr/>
            </a:pP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Research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question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: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Is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chocolate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more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powerful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mood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enhancer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than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xyz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?</a:t>
            </a:r>
          </a:p>
          <a:p>
            <a:pPr>
              <a:defRPr/>
            </a:pP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find out…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we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used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survey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…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our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sample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are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students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at HKE</a:t>
            </a:r>
          </a:p>
          <a:p>
            <a:pPr>
              <a:defRPr/>
            </a:pP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60 %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said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this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35 %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that</a:t>
            </a:r>
            <a:endParaRPr lang="de-DE" altLang="de-DE" sz="18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Surprisingly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less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than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one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third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claims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…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If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we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had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more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time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and</a:t>
            </a:r>
            <a:r>
              <a:rPr lang="de-DE" altLang="de-DE" sz="1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budget</a:t>
            </a:r>
            <a:endParaRPr lang="de-DE" altLang="de-DE" sz="18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7AA09C3-254E-95D0-2617-8A0F6D3BE4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15" y="2994479"/>
            <a:ext cx="10613570" cy="562451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de-DE" sz="2400" dirty="0" err="1"/>
              <a:t>If</a:t>
            </a:r>
            <a:r>
              <a:rPr lang="de-DE" sz="2400" dirty="0"/>
              <a:t>-Then-Statements + Relational Statements (Je-desto)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de-DE" sz="24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de-DE" sz="2000" b="1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de-DE" sz="2000" b="1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de-DE" sz="2000" b="1" dirty="0"/>
              <a:t>Explanation</a:t>
            </a:r>
            <a:r>
              <a:rPr lang="de-DE" sz="2000" dirty="0"/>
              <a:t>:		</a:t>
            </a:r>
            <a:r>
              <a:rPr lang="de-DE" sz="2000" dirty="0" err="1"/>
              <a:t>Effect</a:t>
            </a:r>
            <a:r>
              <a:rPr lang="de-DE" sz="2000" dirty="0"/>
              <a:t> </a:t>
            </a:r>
            <a:r>
              <a:rPr lang="de-DE" sz="2000" dirty="0" err="1"/>
              <a:t>given</a:t>
            </a:r>
            <a:r>
              <a:rPr lang="de-DE" sz="2000" dirty="0"/>
              <a:t> - </a:t>
            </a:r>
            <a:r>
              <a:rPr lang="de-DE" sz="2000" dirty="0" err="1"/>
              <a:t>cause</a:t>
            </a:r>
            <a:r>
              <a:rPr lang="de-DE" sz="2000" dirty="0"/>
              <a:t> </a:t>
            </a:r>
            <a:r>
              <a:rPr lang="de-DE" sz="2000" dirty="0" err="1"/>
              <a:t>sought</a:t>
            </a:r>
            <a:r>
              <a:rPr lang="de-DE" sz="2000" dirty="0"/>
              <a:t> (</a:t>
            </a:r>
            <a:r>
              <a:rPr lang="de-DE" sz="2000" dirty="0" err="1"/>
              <a:t>why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something</a:t>
            </a:r>
            <a:r>
              <a:rPr lang="de-DE" sz="2000" dirty="0"/>
              <a:t> like </a:t>
            </a:r>
            <a:r>
              <a:rPr lang="de-DE" sz="2000" dirty="0" err="1"/>
              <a:t>this</a:t>
            </a:r>
            <a:r>
              <a:rPr lang="de-DE" sz="2000" dirty="0"/>
              <a:t>?)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de-DE" sz="2000" b="1" dirty="0"/>
              <a:t>Prognosis</a:t>
            </a:r>
            <a:r>
              <a:rPr lang="de-DE" sz="2000" dirty="0"/>
              <a:t>:		</a:t>
            </a:r>
            <a:r>
              <a:rPr lang="de-DE" sz="2000" dirty="0" err="1"/>
              <a:t>Cause</a:t>
            </a:r>
            <a:r>
              <a:rPr lang="de-DE" sz="2000" dirty="0"/>
              <a:t> </a:t>
            </a:r>
            <a:r>
              <a:rPr lang="de-DE" sz="2000" dirty="0" err="1"/>
              <a:t>given</a:t>
            </a:r>
            <a:r>
              <a:rPr lang="de-DE" sz="2000" dirty="0"/>
              <a:t> - </a:t>
            </a:r>
            <a:r>
              <a:rPr lang="de-DE" sz="2000" dirty="0" err="1"/>
              <a:t>effect</a:t>
            </a:r>
            <a:r>
              <a:rPr lang="de-DE" sz="2000" dirty="0"/>
              <a:t> </a:t>
            </a:r>
            <a:r>
              <a:rPr lang="de-DE" sz="2000" dirty="0" err="1"/>
              <a:t>sought</a:t>
            </a:r>
            <a:r>
              <a:rPr lang="de-DE" sz="2000" dirty="0"/>
              <a:t> (</a:t>
            </a:r>
            <a:r>
              <a:rPr lang="de-DE" sz="2000" dirty="0" err="1"/>
              <a:t>how</a:t>
            </a:r>
            <a:r>
              <a:rPr lang="de-DE" sz="2000" dirty="0"/>
              <a:t> will </a:t>
            </a:r>
            <a:r>
              <a:rPr lang="de-DE" sz="2000" dirty="0" err="1"/>
              <a:t>something</a:t>
            </a:r>
            <a:r>
              <a:rPr lang="de-DE" sz="2000" dirty="0"/>
              <a:t> </a:t>
            </a:r>
            <a:r>
              <a:rPr lang="de-DE" sz="2000" dirty="0" err="1"/>
              <a:t>be</a:t>
            </a:r>
            <a:r>
              <a:rPr lang="de-DE" sz="2000" dirty="0"/>
              <a:t>?)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de-DE" sz="2000" b="1" dirty="0"/>
              <a:t>Design</a:t>
            </a:r>
            <a:r>
              <a:rPr lang="de-DE" sz="2000" dirty="0"/>
              <a:t>:			</a:t>
            </a:r>
            <a:r>
              <a:rPr lang="de-DE" sz="2000" dirty="0" err="1"/>
              <a:t>Means</a:t>
            </a:r>
            <a:r>
              <a:rPr lang="de-DE" sz="2000" dirty="0"/>
              <a:t> - </a:t>
            </a:r>
            <a:r>
              <a:rPr lang="de-DE" sz="2000" dirty="0" err="1"/>
              <a:t>goal</a:t>
            </a:r>
            <a:r>
              <a:rPr lang="de-DE" sz="2000" dirty="0"/>
              <a:t> (</a:t>
            </a:r>
            <a:r>
              <a:rPr lang="de-DE" sz="2000" dirty="0" err="1"/>
              <a:t>how</a:t>
            </a:r>
            <a:r>
              <a:rPr lang="de-DE" sz="2000" dirty="0"/>
              <a:t> </a:t>
            </a:r>
            <a:r>
              <a:rPr lang="de-DE" sz="2000" dirty="0" err="1"/>
              <a:t>can</a:t>
            </a:r>
            <a:r>
              <a:rPr lang="de-DE" sz="2000" dirty="0"/>
              <a:t> </a:t>
            </a:r>
            <a:r>
              <a:rPr lang="de-DE" sz="2000" dirty="0" err="1"/>
              <a:t>something</a:t>
            </a:r>
            <a:r>
              <a:rPr lang="de-DE" sz="2000" dirty="0"/>
              <a:t> </a:t>
            </a:r>
            <a:r>
              <a:rPr lang="de-DE" sz="2000" dirty="0" err="1"/>
              <a:t>be</a:t>
            </a:r>
            <a:r>
              <a:rPr lang="de-DE" sz="2000" dirty="0"/>
              <a:t> </a:t>
            </a:r>
            <a:r>
              <a:rPr lang="de-DE" sz="2000" dirty="0" err="1"/>
              <a:t>achieved</a:t>
            </a:r>
            <a:r>
              <a:rPr lang="de-DE" sz="2000" dirty="0"/>
              <a:t>?)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de-DE" sz="2000" dirty="0"/>
          </a:p>
          <a:p>
            <a:pPr>
              <a:defRPr/>
            </a:pPr>
            <a:endParaRPr lang="de-DE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el 1">
            <a:extLst>
              <a:ext uri="{FF2B5EF4-FFF2-40B4-BE49-F238E27FC236}">
                <a16:creationId xmlns:a16="http://schemas.microsoft.com/office/drawing/2014/main" id="{5037941A-451F-DA71-FA8A-76A8498BB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Hypotheses</a:t>
            </a:r>
          </a:p>
        </p:txBody>
      </p:sp>
      <p:sp>
        <p:nvSpPr>
          <p:cNvPr id="35842" name="Inhaltsplatzhalter 2">
            <a:extLst>
              <a:ext uri="{FF2B5EF4-FFF2-40B4-BE49-F238E27FC236}">
                <a16:creationId xmlns:a16="http://schemas.microsoft.com/office/drawing/2014/main" id="{9C3A55EF-3533-1A0B-2975-2D4CB89F2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957638"/>
            <a:ext cx="8229600" cy="4525962"/>
          </a:xfrm>
        </p:spPr>
        <p:txBody>
          <a:bodyPr/>
          <a:lstStyle/>
          <a:p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Falsifiable</a:t>
            </a: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Describe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Relations</a:t>
            </a:r>
          </a:p>
          <a:p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If-then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+ The-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comparison</a:t>
            </a: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(Je-desto)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4B5C15-E767-51CD-8C3F-FFD6AE5B3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Inhaltsplatzhalter 2">
            <a:extLst>
              <a:ext uri="{FF2B5EF4-FFF2-40B4-BE49-F238E27FC236}">
                <a16:creationId xmlns:a16="http://schemas.microsoft.com/office/drawing/2014/main" id="{581D32F2-A1A9-8A40-C06C-CFFAEAE89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957638"/>
            <a:ext cx="8229600" cy="4525962"/>
          </a:xfrm>
        </p:spPr>
        <p:txBody>
          <a:bodyPr/>
          <a:lstStyle/>
          <a:p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Falsifiable</a:t>
            </a:r>
          </a:p>
          <a:p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Describe Relations</a:t>
            </a:r>
          </a:p>
          <a:p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If-then + The-the comparison (Je-desto)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3CF2F31-C6FF-7956-DDAC-974A84055DA6}"/>
              </a:ext>
            </a:extLst>
          </p:cNvPr>
          <p:cNvSpPr txBox="1"/>
          <p:nvPr/>
        </p:nvSpPr>
        <p:spPr>
          <a:xfrm>
            <a:off x="590309" y="2164466"/>
            <a:ext cx="63010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Task: Write a </a:t>
            </a:r>
            <a:r>
              <a:rPr lang="de-DE" sz="4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hypothesis</a:t>
            </a:r>
            <a:endParaRPr lang="de-DE" sz="4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1798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AEC695-632B-0D27-2D02-F86A8CDB8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43" y="4887686"/>
            <a:ext cx="9144000" cy="4525963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hlinkClick r:id="rId2"/>
              </a:rPr>
              <a:t>https://www.youtube.com/watch?v=PKN95I93iGE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135695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D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5368691" cy="5143500"/>
          </a:xfrm>
          <a:prstGeom prst="rect">
            <a:avLst/>
          </a:prstGeom>
          <a:solidFill>
            <a:srgbClr val="0B1D0E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Shape 1"/>
          <p:cNvSpPr/>
          <p:nvPr/>
        </p:nvSpPr>
        <p:spPr>
          <a:xfrm>
            <a:off x="456057" y="1666875"/>
            <a:ext cx="456057" cy="19050"/>
          </a:xfrm>
          <a:prstGeom prst="rect">
            <a:avLst/>
          </a:prstGeom>
          <a:solidFill>
            <a:srgbClr val="7ED95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4" name="Text 2"/>
          <p:cNvSpPr txBox="1"/>
          <p:nvPr/>
        </p:nvSpPr>
        <p:spPr>
          <a:xfrm>
            <a:off x="456058" y="1800225"/>
            <a:ext cx="2304038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6CC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2026 Research Briefing</a:t>
            </a:r>
            <a:endParaRPr lang="en-US" sz="1122" dirty="0"/>
          </a:p>
        </p:txBody>
      </p:sp>
      <p:sp>
        <p:nvSpPr>
          <p:cNvPr id="5" name="Text 3"/>
          <p:cNvSpPr txBox="1"/>
          <p:nvPr/>
        </p:nvSpPr>
        <p:spPr>
          <a:xfrm>
            <a:off x="456058" y="2047875"/>
            <a:ext cx="2779097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4788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How AI is Changing Research</a:t>
            </a:r>
            <a:endParaRPr lang="en-US" sz="4788" dirty="0"/>
          </a:p>
        </p:txBody>
      </p:sp>
      <p:sp>
        <p:nvSpPr>
          <p:cNvPr id="6" name="Text 4"/>
          <p:cNvSpPr txBox="1"/>
          <p:nvPr/>
        </p:nvSpPr>
        <p:spPr>
          <a:xfrm>
            <a:off x="456057" y="4448175"/>
            <a:ext cx="4256532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r>
              <a:rPr lang="en-US" sz="1346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From literature review to autonomous laboratories —the new scientific method</a:t>
            </a:r>
            <a:endParaRPr lang="en-US" sz="1346" dirty="0"/>
          </a:p>
        </p:txBody>
      </p:sp>
      <p:sp>
        <p:nvSpPr>
          <p:cNvPr id="7" name="Text 5"/>
          <p:cNvSpPr txBox="1"/>
          <p:nvPr/>
        </p:nvSpPr>
        <p:spPr>
          <a:xfrm>
            <a:off x="456058" y="5019675"/>
            <a:ext cx="2384798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C725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10, 2026 · Professional Edition</a:t>
            </a:r>
            <a:endParaRPr lang="en-US" sz="1122" dirty="0"/>
          </a:p>
        </p:txBody>
      </p:sp>
      <p:sp>
        <p:nvSpPr>
          <p:cNvPr id="8" name="Shape 6"/>
          <p:cNvSpPr/>
          <p:nvPr/>
        </p:nvSpPr>
        <p:spPr>
          <a:xfrm>
            <a:off x="5368690" y="857250"/>
            <a:ext cx="4751" cy="5143500"/>
          </a:xfrm>
          <a:prstGeom prst="rect">
            <a:avLst/>
          </a:prstGeom>
          <a:solidFill>
            <a:srgbClr val="56CCF2"/>
          </a:solidFill>
          <a:ln/>
        </p:spPr>
        <p:txBody>
          <a:bodyPr/>
          <a:lstStyle/>
          <a:p>
            <a:endParaRPr lang="de-DE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rcRect l="4661" r="4661"/>
          <a:stretch/>
        </p:blipFill>
        <p:spPr>
          <a:xfrm>
            <a:off x="5373441" y="857250"/>
            <a:ext cx="37476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2433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D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80048" y="1123950"/>
            <a:ext cx="836104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6CC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 · The Shift</a:t>
            </a:r>
            <a:endParaRPr lang="en-US" sz="1122" dirty="0"/>
          </a:p>
        </p:txBody>
      </p:sp>
      <p:sp>
        <p:nvSpPr>
          <p:cNvPr id="3" name="Text 1"/>
          <p:cNvSpPr txBox="1"/>
          <p:nvPr/>
        </p:nvSpPr>
        <p:spPr>
          <a:xfrm>
            <a:off x="380048" y="1352550"/>
            <a:ext cx="8361045" cy="3571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2245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AI research revolution, in three numbers</a:t>
            </a:r>
            <a:endParaRPr lang="en-US" sz="2245" dirty="0"/>
          </a:p>
        </p:txBody>
      </p:sp>
      <p:sp>
        <p:nvSpPr>
          <p:cNvPr id="4" name="Shape 2"/>
          <p:cNvSpPr/>
          <p:nvPr/>
        </p:nvSpPr>
        <p:spPr>
          <a:xfrm>
            <a:off x="0" y="1862137"/>
            <a:ext cx="3040380" cy="3738563"/>
          </a:xfrm>
          <a:prstGeom prst="rect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Text 3"/>
          <p:cNvSpPr txBox="1"/>
          <p:nvPr/>
        </p:nvSpPr>
        <p:spPr>
          <a:xfrm>
            <a:off x="304039" y="2166938"/>
            <a:ext cx="864608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C725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Adoption</a:t>
            </a:r>
            <a:endParaRPr lang="en-US" sz="1122" dirty="0"/>
          </a:p>
        </p:txBody>
      </p:sp>
      <p:sp>
        <p:nvSpPr>
          <p:cNvPr id="6" name="Text 4"/>
          <p:cNvSpPr txBox="1"/>
          <p:nvPr/>
        </p:nvSpPr>
        <p:spPr>
          <a:xfrm>
            <a:off x="304038" y="2414588"/>
            <a:ext cx="1230404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10000"/>
          </a:bodyPr>
          <a:lstStyle/>
          <a:p>
            <a:r>
              <a:rPr lang="en-US" sz="4788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84%</a:t>
            </a:r>
            <a:endParaRPr lang="en-US" sz="4788" dirty="0"/>
          </a:p>
        </p:txBody>
      </p:sp>
      <p:sp>
        <p:nvSpPr>
          <p:cNvPr id="7" name="Text 5"/>
          <p:cNvSpPr txBox="1"/>
          <p:nvPr/>
        </p:nvSpPr>
        <p:spPr>
          <a:xfrm>
            <a:off x="304038" y="3100388"/>
            <a:ext cx="2427554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346" dirty="0">
                <a:solidFill>
                  <a:srgbClr val="D4E8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 researchers now use AI tools</a:t>
            </a:r>
            <a:endParaRPr lang="en-US" sz="1346" dirty="0"/>
          </a:p>
        </p:txBody>
      </p:sp>
      <p:sp>
        <p:nvSpPr>
          <p:cNvPr id="8" name="Text 6"/>
          <p:cNvSpPr txBox="1"/>
          <p:nvPr/>
        </p:nvSpPr>
        <p:spPr>
          <a:xfrm>
            <a:off x="304038" y="3538538"/>
            <a:ext cx="1752969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+32 points year-over-year</a:t>
            </a:r>
            <a:endParaRPr lang="en-US" sz="1122" dirty="0"/>
          </a:p>
        </p:txBody>
      </p:sp>
      <p:sp>
        <p:nvSpPr>
          <p:cNvPr id="9" name="Shape 7"/>
          <p:cNvSpPr/>
          <p:nvPr/>
        </p:nvSpPr>
        <p:spPr>
          <a:xfrm>
            <a:off x="3064134" y="1865538"/>
            <a:ext cx="3040380" cy="3738563"/>
          </a:xfrm>
          <a:prstGeom prst="rect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 txBox="1"/>
          <p:nvPr/>
        </p:nvSpPr>
        <p:spPr>
          <a:xfrm>
            <a:off x="3344419" y="2166938"/>
            <a:ext cx="1543943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C725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Workflow Speed</a:t>
            </a:r>
            <a:endParaRPr lang="en-US" sz="1122" dirty="0"/>
          </a:p>
        </p:txBody>
      </p:sp>
      <p:sp>
        <p:nvSpPr>
          <p:cNvPr id="11" name="Text 9"/>
          <p:cNvSpPr txBox="1"/>
          <p:nvPr/>
        </p:nvSpPr>
        <p:spPr>
          <a:xfrm>
            <a:off x="3344419" y="2414588"/>
            <a:ext cx="1239905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10000"/>
          </a:bodyPr>
          <a:lstStyle/>
          <a:p>
            <a:r>
              <a:rPr lang="en-US" sz="4788" b="1" dirty="0">
                <a:solidFill>
                  <a:srgbClr val="56CCF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80%</a:t>
            </a:r>
            <a:endParaRPr lang="en-US" sz="4788" dirty="0"/>
          </a:p>
        </p:txBody>
      </p:sp>
      <p:sp>
        <p:nvSpPr>
          <p:cNvPr id="12" name="Text 10"/>
          <p:cNvSpPr txBox="1"/>
          <p:nvPr/>
        </p:nvSpPr>
        <p:spPr>
          <a:xfrm>
            <a:off x="3344418" y="3100388"/>
            <a:ext cx="2427554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r>
              <a:rPr lang="en-US" sz="1346" dirty="0">
                <a:solidFill>
                  <a:srgbClr val="D4E8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time saved on systematic literature reviews</a:t>
            </a:r>
            <a:endParaRPr lang="en-US" sz="1346" dirty="0"/>
          </a:p>
        </p:txBody>
      </p:sp>
      <p:sp>
        <p:nvSpPr>
          <p:cNvPr id="13" name="Text 11"/>
          <p:cNvSpPr txBox="1"/>
          <p:nvPr/>
        </p:nvSpPr>
        <p:spPr>
          <a:xfrm>
            <a:off x="3344419" y="3538538"/>
            <a:ext cx="1795724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From &gt;12 months to weeks</a:t>
            </a:r>
            <a:endParaRPr lang="en-US" sz="1122" dirty="0"/>
          </a:p>
        </p:txBody>
      </p:sp>
      <p:sp>
        <p:nvSpPr>
          <p:cNvPr id="14" name="Text 12"/>
          <p:cNvSpPr txBox="1"/>
          <p:nvPr/>
        </p:nvSpPr>
        <p:spPr>
          <a:xfrm>
            <a:off x="6384798" y="2166938"/>
            <a:ext cx="1467934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C725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Lab Automation</a:t>
            </a:r>
            <a:endParaRPr lang="en-US" sz="1122" dirty="0"/>
          </a:p>
        </p:txBody>
      </p:sp>
      <p:sp>
        <p:nvSpPr>
          <p:cNvPr id="15" name="Text 13"/>
          <p:cNvSpPr txBox="1"/>
          <p:nvPr/>
        </p:nvSpPr>
        <p:spPr>
          <a:xfrm>
            <a:off x="6384798" y="2414588"/>
            <a:ext cx="2118765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10000"/>
          </a:bodyPr>
          <a:lstStyle/>
          <a:p>
            <a:r>
              <a:rPr lang="en-US" sz="3591" b="1" dirty="0">
                <a:solidFill>
                  <a:srgbClr val="7ED95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10–1000×</a:t>
            </a:r>
            <a:endParaRPr lang="en-US" sz="3591" dirty="0"/>
          </a:p>
        </p:txBody>
      </p:sp>
      <p:sp>
        <p:nvSpPr>
          <p:cNvPr id="16" name="Text 14"/>
          <p:cNvSpPr txBox="1"/>
          <p:nvPr/>
        </p:nvSpPr>
        <p:spPr>
          <a:xfrm>
            <a:off x="6384798" y="2947988"/>
            <a:ext cx="2432304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346" dirty="0">
                <a:solidFill>
                  <a:srgbClr val="D4E8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acceleration in self-driving labs</a:t>
            </a:r>
            <a:endParaRPr lang="en-US" sz="1346" dirty="0"/>
          </a:p>
        </p:txBody>
      </p:sp>
      <p:sp>
        <p:nvSpPr>
          <p:cNvPr id="17" name="Text 15"/>
          <p:cNvSpPr txBox="1"/>
          <p:nvPr/>
        </p:nvSpPr>
        <p:spPr>
          <a:xfrm>
            <a:off x="6384798" y="3386138"/>
            <a:ext cx="1828979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24/7 closed-loop discovery</a:t>
            </a:r>
            <a:endParaRPr lang="en-US" sz="1122" dirty="0"/>
          </a:p>
        </p:txBody>
      </p:sp>
      <p:sp>
        <p:nvSpPr>
          <p:cNvPr id="18" name="Text 16"/>
          <p:cNvSpPr txBox="1"/>
          <p:nvPr/>
        </p:nvSpPr>
        <p:spPr>
          <a:xfrm>
            <a:off x="380048" y="5715000"/>
            <a:ext cx="836104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C725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Sources: 2026 researcher survey; Insilico Medicine; lab-automation industry reports</a:t>
            </a:r>
            <a:endParaRPr lang="en-US" sz="1122" dirty="0"/>
          </a:p>
        </p:txBody>
      </p:sp>
      <p:sp>
        <p:nvSpPr>
          <p:cNvPr id="19" name="Shape 7">
            <a:extLst>
              <a:ext uri="{FF2B5EF4-FFF2-40B4-BE49-F238E27FC236}">
                <a16:creationId xmlns:a16="http://schemas.microsoft.com/office/drawing/2014/main" id="{6A39EC9E-B6BC-7EA8-B0AD-2B07E2B509A5}"/>
              </a:ext>
            </a:extLst>
          </p:cNvPr>
          <p:cNvSpPr/>
          <p:nvPr/>
        </p:nvSpPr>
        <p:spPr>
          <a:xfrm>
            <a:off x="6080760" y="1862137"/>
            <a:ext cx="3040380" cy="3738563"/>
          </a:xfrm>
          <a:prstGeom prst="rect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85806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D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80048" y="1085850"/>
            <a:ext cx="836104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6CC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 · Workflows</a:t>
            </a:r>
            <a:endParaRPr lang="en-US" sz="1122" dirty="0"/>
          </a:p>
        </p:txBody>
      </p:sp>
      <p:sp>
        <p:nvSpPr>
          <p:cNvPr id="3" name="Text 1"/>
          <p:cNvSpPr txBox="1"/>
          <p:nvPr/>
        </p:nvSpPr>
        <p:spPr>
          <a:xfrm>
            <a:off x="380048" y="1295400"/>
            <a:ext cx="8361045" cy="3571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2245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Four ways AI now lives inside the research process</a:t>
            </a:r>
            <a:endParaRPr lang="en-US" sz="2245" dirty="0"/>
          </a:p>
        </p:txBody>
      </p:sp>
      <p:sp>
        <p:nvSpPr>
          <p:cNvPr id="4" name="Text 2"/>
          <p:cNvSpPr txBox="1"/>
          <p:nvPr/>
        </p:nvSpPr>
        <p:spPr>
          <a:xfrm>
            <a:off x="380048" y="1690688"/>
            <a:ext cx="836104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From reading papers to running experiments</a:t>
            </a:r>
            <a:endParaRPr lang="en-US" sz="1122" dirty="0"/>
          </a:p>
        </p:txBody>
      </p:sp>
      <p:sp>
        <p:nvSpPr>
          <p:cNvPr id="5" name="Shape 3"/>
          <p:cNvSpPr/>
          <p:nvPr/>
        </p:nvSpPr>
        <p:spPr>
          <a:xfrm>
            <a:off x="380047" y="1976438"/>
            <a:ext cx="2405657" cy="1688306"/>
          </a:xfrm>
          <a:prstGeom prst="rect">
            <a:avLst/>
          </a:prstGeom>
          <a:solidFill>
            <a:srgbClr val="142A18"/>
          </a:solidFill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36817" y="2133600"/>
            <a:ext cx="228029" cy="228600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536817" y="2438400"/>
            <a:ext cx="143468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lnSpcReduction="10000"/>
          </a:bodyPr>
          <a:lstStyle/>
          <a:p>
            <a:r>
              <a:rPr lang="en-US" sz="1346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Literature Review</a:t>
            </a:r>
            <a:endParaRPr lang="en-US" sz="1346" dirty="0"/>
          </a:p>
        </p:txBody>
      </p:sp>
      <p:sp>
        <p:nvSpPr>
          <p:cNvPr id="8" name="Text 5"/>
          <p:cNvSpPr txBox="1"/>
          <p:nvPr/>
        </p:nvSpPr>
        <p:spPr>
          <a:xfrm>
            <a:off x="536817" y="2667000"/>
            <a:ext cx="2092117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Synthesize millions of papers; citation-grounded summaries</a:t>
            </a:r>
            <a:endParaRPr lang="en-US" sz="1122" dirty="0"/>
          </a:p>
        </p:txBody>
      </p:sp>
      <p:sp>
        <p:nvSpPr>
          <p:cNvPr id="9" name="Text 6"/>
          <p:cNvSpPr txBox="1"/>
          <p:nvPr/>
        </p:nvSpPr>
        <p:spPr>
          <a:xfrm>
            <a:off x="536817" y="3067050"/>
            <a:ext cx="147743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7ED9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 to 80% time saved</a:t>
            </a:r>
            <a:endParaRPr lang="en-US" sz="1122" dirty="0"/>
          </a:p>
        </p:txBody>
      </p:sp>
      <p:sp>
        <p:nvSpPr>
          <p:cNvPr id="10" name="Shape 7"/>
          <p:cNvSpPr/>
          <p:nvPr/>
        </p:nvSpPr>
        <p:spPr>
          <a:xfrm>
            <a:off x="2899718" y="1976438"/>
            <a:ext cx="2405730" cy="1688306"/>
          </a:xfrm>
          <a:prstGeom prst="rect">
            <a:avLst/>
          </a:prstGeom>
          <a:solidFill>
            <a:srgbClr val="142A18"/>
          </a:solidFill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056488" y="2133600"/>
            <a:ext cx="228029" cy="228600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3056488" y="2438400"/>
            <a:ext cx="1320665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lnSpcReduction="10000"/>
          </a:bodyPr>
          <a:lstStyle/>
          <a:p>
            <a:r>
              <a:rPr lang="en-US" sz="1346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NLP &amp; Synthesis</a:t>
            </a:r>
            <a:endParaRPr lang="en-US" sz="1346" dirty="0"/>
          </a:p>
        </p:txBody>
      </p:sp>
      <p:sp>
        <p:nvSpPr>
          <p:cNvPr id="13" name="Text 9"/>
          <p:cNvSpPr txBox="1"/>
          <p:nvPr/>
        </p:nvSpPr>
        <p:spPr>
          <a:xfrm>
            <a:off x="3056488" y="2667000"/>
            <a:ext cx="209219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Extract, classify, and contrast claims across the corpus</a:t>
            </a:r>
            <a:endParaRPr lang="en-US" sz="1122" dirty="0"/>
          </a:p>
        </p:txBody>
      </p:sp>
      <p:sp>
        <p:nvSpPr>
          <p:cNvPr id="14" name="Text 10"/>
          <p:cNvSpPr txBox="1"/>
          <p:nvPr/>
        </p:nvSpPr>
        <p:spPr>
          <a:xfrm>
            <a:off x="3056488" y="3067050"/>
            <a:ext cx="1130642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7ED9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+75% YoY usage</a:t>
            </a:r>
            <a:endParaRPr lang="en-US" sz="1122" dirty="0"/>
          </a:p>
        </p:txBody>
      </p:sp>
      <p:sp>
        <p:nvSpPr>
          <p:cNvPr id="15" name="Shape 11"/>
          <p:cNvSpPr/>
          <p:nvPr/>
        </p:nvSpPr>
        <p:spPr>
          <a:xfrm>
            <a:off x="380047" y="3779044"/>
            <a:ext cx="2405657" cy="2031206"/>
          </a:xfrm>
          <a:prstGeom prst="rect">
            <a:avLst/>
          </a:prstGeom>
          <a:solidFill>
            <a:srgbClr val="142A18"/>
          </a:solidFill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36817" y="3936206"/>
            <a:ext cx="228029" cy="228600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536817" y="4241006"/>
            <a:ext cx="1885986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lnSpcReduction="10000"/>
          </a:bodyPr>
          <a:lstStyle/>
          <a:p>
            <a:r>
              <a:rPr lang="en-US" sz="1346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Data Analysis &amp; Coding</a:t>
            </a:r>
            <a:endParaRPr lang="en-US" sz="1346" dirty="0"/>
          </a:p>
        </p:txBody>
      </p:sp>
      <p:sp>
        <p:nvSpPr>
          <p:cNvPr id="18" name="Text 13"/>
          <p:cNvSpPr txBox="1"/>
          <p:nvPr/>
        </p:nvSpPr>
        <p:spPr>
          <a:xfrm>
            <a:off x="536817" y="4469606"/>
            <a:ext cx="2092117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pair-programmers and pattern recognition on high-dim data</a:t>
            </a:r>
            <a:endParaRPr lang="en-US" sz="1122" dirty="0"/>
          </a:p>
        </p:txBody>
      </p:sp>
      <p:sp>
        <p:nvSpPr>
          <p:cNvPr id="19" name="Text 14"/>
          <p:cNvSpPr txBox="1"/>
          <p:nvPr/>
        </p:nvSpPr>
        <p:spPr>
          <a:xfrm>
            <a:off x="536817" y="5041106"/>
            <a:ext cx="2092117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7ED9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Only 29% fully trust output — verify</a:t>
            </a:r>
            <a:endParaRPr lang="en-US" sz="1122" dirty="0"/>
          </a:p>
        </p:txBody>
      </p:sp>
      <p:sp>
        <p:nvSpPr>
          <p:cNvPr id="20" name="Shape 15"/>
          <p:cNvSpPr/>
          <p:nvPr/>
        </p:nvSpPr>
        <p:spPr>
          <a:xfrm>
            <a:off x="2899718" y="3779044"/>
            <a:ext cx="2405730" cy="2031206"/>
          </a:xfrm>
          <a:prstGeom prst="rect">
            <a:avLst/>
          </a:prstGeom>
          <a:solidFill>
            <a:srgbClr val="142A18"/>
          </a:solidFill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056488" y="3936206"/>
            <a:ext cx="228029" cy="228600"/>
          </a:xfrm>
          <a:prstGeom prst="rect">
            <a:avLst/>
          </a:prstGeom>
        </p:spPr>
      </p:pic>
      <p:sp>
        <p:nvSpPr>
          <p:cNvPr id="22" name="Text 16"/>
          <p:cNvSpPr txBox="1"/>
          <p:nvPr/>
        </p:nvSpPr>
        <p:spPr>
          <a:xfrm>
            <a:off x="3056488" y="4241006"/>
            <a:ext cx="1315915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lnSpcReduction="10000"/>
          </a:bodyPr>
          <a:lstStyle/>
          <a:p>
            <a:r>
              <a:rPr lang="en-US" sz="1346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Lab Automation</a:t>
            </a:r>
            <a:endParaRPr lang="en-US" sz="1346" dirty="0"/>
          </a:p>
        </p:txBody>
      </p:sp>
      <p:sp>
        <p:nvSpPr>
          <p:cNvPr id="23" name="Text 17"/>
          <p:cNvSpPr txBox="1"/>
          <p:nvPr/>
        </p:nvSpPr>
        <p:spPr>
          <a:xfrm>
            <a:off x="3056488" y="4469606"/>
            <a:ext cx="209219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Self-driving labs: AI designs, robots execute, loop closes</a:t>
            </a:r>
            <a:endParaRPr lang="en-US" sz="1122" dirty="0"/>
          </a:p>
        </p:txBody>
      </p:sp>
      <p:sp>
        <p:nvSpPr>
          <p:cNvPr id="24" name="Text 18"/>
          <p:cNvSpPr txBox="1"/>
          <p:nvPr/>
        </p:nvSpPr>
        <p:spPr>
          <a:xfrm>
            <a:off x="3056488" y="4869656"/>
            <a:ext cx="1529691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7ED9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10–1000× faster cycles</a:t>
            </a:r>
            <a:endParaRPr lang="en-US" sz="1122" dirty="0"/>
          </a:p>
        </p:txBody>
      </p:sp>
      <p:sp>
        <p:nvSpPr>
          <p:cNvPr id="25" name="Text 19"/>
          <p:cNvSpPr txBox="1"/>
          <p:nvPr/>
        </p:nvSpPr>
        <p:spPr>
          <a:xfrm>
            <a:off x="5457468" y="1976438"/>
            <a:ext cx="3283625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lnSpcReduction="10000"/>
          </a:bodyPr>
          <a:lstStyle/>
          <a:p>
            <a:r>
              <a:rPr lang="en-US" sz="1346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NLP Tool Adoption by Year</a:t>
            </a:r>
            <a:endParaRPr lang="en-US" sz="1346" dirty="0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457467" y="2243137"/>
            <a:ext cx="3282660" cy="356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6792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D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80048" y="1085850"/>
            <a:ext cx="836104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6CC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 · The Toolbelt</a:t>
            </a:r>
            <a:endParaRPr lang="en-US" sz="1122" dirty="0"/>
          </a:p>
        </p:txBody>
      </p:sp>
      <p:sp>
        <p:nvSpPr>
          <p:cNvPr id="3" name="Text 1"/>
          <p:cNvSpPr txBox="1"/>
          <p:nvPr/>
        </p:nvSpPr>
        <p:spPr>
          <a:xfrm>
            <a:off x="380048" y="1295400"/>
            <a:ext cx="8361045" cy="4286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2693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platforms researchers actually open</a:t>
            </a:r>
            <a:endParaRPr lang="en-US" sz="2693" dirty="0"/>
          </a:p>
        </p:txBody>
      </p:sp>
      <p:sp>
        <p:nvSpPr>
          <p:cNvPr id="4" name="Text 2"/>
          <p:cNvSpPr txBox="1"/>
          <p:nvPr/>
        </p:nvSpPr>
        <p:spPr>
          <a:xfrm>
            <a:off x="380048" y="1762125"/>
            <a:ext cx="836104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Five tools, five distinct jobs in the research stack</a:t>
            </a:r>
            <a:endParaRPr lang="en-US" sz="1122" dirty="0"/>
          </a:p>
        </p:txBody>
      </p:sp>
      <p:sp>
        <p:nvSpPr>
          <p:cNvPr id="5" name="Shape 3"/>
          <p:cNvSpPr/>
          <p:nvPr/>
        </p:nvSpPr>
        <p:spPr>
          <a:xfrm>
            <a:off x="382423" y="2088356"/>
            <a:ext cx="1719195" cy="366713"/>
          </a:xfrm>
          <a:prstGeom prst="rect">
            <a:avLst/>
          </a:prstGeom>
          <a:noFill/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 txBox="1"/>
          <p:nvPr/>
        </p:nvSpPr>
        <p:spPr>
          <a:xfrm>
            <a:off x="517816" y="2185988"/>
            <a:ext cx="1448411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b="1" dirty="0">
                <a:solidFill>
                  <a:srgbClr val="56CC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Tool</a:t>
            </a:r>
            <a:endParaRPr lang="en-US" sz="1122" dirty="0"/>
          </a:p>
        </p:txBody>
      </p:sp>
      <p:sp>
        <p:nvSpPr>
          <p:cNvPr id="7" name="Shape 5"/>
          <p:cNvSpPr/>
          <p:nvPr/>
        </p:nvSpPr>
        <p:spPr>
          <a:xfrm>
            <a:off x="2101619" y="2088356"/>
            <a:ext cx="2816434" cy="366713"/>
          </a:xfrm>
          <a:prstGeom prst="rect">
            <a:avLst/>
          </a:prstGeom>
          <a:noFill/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Text 6"/>
          <p:cNvSpPr txBox="1"/>
          <p:nvPr/>
        </p:nvSpPr>
        <p:spPr>
          <a:xfrm>
            <a:off x="2237010" y="2185988"/>
            <a:ext cx="25456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b="1" dirty="0">
                <a:solidFill>
                  <a:srgbClr val="56CC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Function</a:t>
            </a:r>
            <a:endParaRPr lang="en-US" sz="1122" dirty="0"/>
          </a:p>
        </p:txBody>
      </p:sp>
      <p:sp>
        <p:nvSpPr>
          <p:cNvPr id="9" name="Shape 7"/>
          <p:cNvSpPr/>
          <p:nvPr/>
        </p:nvSpPr>
        <p:spPr>
          <a:xfrm>
            <a:off x="4918052" y="2088356"/>
            <a:ext cx="3820665" cy="366713"/>
          </a:xfrm>
          <a:prstGeom prst="rect">
            <a:avLst/>
          </a:prstGeom>
          <a:noFill/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 txBox="1"/>
          <p:nvPr/>
        </p:nvSpPr>
        <p:spPr>
          <a:xfrm>
            <a:off x="5053444" y="2185988"/>
            <a:ext cx="3549881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b="1" dirty="0">
                <a:solidFill>
                  <a:srgbClr val="56CC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Strength</a:t>
            </a:r>
            <a:endParaRPr lang="en-US" sz="1122" dirty="0"/>
          </a:p>
        </p:txBody>
      </p:sp>
      <p:sp>
        <p:nvSpPr>
          <p:cNvPr id="11" name="Shape 9"/>
          <p:cNvSpPr/>
          <p:nvPr/>
        </p:nvSpPr>
        <p:spPr>
          <a:xfrm>
            <a:off x="382423" y="2455069"/>
            <a:ext cx="1719195" cy="613395"/>
          </a:xfrm>
          <a:prstGeom prst="rect">
            <a:avLst/>
          </a:prstGeom>
          <a:noFill/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2" name="Text 10"/>
          <p:cNvSpPr txBox="1"/>
          <p:nvPr/>
        </p:nvSpPr>
        <p:spPr>
          <a:xfrm>
            <a:off x="517816" y="2666479"/>
            <a:ext cx="1448411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lnSpcReduction="10000"/>
          </a:bodyPr>
          <a:lstStyle/>
          <a:p>
            <a:r>
              <a:rPr lang="en-US" sz="1346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Elicit</a:t>
            </a:r>
            <a:endParaRPr lang="en-US" sz="1346" dirty="0"/>
          </a:p>
        </p:txBody>
      </p:sp>
      <p:sp>
        <p:nvSpPr>
          <p:cNvPr id="13" name="Shape 11"/>
          <p:cNvSpPr/>
          <p:nvPr/>
        </p:nvSpPr>
        <p:spPr>
          <a:xfrm>
            <a:off x="2101619" y="2455069"/>
            <a:ext cx="2816434" cy="613395"/>
          </a:xfrm>
          <a:prstGeom prst="rect">
            <a:avLst/>
          </a:prstGeom>
          <a:noFill/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Text 12"/>
          <p:cNvSpPr txBox="1"/>
          <p:nvPr/>
        </p:nvSpPr>
        <p:spPr>
          <a:xfrm>
            <a:off x="2237010" y="2676004"/>
            <a:ext cx="25456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Systematic reviews &amp; data extraction</a:t>
            </a:r>
            <a:endParaRPr lang="en-US" sz="1122" dirty="0"/>
          </a:p>
        </p:txBody>
      </p:sp>
      <p:sp>
        <p:nvSpPr>
          <p:cNvPr id="15" name="Shape 13"/>
          <p:cNvSpPr/>
          <p:nvPr/>
        </p:nvSpPr>
        <p:spPr>
          <a:xfrm>
            <a:off x="4918052" y="2455069"/>
            <a:ext cx="3820665" cy="613395"/>
          </a:xfrm>
          <a:prstGeom prst="rect">
            <a:avLst/>
          </a:prstGeom>
          <a:noFill/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6" name="Text 14"/>
          <p:cNvSpPr txBox="1"/>
          <p:nvPr/>
        </p:nvSpPr>
        <p:spPr>
          <a:xfrm>
            <a:off x="5053444" y="2676004"/>
            <a:ext cx="3549881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99.5% screening recall · structured table output</a:t>
            </a:r>
            <a:endParaRPr lang="en-US" sz="1122" dirty="0"/>
          </a:p>
        </p:txBody>
      </p:sp>
      <p:sp>
        <p:nvSpPr>
          <p:cNvPr id="17" name="Shape 15"/>
          <p:cNvSpPr/>
          <p:nvPr/>
        </p:nvSpPr>
        <p:spPr>
          <a:xfrm>
            <a:off x="382423" y="3068464"/>
            <a:ext cx="1719195" cy="613395"/>
          </a:xfrm>
          <a:prstGeom prst="rect">
            <a:avLst/>
          </a:prstGeom>
          <a:noFill/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8" name="Text 16"/>
          <p:cNvSpPr txBox="1"/>
          <p:nvPr/>
        </p:nvSpPr>
        <p:spPr>
          <a:xfrm>
            <a:off x="517816" y="3279875"/>
            <a:ext cx="1448411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lnSpcReduction="10000"/>
          </a:bodyPr>
          <a:lstStyle/>
          <a:p>
            <a:r>
              <a:rPr lang="en-US" sz="1346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Paperguide</a:t>
            </a:r>
            <a:endParaRPr lang="en-US" sz="1346" dirty="0"/>
          </a:p>
        </p:txBody>
      </p:sp>
      <p:sp>
        <p:nvSpPr>
          <p:cNvPr id="19" name="Shape 17"/>
          <p:cNvSpPr/>
          <p:nvPr/>
        </p:nvSpPr>
        <p:spPr>
          <a:xfrm>
            <a:off x="2101619" y="3068464"/>
            <a:ext cx="2816434" cy="613395"/>
          </a:xfrm>
          <a:prstGeom prst="rect">
            <a:avLst/>
          </a:prstGeom>
          <a:noFill/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0" name="Text 18"/>
          <p:cNvSpPr txBox="1"/>
          <p:nvPr/>
        </p:nvSpPr>
        <p:spPr>
          <a:xfrm>
            <a:off x="2237010" y="3289400"/>
            <a:ext cx="25456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End-to-end workflow</a:t>
            </a:r>
            <a:endParaRPr lang="en-US" sz="1122" dirty="0"/>
          </a:p>
        </p:txBody>
      </p:sp>
      <p:sp>
        <p:nvSpPr>
          <p:cNvPr id="21" name="Shape 19"/>
          <p:cNvSpPr/>
          <p:nvPr/>
        </p:nvSpPr>
        <p:spPr>
          <a:xfrm>
            <a:off x="4918052" y="3068464"/>
            <a:ext cx="3820665" cy="613395"/>
          </a:xfrm>
          <a:prstGeom prst="rect">
            <a:avLst/>
          </a:prstGeom>
          <a:noFill/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2" name="Text 20"/>
          <p:cNvSpPr txBox="1"/>
          <p:nvPr/>
        </p:nvSpPr>
        <p:spPr>
          <a:xfrm>
            <a:off x="5053444" y="3289400"/>
            <a:ext cx="3549881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Unified search, references, AI-assisted writing</a:t>
            </a:r>
            <a:endParaRPr lang="en-US" sz="1122" dirty="0"/>
          </a:p>
        </p:txBody>
      </p:sp>
      <p:sp>
        <p:nvSpPr>
          <p:cNvPr id="23" name="Shape 21"/>
          <p:cNvSpPr/>
          <p:nvPr/>
        </p:nvSpPr>
        <p:spPr>
          <a:xfrm>
            <a:off x="382423" y="3681859"/>
            <a:ext cx="1719195" cy="613395"/>
          </a:xfrm>
          <a:prstGeom prst="rect">
            <a:avLst/>
          </a:prstGeom>
          <a:noFill/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4" name="Text 22"/>
          <p:cNvSpPr txBox="1"/>
          <p:nvPr/>
        </p:nvSpPr>
        <p:spPr>
          <a:xfrm>
            <a:off x="517816" y="3893270"/>
            <a:ext cx="1448411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lnSpcReduction="10000"/>
          </a:bodyPr>
          <a:lstStyle/>
          <a:p>
            <a:r>
              <a:rPr lang="en-US" sz="1346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Research Rabbit</a:t>
            </a:r>
            <a:endParaRPr lang="en-US" sz="1346" dirty="0"/>
          </a:p>
        </p:txBody>
      </p:sp>
      <p:sp>
        <p:nvSpPr>
          <p:cNvPr id="25" name="Shape 23"/>
          <p:cNvSpPr/>
          <p:nvPr/>
        </p:nvSpPr>
        <p:spPr>
          <a:xfrm>
            <a:off x="2101619" y="3681859"/>
            <a:ext cx="2816434" cy="613395"/>
          </a:xfrm>
          <a:prstGeom prst="rect">
            <a:avLst/>
          </a:prstGeom>
          <a:noFill/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6" name="Text 24"/>
          <p:cNvSpPr txBox="1"/>
          <p:nvPr/>
        </p:nvSpPr>
        <p:spPr>
          <a:xfrm>
            <a:off x="2237010" y="3902795"/>
            <a:ext cx="25456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Citation network mapping</a:t>
            </a:r>
            <a:endParaRPr lang="en-US" sz="1122" dirty="0"/>
          </a:p>
        </p:txBody>
      </p:sp>
      <p:sp>
        <p:nvSpPr>
          <p:cNvPr id="27" name="Shape 25"/>
          <p:cNvSpPr/>
          <p:nvPr/>
        </p:nvSpPr>
        <p:spPr>
          <a:xfrm>
            <a:off x="4918052" y="3681859"/>
            <a:ext cx="3820665" cy="613395"/>
          </a:xfrm>
          <a:prstGeom prst="rect">
            <a:avLst/>
          </a:prstGeom>
          <a:noFill/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8" name="Text 26"/>
          <p:cNvSpPr txBox="1"/>
          <p:nvPr/>
        </p:nvSpPr>
        <p:spPr>
          <a:xfrm>
            <a:off x="5053444" y="3902795"/>
            <a:ext cx="3549881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Visualizes paper connections and topic evolution</a:t>
            </a:r>
            <a:endParaRPr lang="en-US" sz="1122" dirty="0"/>
          </a:p>
        </p:txBody>
      </p:sp>
      <p:sp>
        <p:nvSpPr>
          <p:cNvPr id="29" name="Shape 27"/>
          <p:cNvSpPr/>
          <p:nvPr/>
        </p:nvSpPr>
        <p:spPr>
          <a:xfrm>
            <a:off x="382423" y="4295254"/>
            <a:ext cx="1719195" cy="613395"/>
          </a:xfrm>
          <a:prstGeom prst="rect">
            <a:avLst/>
          </a:prstGeom>
          <a:noFill/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0" name="Text 28"/>
          <p:cNvSpPr txBox="1"/>
          <p:nvPr/>
        </p:nvSpPr>
        <p:spPr>
          <a:xfrm>
            <a:off x="517816" y="4506665"/>
            <a:ext cx="1448411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lnSpcReduction="10000"/>
          </a:bodyPr>
          <a:lstStyle/>
          <a:p>
            <a:r>
              <a:rPr lang="en-US" sz="1346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Consensus</a:t>
            </a:r>
            <a:endParaRPr lang="en-US" sz="1346" dirty="0"/>
          </a:p>
        </p:txBody>
      </p:sp>
      <p:sp>
        <p:nvSpPr>
          <p:cNvPr id="31" name="Shape 29"/>
          <p:cNvSpPr/>
          <p:nvPr/>
        </p:nvSpPr>
        <p:spPr>
          <a:xfrm>
            <a:off x="2101619" y="4295254"/>
            <a:ext cx="2816434" cy="613395"/>
          </a:xfrm>
          <a:prstGeom prst="rect">
            <a:avLst/>
          </a:prstGeom>
          <a:noFill/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2" name="Text 30"/>
          <p:cNvSpPr txBox="1"/>
          <p:nvPr/>
        </p:nvSpPr>
        <p:spPr>
          <a:xfrm>
            <a:off x="2237010" y="4516190"/>
            <a:ext cx="25456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Evidence-based search</a:t>
            </a:r>
            <a:endParaRPr lang="en-US" sz="1122" dirty="0"/>
          </a:p>
        </p:txBody>
      </p:sp>
      <p:sp>
        <p:nvSpPr>
          <p:cNvPr id="33" name="Shape 31"/>
          <p:cNvSpPr/>
          <p:nvPr/>
        </p:nvSpPr>
        <p:spPr>
          <a:xfrm>
            <a:off x="4918052" y="4295254"/>
            <a:ext cx="3820665" cy="613395"/>
          </a:xfrm>
          <a:prstGeom prst="rect">
            <a:avLst/>
          </a:prstGeom>
          <a:noFill/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4" name="Text 32"/>
          <p:cNvSpPr txBox="1"/>
          <p:nvPr/>
        </p:nvSpPr>
        <p:spPr>
          <a:xfrm>
            <a:off x="5053444" y="4516190"/>
            <a:ext cx="3549881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Extracts direct findings; provides a consensus view</a:t>
            </a:r>
            <a:endParaRPr lang="en-US" sz="1122" dirty="0"/>
          </a:p>
        </p:txBody>
      </p:sp>
      <p:sp>
        <p:nvSpPr>
          <p:cNvPr id="35" name="Shape 33"/>
          <p:cNvSpPr/>
          <p:nvPr/>
        </p:nvSpPr>
        <p:spPr>
          <a:xfrm>
            <a:off x="382423" y="4908650"/>
            <a:ext cx="1719195" cy="613469"/>
          </a:xfrm>
          <a:prstGeom prst="rect">
            <a:avLst/>
          </a:prstGeom>
          <a:noFill/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6" name="Text 34"/>
          <p:cNvSpPr txBox="1"/>
          <p:nvPr/>
        </p:nvSpPr>
        <p:spPr>
          <a:xfrm>
            <a:off x="517816" y="5120134"/>
            <a:ext cx="1448411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lnSpcReduction="10000"/>
          </a:bodyPr>
          <a:lstStyle/>
          <a:p>
            <a:r>
              <a:rPr lang="en-US" sz="1346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SciSpace Copilot</a:t>
            </a:r>
            <a:endParaRPr lang="en-US" sz="1346" dirty="0"/>
          </a:p>
        </p:txBody>
      </p:sp>
      <p:sp>
        <p:nvSpPr>
          <p:cNvPr id="37" name="Shape 35"/>
          <p:cNvSpPr/>
          <p:nvPr/>
        </p:nvSpPr>
        <p:spPr>
          <a:xfrm>
            <a:off x="2101619" y="4908650"/>
            <a:ext cx="2816434" cy="613469"/>
          </a:xfrm>
          <a:prstGeom prst="rect">
            <a:avLst/>
          </a:prstGeom>
          <a:noFill/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8" name="Text 36"/>
          <p:cNvSpPr txBox="1"/>
          <p:nvPr/>
        </p:nvSpPr>
        <p:spPr>
          <a:xfrm>
            <a:off x="2237010" y="5129659"/>
            <a:ext cx="25456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Document comprehension</a:t>
            </a:r>
            <a:endParaRPr lang="en-US" sz="1122" dirty="0"/>
          </a:p>
        </p:txBody>
      </p:sp>
      <p:sp>
        <p:nvSpPr>
          <p:cNvPr id="39" name="Shape 37"/>
          <p:cNvSpPr/>
          <p:nvPr/>
        </p:nvSpPr>
        <p:spPr>
          <a:xfrm>
            <a:off x="4918052" y="4908650"/>
            <a:ext cx="3820665" cy="613469"/>
          </a:xfrm>
          <a:prstGeom prst="rect">
            <a:avLst/>
          </a:prstGeom>
          <a:noFill/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0" name="Text 38"/>
          <p:cNvSpPr txBox="1"/>
          <p:nvPr/>
        </p:nvSpPr>
        <p:spPr>
          <a:xfrm>
            <a:off x="5053444" y="5129659"/>
            <a:ext cx="3549881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Chat with papers — tables, equations, methods</a:t>
            </a:r>
            <a:endParaRPr lang="en-US" sz="1122" dirty="0"/>
          </a:p>
        </p:txBody>
      </p:sp>
      <p:sp>
        <p:nvSpPr>
          <p:cNvPr id="41" name="Text 39"/>
          <p:cNvSpPr txBox="1"/>
          <p:nvPr/>
        </p:nvSpPr>
        <p:spPr>
          <a:xfrm>
            <a:off x="380048" y="5638800"/>
            <a:ext cx="836104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/>
            <a:r>
              <a:rPr lang="en-US" sz="1122" i="1" dirty="0">
                <a:solidFill>
                  <a:srgbClr val="7ED9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Elicit's 99.5% screening recall is now competitive with expert human reviewers.</a:t>
            </a:r>
            <a:endParaRPr lang="en-US" sz="1122" dirty="0"/>
          </a:p>
        </p:txBody>
      </p:sp>
    </p:spTree>
    <p:extLst>
      <p:ext uri="{BB962C8B-B14F-4D97-AF65-F5344CB8AC3E}">
        <p14:creationId xmlns:p14="http://schemas.microsoft.com/office/powerpoint/2010/main" val="2741162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el 1">
            <a:extLst>
              <a:ext uri="{FF2B5EF4-FFF2-40B4-BE49-F238E27FC236}">
                <a16:creationId xmlns:a16="http://schemas.microsoft.com/office/drawing/2014/main" id="{ABB3EA93-3186-3AB3-C572-C7ECC0B8D76C}"/>
              </a:ext>
            </a:extLst>
          </p:cNvPr>
          <p:cNvSpPr>
            <a:spLocks noGrp="1"/>
          </p:cNvSpPr>
          <p:nvPr/>
        </p:nvSpPr>
        <p:spPr bwMode="auto">
          <a:xfrm>
            <a:off x="457200" y="5032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4400"/>
              <a:t>Research Methods</a:t>
            </a:r>
          </a:p>
        </p:txBody>
      </p:sp>
      <p:sp>
        <p:nvSpPr>
          <p:cNvPr id="16386" name="Inhaltsplatzhalter 2">
            <a:extLst>
              <a:ext uri="{FF2B5EF4-FFF2-40B4-BE49-F238E27FC236}">
                <a16:creationId xmlns:a16="http://schemas.microsoft.com/office/drawing/2014/main" id="{5D983430-F20A-157E-E638-C2284035BED1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457200" y="18288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de-DE" altLang="de-DE" dirty="0"/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de-DE" altLang="de-DE" dirty="0"/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de-DE" altLang="de-DE" sz="3600" dirty="0" err="1">
                <a:solidFill>
                  <a:srgbClr val="FF0000"/>
                </a:solidFill>
              </a:rPr>
              <a:t>Structure</a:t>
            </a:r>
            <a:endParaRPr lang="de-DE" altLang="de-DE" sz="3600" dirty="0">
              <a:solidFill>
                <a:srgbClr val="FF00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de-DE" altLang="de-DE" sz="3600" dirty="0">
              <a:solidFill>
                <a:srgbClr val="FF0000"/>
              </a:solidFill>
            </a:endParaRPr>
          </a:p>
          <a:p>
            <a:pPr marL="457200" indent="-457200" eaLnBrk="1" hangingPunct="1">
              <a:buFont typeface="+mj-lt"/>
              <a:buAutoNum type="arabicPeriod"/>
              <a:defRPr/>
            </a:pPr>
            <a:r>
              <a:rPr lang="de-DE" sz="2000" dirty="0"/>
              <a:t>Research </a:t>
            </a:r>
            <a:r>
              <a:rPr lang="de-DE" sz="2000" dirty="0" err="1"/>
              <a:t>Process</a:t>
            </a:r>
            <a:r>
              <a:rPr lang="de-DE" sz="2000" dirty="0"/>
              <a:t>: </a:t>
            </a:r>
            <a:r>
              <a:rPr lang="de-DE" sz="2000" dirty="0" err="1"/>
              <a:t>Why</a:t>
            </a:r>
            <a:r>
              <a:rPr lang="de-DE" sz="2000" dirty="0"/>
              <a:t> do </a:t>
            </a:r>
            <a:r>
              <a:rPr lang="de-DE" sz="2000" dirty="0" err="1"/>
              <a:t>scientists</a:t>
            </a:r>
            <a:r>
              <a:rPr lang="de-DE" sz="2000" dirty="0"/>
              <a:t> </a:t>
            </a:r>
            <a:r>
              <a:rPr lang="de-DE" sz="2000" dirty="0" err="1"/>
              <a:t>disagree</a:t>
            </a:r>
            <a:r>
              <a:rPr lang="de-DE" sz="2000" dirty="0"/>
              <a:t>? </a:t>
            </a:r>
          </a:p>
          <a:p>
            <a:pPr marL="457200" indent="-457200" eaLnBrk="1" hangingPunct="1">
              <a:buFont typeface="+mj-lt"/>
              <a:buAutoNum type="arabicPeriod"/>
              <a:defRPr/>
            </a:pPr>
            <a:r>
              <a:rPr lang="de-DE" sz="2000" dirty="0" err="1"/>
              <a:t>Structure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scientific</a:t>
            </a:r>
            <a:r>
              <a:rPr lang="de-DE" sz="2000" dirty="0"/>
              <a:t> </a:t>
            </a:r>
            <a:r>
              <a:rPr lang="de-DE" sz="2000" dirty="0" err="1"/>
              <a:t>work</a:t>
            </a:r>
            <a:r>
              <a:rPr lang="de-DE" sz="2000" dirty="0"/>
              <a:t> </a:t>
            </a:r>
          </a:p>
          <a:p>
            <a:pPr marL="457200" indent="-457200" eaLnBrk="1" hangingPunct="1">
              <a:buFont typeface="+mj-lt"/>
              <a:buAutoNum type="arabicPeriod"/>
              <a:defRPr/>
            </a:pPr>
            <a:r>
              <a:rPr lang="de-DE" sz="2000" dirty="0" err="1"/>
              <a:t>Good</a:t>
            </a:r>
            <a:r>
              <a:rPr lang="de-DE" sz="2000" dirty="0"/>
              <a:t> </a:t>
            </a:r>
            <a:r>
              <a:rPr lang="de-DE" sz="2000" dirty="0" err="1"/>
              <a:t>question</a:t>
            </a:r>
            <a:r>
              <a:rPr lang="de-DE" sz="2000" dirty="0"/>
              <a:t>: </a:t>
            </a:r>
            <a:r>
              <a:rPr lang="de-DE" sz="2000" dirty="0" err="1"/>
              <a:t>questions</a:t>
            </a:r>
            <a:r>
              <a:rPr lang="de-DE" sz="2000" dirty="0"/>
              <a:t> </a:t>
            </a:r>
            <a:r>
              <a:rPr lang="de-DE" sz="2000" dirty="0" err="1"/>
              <a:t>hypotheses</a:t>
            </a:r>
            <a:r>
              <a:rPr lang="de-DE" sz="2000" dirty="0"/>
              <a:t> </a:t>
            </a:r>
            <a:r>
              <a:rPr lang="de-DE" sz="2000" dirty="0" err="1"/>
              <a:t>and</a:t>
            </a:r>
            <a:r>
              <a:rPr lang="de-DE" sz="2000" dirty="0"/>
              <a:t> </a:t>
            </a:r>
            <a:r>
              <a:rPr lang="de-DE" sz="2000" dirty="0" err="1"/>
              <a:t>connections</a:t>
            </a:r>
            <a:r>
              <a:rPr lang="de-DE" sz="2000" dirty="0"/>
              <a:t> </a:t>
            </a:r>
          </a:p>
          <a:p>
            <a:pPr marL="457200" indent="-457200" eaLnBrk="1" hangingPunct="1">
              <a:buFont typeface="+mj-lt"/>
              <a:buAutoNum type="arabicPeriod"/>
              <a:defRPr/>
            </a:pPr>
            <a:r>
              <a:rPr lang="de-DE" sz="2000" dirty="0" err="1"/>
              <a:t>Literature</a:t>
            </a:r>
            <a:r>
              <a:rPr lang="de-DE" sz="2000" dirty="0"/>
              <a:t> Research</a:t>
            </a: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de-DE" altLang="de-DE" sz="2000" dirty="0">
              <a:solidFill>
                <a:srgbClr val="FF00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de-DE" altLang="de-DE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D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04038" y="1162050"/>
            <a:ext cx="1619953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6CC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 · Acceleration</a:t>
            </a:r>
            <a:endParaRPr lang="en-US" sz="1122" dirty="0"/>
          </a:p>
        </p:txBody>
      </p:sp>
      <p:sp>
        <p:nvSpPr>
          <p:cNvPr id="3" name="Text 1"/>
          <p:cNvSpPr txBox="1"/>
          <p:nvPr/>
        </p:nvSpPr>
        <p:spPr>
          <a:xfrm>
            <a:off x="304038" y="1409700"/>
            <a:ext cx="2042756" cy="8572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2693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Discovery, compressed</a:t>
            </a:r>
            <a:endParaRPr lang="en-US" sz="2693" dirty="0"/>
          </a:p>
        </p:txBody>
      </p:sp>
      <p:sp>
        <p:nvSpPr>
          <p:cNvPr id="4" name="Text 2"/>
          <p:cNvSpPr txBox="1"/>
          <p:nvPr/>
        </p:nvSpPr>
        <p:spPr>
          <a:xfrm>
            <a:off x="304039" y="2381250"/>
            <a:ext cx="330092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domains with massive combinatorial complexity, AI is collapsing decade-scale timelines into months.</a:t>
            </a:r>
            <a:endParaRPr lang="en-US" sz="1122" dirty="0"/>
          </a:p>
        </p:txBody>
      </p:sp>
      <p:sp>
        <p:nvSpPr>
          <p:cNvPr id="5" name="Shape 3"/>
          <p:cNvSpPr/>
          <p:nvPr/>
        </p:nvSpPr>
        <p:spPr>
          <a:xfrm>
            <a:off x="304039" y="3086100"/>
            <a:ext cx="3300920" cy="1647825"/>
          </a:xfrm>
          <a:prstGeom prst="rect">
            <a:avLst/>
          </a:prstGeom>
          <a:solidFill>
            <a:srgbClr val="142A18"/>
          </a:solidFill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 txBox="1"/>
          <p:nvPr/>
        </p:nvSpPr>
        <p:spPr>
          <a:xfrm>
            <a:off x="460808" y="3243263"/>
            <a:ext cx="2987381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Insilico's IPF drug — target to Phase II</a:t>
            </a:r>
            <a:endParaRPr lang="en-US" sz="1122" dirty="0"/>
          </a:p>
        </p:txBody>
      </p:sp>
      <p:sp>
        <p:nvSpPr>
          <p:cNvPr id="7" name="Text 5"/>
          <p:cNvSpPr txBox="1"/>
          <p:nvPr/>
        </p:nvSpPr>
        <p:spPr>
          <a:xfrm>
            <a:off x="460808" y="3948113"/>
            <a:ext cx="951381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20000"/>
          </a:bodyPr>
          <a:lstStyle/>
          <a:p>
            <a:r>
              <a:rPr lang="en-US" sz="2245" b="1" dirty="0">
                <a:solidFill>
                  <a:srgbClr val="5C7256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4.5 yrs</a:t>
            </a:r>
            <a:endParaRPr lang="en-US" sz="2245" dirty="0"/>
          </a:p>
        </p:txBody>
      </p:sp>
      <p:sp>
        <p:nvSpPr>
          <p:cNvPr id="8" name="Text 6"/>
          <p:cNvSpPr txBox="1"/>
          <p:nvPr/>
        </p:nvSpPr>
        <p:spPr>
          <a:xfrm>
            <a:off x="460808" y="4233863"/>
            <a:ext cx="95138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C725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Traditional avg.</a:t>
            </a:r>
            <a:endParaRPr lang="en-US" sz="1122" dirty="0"/>
          </a:p>
        </p:txBody>
      </p:sp>
      <p:sp>
        <p:nvSpPr>
          <p:cNvPr id="9" name="Text 7"/>
          <p:cNvSpPr txBox="1"/>
          <p:nvPr/>
        </p:nvSpPr>
        <p:spPr>
          <a:xfrm>
            <a:off x="1564208" y="4291013"/>
            <a:ext cx="285036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20000"/>
          </a:bodyPr>
          <a:lstStyle/>
          <a:p>
            <a:r>
              <a:rPr lang="en-US" sz="2245" dirty="0">
                <a:solidFill>
                  <a:srgbClr val="8FAF8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→</a:t>
            </a:r>
            <a:endParaRPr lang="en-US" sz="2245" dirty="0"/>
          </a:p>
        </p:txBody>
      </p:sp>
      <p:sp>
        <p:nvSpPr>
          <p:cNvPr id="10" name="Text 8"/>
          <p:cNvSpPr txBox="1"/>
          <p:nvPr/>
        </p:nvSpPr>
        <p:spPr>
          <a:xfrm>
            <a:off x="2001262" y="3490913"/>
            <a:ext cx="1446927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591" b="1" dirty="0">
                <a:solidFill>
                  <a:srgbClr val="7ED95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&lt;18 mo</a:t>
            </a:r>
            <a:endParaRPr lang="en-US" sz="3591" dirty="0"/>
          </a:p>
        </p:txBody>
      </p:sp>
      <p:sp>
        <p:nvSpPr>
          <p:cNvPr id="11" name="Text 9"/>
          <p:cNvSpPr txBox="1"/>
          <p:nvPr/>
        </p:nvSpPr>
        <p:spPr>
          <a:xfrm>
            <a:off x="2001262" y="4405313"/>
            <a:ext cx="1446927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AI-led pipeline</a:t>
            </a:r>
            <a:endParaRPr lang="en-US" sz="1122" dirty="0"/>
          </a:p>
        </p:txBody>
      </p:sp>
      <p:sp>
        <p:nvSpPr>
          <p:cNvPr id="12" name="Text 10"/>
          <p:cNvSpPr txBox="1"/>
          <p:nvPr/>
        </p:nvSpPr>
        <p:spPr>
          <a:xfrm>
            <a:off x="4137025" y="1162050"/>
            <a:ext cx="4756087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lnSpcReduction="10000"/>
          </a:bodyPr>
          <a:lstStyle/>
          <a:p>
            <a:r>
              <a:rPr lang="en-US" sz="1346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Time-to-result: before vs. with AI</a:t>
            </a:r>
            <a:endParaRPr lang="en-US" sz="1346" dirty="0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37025" y="1466850"/>
            <a:ext cx="4755344" cy="3924300"/>
          </a:xfrm>
          <a:prstGeom prst="rect">
            <a:avLst/>
          </a:prstGeom>
        </p:spPr>
      </p:pic>
      <p:sp>
        <p:nvSpPr>
          <p:cNvPr id="14" name="Text 11"/>
          <p:cNvSpPr txBox="1"/>
          <p:nvPr/>
        </p:nvSpPr>
        <p:spPr>
          <a:xfrm>
            <a:off x="4137025" y="5467350"/>
            <a:ext cx="4756087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C725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Units differ per domain — bars show within-row ratios (traditional = 100%)</a:t>
            </a:r>
            <a:endParaRPr lang="en-US" sz="1122" dirty="0"/>
          </a:p>
        </p:txBody>
      </p:sp>
    </p:spTree>
    <p:extLst>
      <p:ext uri="{BB962C8B-B14F-4D97-AF65-F5344CB8AC3E}">
        <p14:creationId xmlns:p14="http://schemas.microsoft.com/office/powerpoint/2010/main" val="19047940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D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80048" y="1085850"/>
            <a:ext cx="836104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6CC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 · Landmarks</a:t>
            </a:r>
            <a:endParaRPr lang="en-US" sz="1122" dirty="0"/>
          </a:p>
        </p:txBody>
      </p:sp>
      <p:sp>
        <p:nvSpPr>
          <p:cNvPr id="3" name="Text 1"/>
          <p:cNvSpPr txBox="1"/>
          <p:nvPr/>
        </p:nvSpPr>
        <p:spPr>
          <a:xfrm>
            <a:off x="380048" y="1295400"/>
            <a:ext cx="8361045" cy="3571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2245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Three breakthroughs that redefined what was possible</a:t>
            </a:r>
            <a:endParaRPr lang="en-US" sz="2245" dirty="0"/>
          </a:p>
        </p:txBody>
      </p:sp>
      <p:sp>
        <p:nvSpPr>
          <p:cNvPr id="4" name="Shape 2"/>
          <p:cNvSpPr/>
          <p:nvPr/>
        </p:nvSpPr>
        <p:spPr>
          <a:xfrm>
            <a:off x="380048" y="1804987"/>
            <a:ext cx="2710956" cy="4005263"/>
          </a:xfrm>
          <a:prstGeom prst="rect">
            <a:avLst/>
          </a:prstGeom>
          <a:solidFill>
            <a:srgbClr val="142A18"/>
          </a:solidFill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rcRect t="4773" b="4773"/>
          <a:stretch/>
        </p:blipFill>
        <p:spPr>
          <a:xfrm>
            <a:off x="384798" y="1809751"/>
            <a:ext cx="2701455" cy="1798067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536817" y="3760217"/>
            <a:ext cx="1862233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6CC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Structural Biology</a:t>
            </a:r>
            <a:endParaRPr lang="en-US" sz="1122" dirty="0"/>
          </a:p>
        </p:txBody>
      </p:sp>
      <p:sp>
        <p:nvSpPr>
          <p:cNvPr id="7" name="Text 4"/>
          <p:cNvSpPr txBox="1"/>
          <p:nvPr/>
        </p:nvSpPr>
        <p:spPr>
          <a:xfrm>
            <a:off x="536817" y="3969767"/>
            <a:ext cx="1282661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20000"/>
          </a:bodyPr>
          <a:lstStyle/>
          <a:p>
            <a:r>
              <a:rPr lang="en-US" sz="1795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AlphaFold 3</a:t>
            </a:r>
            <a:endParaRPr lang="en-US" sz="1795" dirty="0"/>
          </a:p>
        </p:txBody>
      </p:sp>
      <p:sp>
        <p:nvSpPr>
          <p:cNvPr id="8" name="Text 5"/>
          <p:cNvSpPr txBox="1"/>
          <p:nvPr/>
        </p:nvSpPr>
        <p:spPr>
          <a:xfrm>
            <a:off x="536817" y="4217417"/>
            <a:ext cx="11971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C725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Google DeepMind</a:t>
            </a:r>
            <a:endParaRPr lang="en-US" sz="1122" dirty="0"/>
          </a:p>
        </p:txBody>
      </p:sp>
      <p:sp>
        <p:nvSpPr>
          <p:cNvPr id="9" name="Text 6"/>
          <p:cNvSpPr txBox="1"/>
          <p:nvPr/>
        </p:nvSpPr>
        <p:spPr>
          <a:xfrm>
            <a:off x="536817" y="4426967"/>
            <a:ext cx="2397417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Predicts interactions of proteins, DNA, RNA, and ligands in a single model.</a:t>
            </a:r>
            <a:endParaRPr lang="en-US" sz="1122" dirty="0"/>
          </a:p>
        </p:txBody>
      </p:sp>
      <p:sp>
        <p:nvSpPr>
          <p:cNvPr id="10" name="Text 7"/>
          <p:cNvSpPr txBox="1"/>
          <p:nvPr/>
        </p:nvSpPr>
        <p:spPr>
          <a:xfrm>
            <a:off x="536817" y="5017517"/>
            <a:ext cx="90261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10000"/>
          </a:bodyPr>
          <a:lstStyle/>
          <a:p>
            <a:r>
              <a:rPr lang="en-US" sz="2693" b="1" dirty="0">
                <a:solidFill>
                  <a:srgbClr val="7ED95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+50%</a:t>
            </a:r>
            <a:endParaRPr lang="en-US" sz="2693" dirty="0"/>
          </a:p>
        </p:txBody>
      </p:sp>
      <p:sp>
        <p:nvSpPr>
          <p:cNvPr id="11" name="Text 8"/>
          <p:cNvSpPr txBox="1"/>
          <p:nvPr/>
        </p:nvSpPr>
        <p:spPr>
          <a:xfrm>
            <a:off x="536817" y="5360417"/>
            <a:ext cx="2397417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accuracy on protein interactions vs. prior methods</a:t>
            </a:r>
            <a:endParaRPr lang="en-US" sz="1122" dirty="0"/>
          </a:p>
        </p:txBody>
      </p:sp>
      <p:sp>
        <p:nvSpPr>
          <p:cNvPr id="12" name="Shape 9"/>
          <p:cNvSpPr/>
          <p:nvPr/>
        </p:nvSpPr>
        <p:spPr>
          <a:xfrm>
            <a:off x="3205018" y="1804987"/>
            <a:ext cx="2711030" cy="4005263"/>
          </a:xfrm>
          <a:prstGeom prst="rect">
            <a:avLst/>
          </a:prstGeom>
          <a:solidFill>
            <a:srgbClr val="142A18"/>
          </a:solidFill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rcRect t="6129" b="6129"/>
          <a:stretch/>
        </p:blipFill>
        <p:spPr>
          <a:xfrm>
            <a:off x="3209769" y="1809751"/>
            <a:ext cx="2701529" cy="1798067"/>
          </a:xfrm>
          <a:prstGeom prst="rect">
            <a:avLst/>
          </a:prstGeom>
        </p:spPr>
      </p:pic>
      <p:sp>
        <p:nvSpPr>
          <p:cNvPr id="14" name="Text 10"/>
          <p:cNvSpPr txBox="1"/>
          <p:nvPr/>
        </p:nvSpPr>
        <p:spPr>
          <a:xfrm>
            <a:off x="3361787" y="3760217"/>
            <a:ext cx="1686461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6CC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Materials Science</a:t>
            </a:r>
            <a:endParaRPr lang="en-US" sz="1122" dirty="0"/>
          </a:p>
        </p:txBody>
      </p:sp>
      <p:sp>
        <p:nvSpPr>
          <p:cNvPr id="15" name="Text 11"/>
          <p:cNvSpPr txBox="1"/>
          <p:nvPr/>
        </p:nvSpPr>
        <p:spPr>
          <a:xfrm>
            <a:off x="3361787" y="3969767"/>
            <a:ext cx="774347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20000"/>
          </a:bodyPr>
          <a:lstStyle/>
          <a:p>
            <a:r>
              <a:rPr lang="en-US" sz="1795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GNoME</a:t>
            </a:r>
            <a:endParaRPr lang="en-US" sz="1795" dirty="0"/>
          </a:p>
        </p:txBody>
      </p:sp>
      <p:sp>
        <p:nvSpPr>
          <p:cNvPr id="16" name="Text 12"/>
          <p:cNvSpPr txBox="1"/>
          <p:nvPr/>
        </p:nvSpPr>
        <p:spPr>
          <a:xfrm>
            <a:off x="3361787" y="4217417"/>
            <a:ext cx="11971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C725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Google DeepMind</a:t>
            </a:r>
            <a:endParaRPr lang="en-US" sz="1122" dirty="0"/>
          </a:p>
        </p:txBody>
      </p:sp>
      <p:sp>
        <p:nvSpPr>
          <p:cNvPr id="17" name="Text 13"/>
          <p:cNvSpPr txBox="1"/>
          <p:nvPr/>
        </p:nvSpPr>
        <p:spPr>
          <a:xfrm>
            <a:off x="3361788" y="4426967"/>
            <a:ext cx="2397491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Discovered hundreds of thousands of new stable crystal structures; public database.</a:t>
            </a:r>
            <a:endParaRPr lang="en-US" sz="1122" dirty="0"/>
          </a:p>
        </p:txBody>
      </p:sp>
      <p:sp>
        <p:nvSpPr>
          <p:cNvPr id="18" name="Text 14"/>
          <p:cNvSpPr txBox="1"/>
          <p:nvPr/>
        </p:nvSpPr>
        <p:spPr>
          <a:xfrm>
            <a:off x="3361787" y="5017517"/>
            <a:ext cx="1073634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20000"/>
          </a:bodyPr>
          <a:lstStyle/>
          <a:p>
            <a:r>
              <a:rPr lang="en-US" sz="2245" b="1" dirty="0">
                <a:solidFill>
                  <a:srgbClr val="56CCF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381,000</a:t>
            </a:r>
            <a:endParaRPr lang="en-US" sz="2245" dirty="0"/>
          </a:p>
        </p:txBody>
      </p:sp>
      <p:sp>
        <p:nvSpPr>
          <p:cNvPr id="19" name="Text 15"/>
          <p:cNvSpPr txBox="1"/>
          <p:nvPr/>
        </p:nvSpPr>
        <p:spPr>
          <a:xfrm>
            <a:off x="3361788" y="5303267"/>
            <a:ext cx="239749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stable materials — ≈800 years of traditional discovery</a:t>
            </a:r>
            <a:endParaRPr lang="en-US" sz="1122" dirty="0"/>
          </a:p>
        </p:txBody>
      </p:sp>
      <p:sp>
        <p:nvSpPr>
          <p:cNvPr id="20" name="Shape 16"/>
          <p:cNvSpPr/>
          <p:nvPr/>
        </p:nvSpPr>
        <p:spPr>
          <a:xfrm>
            <a:off x="6030063" y="1804987"/>
            <a:ext cx="2711030" cy="4005263"/>
          </a:xfrm>
          <a:prstGeom prst="rect">
            <a:avLst/>
          </a:prstGeom>
          <a:solidFill>
            <a:srgbClr val="142A18"/>
          </a:solidFill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rcRect t="2313" b="2313"/>
          <a:stretch/>
        </p:blipFill>
        <p:spPr>
          <a:xfrm>
            <a:off x="6034813" y="1809751"/>
            <a:ext cx="2701529" cy="1798067"/>
          </a:xfrm>
          <a:prstGeom prst="rect">
            <a:avLst/>
          </a:prstGeom>
        </p:spPr>
      </p:pic>
      <p:sp>
        <p:nvSpPr>
          <p:cNvPr id="22" name="Text 17"/>
          <p:cNvSpPr txBox="1"/>
          <p:nvPr/>
        </p:nvSpPr>
        <p:spPr>
          <a:xfrm>
            <a:off x="6186832" y="3760217"/>
            <a:ext cx="163895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6CC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Climate Modeling</a:t>
            </a:r>
            <a:endParaRPr lang="en-US" sz="1122" dirty="0"/>
          </a:p>
        </p:txBody>
      </p:sp>
      <p:sp>
        <p:nvSpPr>
          <p:cNvPr id="23" name="Text 18"/>
          <p:cNvSpPr txBox="1"/>
          <p:nvPr/>
        </p:nvSpPr>
        <p:spPr>
          <a:xfrm>
            <a:off x="6186832" y="3969767"/>
            <a:ext cx="1149644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20000"/>
          </a:bodyPr>
          <a:lstStyle/>
          <a:p>
            <a:r>
              <a:rPr lang="en-US" sz="1795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GraphCast</a:t>
            </a:r>
            <a:endParaRPr lang="en-US" sz="1795" dirty="0"/>
          </a:p>
        </p:txBody>
      </p:sp>
      <p:sp>
        <p:nvSpPr>
          <p:cNvPr id="24" name="Text 19"/>
          <p:cNvSpPr txBox="1"/>
          <p:nvPr/>
        </p:nvSpPr>
        <p:spPr>
          <a:xfrm>
            <a:off x="6186832" y="4217417"/>
            <a:ext cx="11971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C725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Google DeepMind</a:t>
            </a:r>
            <a:endParaRPr lang="en-US" sz="1122" dirty="0"/>
          </a:p>
        </p:txBody>
      </p:sp>
      <p:sp>
        <p:nvSpPr>
          <p:cNvPr id="25" name="Text 20"/>
          <p:cNvSpPr txBox="1"/>
          <p:nvPr/>
        </p:nvSpPr>
        <p:spPr>
          <a:xfrm>
            <a:off x="6186832" y="4426967"/>
            <a:ext cx="2397491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10-day global forecast in under a minute; outperformed ECMWF HRES on 90% of variables.</a:t>
            </a:r>
            <a:endParaRPr lang="en-US" sz="1122" dirty="0"/>
          </a:p>
        </p:txBody>
      </p:sp>
      <p:sp>
        <p:nvSpPr>
          <p:cNvPr id="26" name="Text 21"/>
          <p:cNvSpPr txBox="1"/>
          <p:nvPr/>
        </p:nvSpPr>
        <p:spPr>
          <a:xfrm>
            <a:off x="6186832" y="5017517"/>
            <a:ext cx="1097387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10000"/>
          </a:bodyPr>
          <a:lstStyle/>
          <a:p>
            <a:r>
              <a:rPr lang="en-US" sz="2693" b="1" dirty="0">
                <a:solidFill>
                  <a:srgbClr val="7ED95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9 days</a:t>
            </a:r>
            <a:endParaRPr lang="en-US" sz="2693" dirty="0"/>
          </a:p>
        </p:txBody>
      </p:sp>
      <p:sp>
        <p:nvSpPr>
          <p:cNvPr id="27" name="Text 22"/>
          <p:cNvSpPr txBox="1"/>
          <p:nvPr/>
        </p:nvSpPr>
        <p:spPr>
          <a:xfrm>
            <a:off x="6186832" y="5360417"/>
            <a:ext cx="239749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early prediction of Hurricane Lee's landfall</a:t>
            </a:r>
            <a:endParaRPr lang="en-US" sz="1122" dirty="0"/>
          </a:p>
        </p:txBody>
      </p:sp>
    </p:spTree>
    <p:extLst>
      <p:ext uri="{BB962C8B-B14F-4D97-AF65-F5344CB8AC3E}">
        <p14:creationId xmlns:p14="http://schemas.microsoft.com/office/powerpoint/2010/main" val="42061131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D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3648456" cy="5143500"/>
          </a:xfrm>
          <a:prstGeom prst="rect">
            <a:avLst/>
          </a:prstGeom>
          <a:solidFill>
            <a:srgbClr val="142A18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 txBox="1"/>
          <p:nvPr/>
        </p:nvSpPr>
        <p:spPr>
          <a:xfrm>
            <a:off x="266033" y="1123950"/>
            <a:ext cx="1220903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6CC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06 · The Risks</a:t>
            </a:r>
            <a:endParaRPr lang="en-US" sz="1122" dirty="0"/>
          </a:p>
        </p:txBody>
      </p:sp>
      <p:sp>
        <p:nvSpPr>
          <p:cNvPr id="4" name="Text 2"/>
          <p:cNvSpPr txBox="1"/>
          <p:nvPr/>
        </p:nvSpPr>
        <p:spPr>
          <a:xfrm>
            <a:off x="266033" y="1409700"/>
            <a:ext cx="3116390" cy="107156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2245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 reproducibility crisis is forming inside AI-driven science.</a:t>
            </a:r>
            <a:endParaRPr lang="en-US" sz="2245" dirty="0"/>
          </a:p>
        </p:txBody>
      </p:sp>
      <p:sp>
        <p:nvSpPr>
          <p:cNvPr id="5" name="Text 3"/>
          <p:cNvSpPr txBox="1"/>
          <p:nvPr/>
        </p:nvSpPr>
        <p:spPr>
          <a:xfrm>
            <a:off x="266034" y="2671763"/>
            <a:ext cx="256532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10000"/>
          </a:bodyPr>
          <a:lstStyle/>
          <a:p>
            <a:r>
              <a:rPr lang="en-US" sz="4788" dirty="0">
                <a:solidFill>
                  <a:srgbClr val="56CCF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“</a:t>
            </a:r>
            <a:endParaRPr lang="en-US" sz="4788" dirty="0"/>
          </a:p>
        </p:txBody>
      </p:sp>
      <p:sp>
        <p:nvSpPr>
          <p:cNvPr id="6" name="Text 4"/>
          <p:cNvSpPr txBox="1"/>
          <p:nvPr/>
        </p:nvSpPr>
        <p:spPr>
          <a:xfrm>
            <a:off x="266033" y="3319463"/>
            <a:ext cx="311639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r>
              <a:rPr lang="en-US" sz="1346" i="1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we cannot explain how a model reached its conclusion, we challenge the very principle of verification.</a:t>
            </a:r>
            <a:endParaRPr lang="en-US" sz="1346" dirty="0"/>
          </a:p>
        </p:txBody>
      </p:sp>
      <p:sp>
        <p:nvSpPr>
          <p:cNvPr id="7" name="Text 5"/>
          <p:cNvSpPr txBox="1"/>
          <p:nvPr/>
        </p:nvSpPr>
        <p:spPr>
          <a:xfrm>
            <a:off x="266033" y="4005263"/>
            <a:ext cx="2655582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C725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On opaque models in research, 2026</a:t>
            </a:r>
            <a:endParaRPr lang="en-US" sz="1122" dirty="0"/>
          </a:p>
        </p:txBody>
      </p:sp>
      <p:sp>
        <p:nvSpPr>
          <p:cNvPr id="8" name="Shape 6"/>
          <p:cNvSpPr/>
          <p:nvPr/>
        </p:nvSpPr>
        <p:spPr>
          <a:xfrm>
            <a:off x="3914489" y="1123950"/>
            <a:ext cx="4940618" cy="766763"/>
          </a:xfrm>
          <a:prstGeom prst="rect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9" name="Text 7"/>
          <p:cNvSpPr txBox="1"/>
          <p:nvPr/>
        </p:nvSpPr>
        <p:spPr>
          <a:xfrm>
            <a:off x="3914488" y="1276350"/>
            <a:ext cx="432304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10000"/>
          </a:bodyPr>
          <a:lstStyle/>
          <a:p>
            <a:r>
              <a:rPr lang="en-US" sz="2693" b="1" dirty="0">
                <a:solidFill>
                  <a:srgbClr val="56CCF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01</a:t>
            </a:r>
            <a:endParaRPr lang="en-US" sz="2693" dirty="0"/>
          </a:p>
        </p:txBody>
      </p:sp>
      <p:sp>
        <p:nvSpPr>
          <p:cNvPr id="10" name="Text 8"/>
          <p:cNvSpPr txBox="1"/>
          <p:nvPr/>
        </p:nvSpPr>
        <p:spPr>
          <a:xfrm>
            <a:off x="4427554" y="1123950"/>
            <a:ext cx="4427554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20000"/>
          </a:bodyPr>
          <a:lstStyle/>
          <a:p>
            <a:r>
              <a:rPr lang="en-US" sz="1795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Algorithmic Bias</a:t>
            </a:r>
            <a:endParaRPr lang="en-US" sz="1795" dirty="0"/>
          </a:p>
        </p:txBody>
      </p:sp>
      <p:sp>
        <p:nvSpPr>
          <p:cNvPr id="11" name="Text 9"/>
          <p:cNvSpPr txBox="1"/>
          <p:nvPr/>
        </p:nvSpPr>
        <p:spPr>
          <a:xfrm>
            <a:off x="4427554" y="1390650"/>
            <a:ext cx="442755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Models trained on existing literature amplify dominant views and may suppress paradigm-shifting ideas.</a:t>
            </a:r>
            <a:endParaRPr lang="en-US" sz="1122" dirty="0"/>
          </a:p>
        </p:txBody>
      </p:sp>
      <p:sp>
        <p:nvSpPr>
          <p:cNvPr id="12" name="Shape 10"/>
          <p:cNvSpPr/>
          <p:nvPr/>
        </p:nvSpPr>
        <p:spPr>
          <a:xfrm>
            <a:off x="3914489" y="1890712"/>
            <a:ext cx="4940618" cy="919163"/>
          </a:xfrm>
          <a:prstGeom prst="rect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3" name="Text 11"/>
          <p:cNvSpPr txBox="1"/>
          <p:nvPr/>
        </p:nvSpPr>
        <p:spPr>
          <a:xfrm>
            <a:off x="3914490" y="2043113"/>
            <a:ext cx="42280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10000"/>
          </a:bodyPr>
          <a:lstStyle/>
          <a:p>
            <a:r>
              <a:rPr lang="en-US" sz="2693" b="1" dirty="0">
                <a:solidFill>
                  <a:srgbClr val="56CCF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02</a:t>
            </a:r>
            <a:endParaRPr lang="en-US" sz="2693" dirty="0"/>
          </a:p>
        </p:txBody>
      </p:sp>
      <p:sp>
        <p:nvSpPr>
          <p:cNvPr id="14" name="Text 12"/>
          <p:cNvSpPr txBox="1"/>
          <p:nvPr/>
        </p:nvSpPr>
        <p:spPr>
          <a:xfrm>
            <a:off x="4489311" y="2043113"/>
            <a:ext cx="436579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20000"/>
          </a:bodyPr>
          <a:lstStyle/>
          <a:p>
            <a:r>
              <a:rPr lang="en-US" sz="1795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Reproducibility &amp; Black Boxes</a:t>
            </a:r>
            <a:endParaRPr lang="en-US" sz="1795" dirty="0"/>
          </a:p>
        </p:txBody>
      </p:sp>
      <p:sp>
        <p:nvSpPr>
          <p:cNvPr id="15" name="Text 13"/>
          <p:cNvSpPr txBox="1"/>
          <p:nvPr/>
        </p:nvSpPr>
        <p:spPr>
          <a:xfrm>
            <a:off x="4489311" y="2309813"/>
            <a:ext cx="436579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Proprietary APIs change over time; results from GPT-class models can become unverifiable months later.</a:t>
            </a:r>
            <a:endParaRPr lang="en-US" sz="1122" dirty="0"/>
          </a:p>
        </p:txBody>
      </p:sp>
      <p:sp>
        <p:nvSpPr>
          <p:cNvPr id="16" name="Shape 14"/>
          <p:cNvSpPr/>
          <p:nvPr/>
        </p:nvSpPr>
        <p:spPr>
          <a:xfrm>
            <a:off x="3914489" y="2809875"/>
            <a:ext cx="4940618" cy="919163"/>
          </a:xfrm>
          <a:prstGeom prst="rect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Text 15"/>
          <p:cNvSpPr txBox="1"/>
          <p:nvPr/>
        </p:nvSpPr>
        <p:spPr>
          <a:xfrm>
            <a:off x="3914490" y="2962275"/>
            <a:ext cx="42280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10000"/>
          </a:bodyPr>
          <a:lstStyle/>
          <a:p>
            <a:r>
              <a:rPr lang="en-US" sz="2693" b="1" dirty="0">
                <a:solidFill>
                  <a:srgbClr val="56CCF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03</a:t>
            </a:r>
            <a:endParaRPr lang="en-US" sz="2693" dirty="0"/>
          </a:p>
        </p:txBody>
      </p:sp>
      <p:sp>
        <p:nvSpPr>
          <p:cNvPr id="18" name="Text 16"/>
          <p:cNvSpPr txBox="1"/>
          <p:nvPr/>
        </p:nvSpPr>
        <p:spPr>
          <a:xfrm>
            <a:off x="4489311" y="2962275"/>
            <a:ext cx="436579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20000"/>
          </a:bodyPr>
          <a:lstStyle/>
          <a:p>
            <a:r>
              <a:rPr lang="en-US" sz="1795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Authorship &amp; IP</a:t>
            </a:r>
            <a:endParaRPr lang="en-US" sz="1795" dirty="0"/>
          </a:p>
        </p:txBody>
      </p:sp>
      <p:sp>
        <p:nvSpPr>
          <p:cNvPr id="19" name="Text 17"/>
          <p:cNvSpPr txBox="1"/>
          <p:nvPr/>
        </p:nvSpPr>
        <p:spPr>
          <a:xfrm>
            <a:off x="4489311" y="3228975"/>
            <a:ext cx="436579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When an AI generates a validated hypothesis, who is credited — and who owns the discovery?</a:t>
            </a:r>
            <a:endParaRPr lang="en-US" sz="1122" dirty="0"/>
          </a:p>
        </p:txBody>
      </p:sp>
      <p:sp>
        <p:nvSpPr>
          <p:cNvPr id="20" name="Text 18"/>
          <p:cNvSpPr txBox="1"/>
          <p:nvPr/>
        </p:nvSpPr>
        <p:spPr>
          <a:xfrm>
            <a:off x="3914490" y="3881438"/>
            <a:ext cx="432304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10000"/>
          </a:bodyPr>
          <a:lstStyle/>
          <a:p>
            <a:r>
              <a:rPr lang="en-US" sz="2693" b="1" dirty="0">
                <a:solidFill>
                  <a:srgbClr val="56CCF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04</a:t>
            </a:r>
            <a:endParaRPr lang="en-US" sz="2693" dirty="0"/>
          </a:p>
        </p:txBody>
      </p:sp>
      <p:sp>
        <p:nvSpPr>
          <p:cNvPr id="21" name="Text 19"/>
          <p:cNvSpPr txBox="1"/>
          <p:nvPr/>
        </p:nvSpPr>
        <p:spPr>
          <a:xfrm>
            <a:off x="4498812" y="3881438"/>
            <a:ext cx="435629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20000"/>
          </a:bodyPr>
          <a:lstStyle/>
          <a:p>
            <a:r>
              <a:rPr lang="en-US" sz="1795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Data Privacy</a:t>
            </a:r>
            <a:endParaRPr lang="en-US" sz="1795" dirty="0"/>
          </a:p>
        </p:txBody>
      </p:sp>
      <p:sp>
        <p:nvSpPr>
          <p:cNvPr id="22" name="Text 20"/>
          <p:cNvSpPr txBox="1"/>
          <p:nvPr/>
        </p:nvSpPr>
        <p:spPr>
          <a:xfrm>
            <a:off x="4498812" y="4148138"/>
            <a:ext cx="435629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Sensitive research data fed to public tools risks ingestion into future training corpora.</a:t>
            </a:r>
            <a:endParaRPr lang="en-US" sz="1122" dirty="0"/>
          </a:p>
        </p:txBody>
      </p:sp>
      <p:sp>
        <p:nvSpPr>
          <p:cNvPr id="23" name="Shape 14">
            <a:extLst>
              <a:ext uri="{FF2B5EF4-FFF2-40B4-BE49-F238E27FC236}">
                <a16:creationId xmlns:a16="http://schemas.microsoft.com/office/drawing/2014/main" id="{4301FDBD-112D-E1B7-90F4-6AA60A3196AF}"/>
              </a:ext>
            </a:extLst>
          </p:cNvPr>
          <p:cNvSpPr/>
          <p:nvPr/>
        </p:nvSpPr>
        <p:spPr>
          <a:xfrm>
            <a:off x="3914489" y="3717131"/>
            <a:ext cx="4940618" cy="919163"/>
          </a:xfrm>
          <a:prstGeom prst="rect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72755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D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21140" cy="1157288"/>
          </a:xfrm>
          <a:prstGeom prst="rect">
            <a:avLst/>
          </a:prstGeom>
          <a:solidFill>
            <a:srgbClr val="142A18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 txBox="1"/>
          <p:nvPr/>
        </p:nvSpPr>
        <p:spPr>
          <a:xfrm>
            <a:off x="380048" y="1085850"/>
            <a:ext cx="836104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6CC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07 · The Response</a:t>
            </a:r>
            <a:endParaRPr lang="en-US" sz="1122" dirty="0"/>
          </a:p>
        </p:txBody>
      </p:sp>
      <p:sp>
        <p:nvSpPr>
          <p:cNvPr id="4" name="Text 2"/>
          <p:cNvSpPr txBox="1"/>
          <p:nvPr/>
        </p:nvSpPr>
        <p:spPr>
          <a:xfrm>
            <a:off x="380048" y="1295400"/>
            <a:ext cx="8361045" cy="3571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2245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Building guardrails as fast as we build models</a:t>
            </a:r>
            <a:endParaRPr lang="en-US" sz="2245" dirty="0"/>
          </a:p>
        </p:txBody>
      </p:sp>
      <p:sp>
        <p:nvSpPr>
          <p:cNvPr id="5" name="Text 3"/>
          <p:cNvSpPr txBox="1"/>
          <p:nvPr/>
        </p:nvSpPr>
        <p:spPr>
          <a:xfrm>
            <a:off x="380048" y="1690688"/>
            <a:ext cx="836104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New reporting standards, agentic audit trails, and a renewed emphasis on human judgment.</a:t>
            </a:r>
            <a:endParaRPr lang="en-US" sz="1122" dirty="0"/>
          </a:p>
        </p:txBody>
      </p:sp>
      <p:sp>
        <p:nvSpPr>
          <p:cNvPr id="6" name="Shape 4"/>
          <p:cNvSpPr/>
          <p:nvPr/>
        </p:nvSpPr>
        <p:spPr>
          <a:xfrm>
            <a:off x="0" y="2014537"/>
            <a:ext cx="4560570" cy="3567113"/>
          </a:xfrm>
          <a:prstGeom prst="rect">
            <a:avLst/>
          </a:prstGeom>
          <a:solidFill>
            <a:srgbClr val="0B1D0E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 txBox="1"/>
          <p:nvPr/>
        </p:nvSpPr>
        <p:spPr>
          <a:xfrm>
            <a:off x="266033" y="2205038"/>
            <a:ext cx="127316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20000"/>
          </a:bodyPr>
          <a:lstStyle/>
          <a:p>
            <a:r>
              <a:rPr lang="en-US" sz="1795" b="1" dirty="0">
                <a:solidFill>
                  <a:srgbClr val="56CCF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Institutions</a:t>
            </a:r>
            <a:endParaRPr lang="en-US" sz="1795" dirty="0"/>
          </a:p>
        </p:txBody>
      </p:sp>
      <p:sp>
        <p:nvSpPr>
          <p:cNvPr id="8" name="Text 6"/>
          <p:cNvSpPr txBox="1"/>
          <p:nvPr/>
        </p:nvSpPr>
        <p:spPr>
          <a:xfrm>
            <a:off x="266033" y="2586038"/>
            <a:ext cx="242280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795" b="1" dirty="0">
                <a:solidFill>
                  <a:srgbClr val="56CCF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01</a:t>
            </a:r>
            <a:endParaRPr lang="en-US" sz="1795" dirty="0"/>
          </a:p>
        </p:txBody>
      </p:sp>
      <p:sp>
        <p:nvSpPr>
          <p:cNvPr id="9" name="Text 7"/>
          <p:cNvSpPr txBox="1"/>
          <p:nvPr/>
        </p:nvSpPr>
        <p:spPr>
          <a:xfrm>
            <a:off x="622328" y="2586038"/>
            <a:ext cx="3467933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lnSpcReduction="10000"/>
          </a:bodyPr>
          <a:lstStyle/>
          <a:p>
            <a:r>
              <a:rPr lang="en-US" sz="1346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CONSORT-AI &amp; reporting standards</a:t>
            </a:r>
            <a:endParaRPr lang="en-US" sz="1346" dirty="0"/>
          </a:p>
        </p:txBody>
      </p:sp>
      <p:sp>
        <p:nvSpPr>
          <p:cNvPr id="10" name="Text 8"/>
          <p:cNvSpPr txBox="1"/>
          <p:nvPr/>
        </p:nvSpPr>
        <p:spPr>
          <a:xfrm>
            <a:off x="622328" y="2776538"/>
            <a:ext cx="3467933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Transparency frameworks modeled on clinical trials.</a:t>
            </a:r>
            <a:endParaRPr lang="en-US" sz="1122" dirty="0"/>
          </a:p>
        </p:txBody>
      </p:sp>
      <p:sp>
        <p:nvSpPr>
          <p:cNvPr id="11" name="Text 9"/>
          <p:cNvSpPr txBox="1"/>
          <p:nvPr/>
        </p:nvSpPr>
        <p:spPr>
          <a:xfrm>
            <a:off x="266033" y="3100388"/>
            <a:ext cx="285036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795" b="1" dirty="0">
                <a:solidFill>
                  <a:srgbClr val="56CCF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02</a:t>
            </a:r>
            <a:endParaRPr lang="en-US" sz="1795" dirty="0"/>
          </a:p>
        </p:txBody>
      </p:sp>
      <p:sp>
        <p:nvSpPr>
          <p:cNvPr id="12" name="Text 10"/>
          <p:cNvSpPr txBox="1"/>
          <p:nvPr/>
        </p:nvSpPr>
        <p:spPr>
          <a:xfrm>
            <a:off x="665084" y="3100388"/>
            <a:ext cx="3629454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lnSpcReduction="10000"/>
          </a:bodyPr>
          <a:lstStyle/>
          <a:p>
            <a:r>
              <a:rPr lang="en-US" sz="1346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Agentic workflow graphs</a:t>
            </a:r>
            <a:endParaRPr lang="en-US" sz="1346" dirty="0"/>
          </a:p>
        </p:txBody>
      </p:sp>
      <p:sp>
        <p:nvSpPr>
          <p:cNvPr id="13" name="Text 11"/>
          <p:cNvSpPr txBox="1"/>
          <p:nvPr/>
        </p:nvSpPr>
        <p:spPr>
          <a:xfrm>
            <a:off x="665084" y="3290888"/>
            <a:ext cx="362945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Traceable reasoning that links data → method → output.</a:t>
            </a:r>
            <a:endParaRPr lang="en-US" sz="1122" dirty="0"/>
          </a:p>
        </p:txBody>
      </p:sp>
      <p:sp>
        <p:nvSpPr>
          <p:cNvPr id="14" name="Text 12"/>
          <p:cNvSpPr txBox="1"/>
          <p:nvPr/>
        </p:nvSpPr>
        <p:spPr>
          <a:xfrm>
            <a:off x="266033" y="3786188"/>
            <a:ext cx="285036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795" b="1" dirty="0">
                <a:solidFill>
                  <a:srgbClr val="56CCF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03</a:t>
            </a:r>
            <a:endParaRPr lang="en-US" sz="1795" dirty="0"/>
          </a:p>
        </p:txBody>
      </p:sp>
      <p:sp>
        <p:nvSpPr>
          <p:cNvPr id="15" name="Text 13"/>
          <p:cNvSpPr txBox="1"/>
          <p:nvPr/>
        </p:nvSpPr>
        <p:spPr>
          <a:xfrm>
            <a:off x="665084" y="3786188"/>
            <a:ext cx="3629454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lnSpcReduction="10000"/>
          </a:bodyPr>
          <a:lstStyle/>
          <a:p>
            <a:r>
              <a:rPr lang="en-US" sz="1346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Shared infrastructure &amp; open models</a:t>
            </a:r>
            <a:endParaRPr lang="en-US" sz="1346" dirty="0"/>
          </a:p>
        </p:txBody>
      </p:sp>
      <p:sp>
        <p:nvSpPr>
          <p:cNvPr id="16" name="Text 14"/>
          <p:cNvSpPr txBox="1"/>
          <p:nvPr/>
        </p:nvSpPr>
        <p:spPr>
          <a:xfrm>
            <a:off x="665084" y="3976688"/>
            <a:ext cx="362945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Counter the compute divide between elite and emerging labs.</a:t>
            </a:r>
            <a:endParaRPr lang="en-US" sz="1122" dirty="0"/>
          </a:p>
        </p:txBody>
      </p:sp>
      <p:sp>
        <p:nvSpPr>
          <p:cNvPr id="17" name="Shape 15"/>
          <p:cNvSpPr/>
          <p:nvPr/>
        </p:nvSpPr>
        <p:spPr>
          <a:xfrm>
            <a:off x="4560570" y="2014537"/>
            <a:ext cx="4560570" cy="3567113"/>
          </a:xfrm>
          <a:prstGeom prst="rect">
            <a:avLst/>
          </a:prstGeom>
          <a:solidFill>
            <a:srgbClr val="142A18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8" name="Text 16"/>
          <p:cNvSpPr txBox="1"/>
          <p:nvPr/>
        </p:nvSpPr>
        <p:spPr>
          <a:xfrm>
            <a:off x="4836104" y="2205038"/>
            <a:ext cx="135392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20000"/>
          </a:bodyPr>
          <a:lstStyle/>
          <a:p>
            <a:r>
              <a:rPr lang="en-US" sz="1795" b="1" dirty="0">
                <a:solidFill>
                  <a:srgbClr val="7ED95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Researchers</a:t>
            </a:r>
            <a:endParaRPr lang="en-US" sz="1795" dirty="0"/>
          </a:p>
        </p:txBody>
      </p:sp>
      <p:sp>
        <p:nvSpPr>
          <p:cNvPr id="19" name="Text 17"/>
          <p:cNvSpPr txBox="1"/>
          <p:nvPr/>
        </p:nvSpPr>
        <p:spPr>
          <a:xfrm>
            <a:off x="4836104" y="2586038"/>
            <a:ext cx="24228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795" b="1" dirty="0">
                <a:solidFill>
                  <a:srgbClr val="7ED95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01</a:t>
            </a:r>
            <a:endParaRPr lang="en-US" sz="1795" dirty="0"/>
          </a:p>
        </p:txBody>
      </p:sp>
      <p:sp>
        <p:nvSpPr>
          <p:cNvPr id="20" name="Text 18"/>
          <p:cNvSpPr txBox="1"/>
          <p:nvPr/>
        </p:nvSpPr>
        <p:spPr>
          <a:xfrm>
            <a:off x="5192399" y="2586038"/>
            <a:ext cx="3662708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lnSpcReduction="10000"/>
          </a:bodyPr>
          <a:lstStyle/>
          <a:p>
            <a:r>
              <a:rPr lang="en-US" sz="1346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Disclose AI use in methodology</a:t>
            </a:r>
            <a:endParaRPr lang="en-US" sz="1346" dirty="0"/>
          </a:p>
        </p:txBody>
      </p:sp>
      <p:sp>
        <p:nvSpPr>
          <p:cNvPr id="21" name="Text 19"/>
          <p:cNvSpPr txBox="1"/>
          <p:nvPr/>
        </p:nvSpPr>
        <p:spPr>
          <a:xfrm>
            <a:off x="5192399" y="2776538"/>
            <a:ext cx="366270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Explicit reporting of tools, prompts, and model versions.</a:t>
            </a:r>
            <a:endParaRPr lang="en-US" sz="1122" dirty="0"/>
          </a:p>
        </p:txBody>
      </p:sp>
      <p:sp>
        <p:nvSpPr>
          <p:cNvPr id="22" name="Text 20"/>
          <p:cNvSpPr txBox="1"/>
          <p:nvPr/>
        </p:nvSpPr>
        <p:spPr>
          <a:xfrm>
            <a:off x="4836104" y="3271838"/>
            <a:ext cx="285036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795" b="1" dirty="0">
                <a:solidFill>
                  <a:srgbClr val="7ED95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02</a:t>
            </a:r>
            <a:endParaRPr lang="en-US" sz="1795" dirty="0"/>
          </a:p>
        </p:txBody>
      </p:sp>
      <p:sp>
        <p:nvSpPr>
          <p:cNvPr id="23" name="Text 21"/>
          <p:cNvSpPr txBox="1"/>
          <p:nvPr/>
        </p:nvSpPr>
        <p:spPr>
          <a:xfrm>
            <a:off x="5235154" y="3271838"/>
            <a:ext cx="3491687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lnSpcReduction="10000"/>
          </a:bodyPr>
          <a:lstStyle/>
          <a:p>
            <a:r>
              <a:rPr lang="en-US" sz="1346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Validate every critical output</a:t>
            </a:r>
            <a:endParaRPr lang="en-US" sz="1346" dirty="0"/>
          </a:p>
        </p:txBody>
      </p:sp>
      <p:sp>
        <p:nvSpPr>
          <p:cNvPr id="24" name="Text 22"/>
          <p:cNvSpPr txBox="1"/>
          <p:nvPr/>
        </p:nvSpPr>
        <p:spPr>
          <a:xfrm>
            <a:off x="5235154" y="3462338"/>
            <a:ext cx="3491687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Treat AI as a second reviewer — never a sole arbiter.</a:t>
            </a:r>
            <a:endParaRPr lang="en-US" sz="1122" dirty="0"/>
          </a:p>
        </p:txBody>
      </p:sp>
      <p:sp>
        <p:nvSpPr>
          <p:cNvPr id="25" name="Text 23"/>
          <p:cNvSpPr txBox="1"/>
          <p:nvPr/>
        </p:nvSpPr>
        <p:spPr>
          <a:xfrm>
            <a:off x="4836104" y="3786188"/>
            <a:ext cx="285036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795" b="1" dirty="0">
                <a:solidFill>
                  <a:srgbClr val="7ED95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03</a:t>
            </a:r>
            <a:endParaRPr lang="en-US" sz="1795" dirty="0"/>
          </a:p>
        </p:txBody>
      </p:sp>
      <p:sp>
        <p:nvSpPr>
          <p:cNvPr id="26" name="Text 24"/>
          <p:cNvSpPr txBox="1"/>
          <p:nvPr/>
        </p:nvSpPr>
        <p:spPr>
          <a:xfrm>
            <a:off x="5235155" y="3786188"/>
            <a:ext cx="3619952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lnSpcReduction="10000"/>
          </a:bodyPr>
          <a:lstStyle/>
          <a:p>
            <a:r>
              <a:rPr lang="en-US" sz="1346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Guard sensitive data</a:t>
            </a:r>
            <a:endParaRPr lang="en-US" sz="1346" dirty="0"/>
          </a:p>
        </p:txBody>
      </p:sp>
      <p:sp>
        <p:nvSpPr>
          <p:cNvPr id="27" name="Text 25"/>
          <p:cNvSpPr txBox="1"/>
          <p:nvPr/>
        </p:nvSpPr>
        <p:spPr>
          <a:xfrm>
            <a:off x="5235155" y="3976688"/>
            <a:ext cx="3619952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feeding proprietary work to public, learning models.</a:t>
            </a:r>
            <a:endParaRPr lang="en-US" sz="1122" dirty="0"/>
          </a:p>
        </p:txBody>
      </p:sp>
      <p:sp>
        <p:nvSpPr>
          <p:cNvPr id="28" name="Shape 26"/>
          <p:cNvSpPr/>
          <p:nvPr/>
        </p:nvSpPr>
        <p:spPr>
          <a:xfrm>
            <a:off x="0" y="5581650"/>
            <a:ext cx="9121140" cy="419100"/>
          </a:xfrm>
          <a:prstGeom prst="rect">
            <a:avLst/>
          </a:prstGeom>
          <a:solidFill>
            <a:srgbClr val="142A18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29" name="Text 27"/>
          <p:cNvSpPr txBox="1"/>
          <p:nvPr/>
        </p:nvSpPr>
        <p:spPr>
          <a:xfrm>
            <a:off x="380048" y="5695950"/>
            <a:ext cx="8361045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lnSpcReduction="10000"/>
          </a:bodyPr>
          <a:lstStyle/>
          <a:p>
            <a:pPr algn="ctr"/>
            <a:r>
              <a:rPr lang="en-US" sz="1346" dirty="0">
                <a:solidFill>
                  <a:srgbClr val="D4E8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Human-in-the-loop today </a:t>
            </a:r>
            <a:r>
              <a:rPr lang="en-US" sz="1346" dirty="0">
                <a:solidFill>
                  <a:srgbClr val="7ED9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· </a:t>
            </a:r>
            <a:r>
              <a:rPr lang="en-US" sz="1346" dirty="0">
                <a:solidFill>
                  <a:srgbClr val="D4E8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Human-on-the-loop tomorrow </a:t>
            </a:r>
            <a:r>
              <a:rPr lang="en-US" sz="1346" dirty="0">
                <a:solidFill>
                  <a:srgbClr val="7ED9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· </a:t>
            </a:r>
            <a:r>
              <a:rPr lang="en-US" sz="1346" dirty="0">
                <a:solidFill>
                  <a:srgbClr val="D4E8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Human responsibility, always.</a:t>
            </a:r>
            <a:endParaRPr lang="en-US" sz="1346" dirty="0"/>
          </a:p>
        </p:txBody>
      </p:sp>
    </p:spTree>
    <p:extLst>
      <p:ext uri="{BB962C8B-B14F-4D97-AF65-F5344CB8AC3E}">
        <p14:creationId xmlns:p14="http://schemas.microsoft.com/office/powerpoint/2010/main" val="12704538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D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80048" y="1085850"/>
            <a:ext cx="836104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6CC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08 · The Future</a:t>
            </a:r>
            <a:endParaRPr lang="en-US" sz="1122" dirty="0"/>
          </a:p>
        </p:txBody>
      </p:sp>
      <p:sp>
        <p:nvSpPr>
          <p:cNvPr id="3" name="Text 1"/>
          <p:cNvSpPr txBox="1"/>
          <p:nvPr/>
        </p:nvSpPr>
        <p:spPr>
          <a:xfrm>
            <a:off x="380048" y="1295400"/>
            <a:ext cx="8361045" cy="3571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2245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From co-pilot to lab-pilot to mission director</a:t>
            </a:r>
            <a:endParaRPr lang="en-US" sz="2245" dirty="0"/>
          </a:p>
        </p:txBody>
      </p:sp>
      <p:sp>
        <p:nvSpPr>
          <p:cNvPr id="4" name="Text 2"/>
          <p:cNvSpPr txBox="1"/>
          <p:nvPr/>
        </p:nvSpPr>
        <p:spPr>
          <a:xfrm>
            <a:off x="1076010" y="2358851"/>
            <a:ext cx="413302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6CC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Today</a:t>
            </a:r>
            <a:endParaRPr lang="en-US" sz="1122" dirty="0"/>
          </a:p>
        </p:txBody>
      </p:sp>
      <p:sp>
        <p:nvSpPr>
          <p:cNvPr id="5" name="Shape 3"/>
          <p:cNvSpPr/>
          <p:nvPr/>
        </p:nvSpPr>
        <p:spPr>
          <a:xfrm>
            <a:off x="1216152" y="2606501"/>
            <a:ext cx="133017" cy="133350"/>
          </a:xfrm>
          <a:prstGeom prst="roundRect">
            <a:avLst>
              <a:gd name="adj" fmla="val 920666"/>
            </a:avLst>
          </a:prstGeom>
          <a:solidFill>
            <a:srgbClr val="7ED95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 txBox="1"/>
          <p:nvPr/>
        </p:nvSpPr>
        <p:spPr>
          <a:xfrm>
            <a:off x="667459" y="2816051"/>
            <a:ext cx="1230404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20000"/>
          </a:bodyPr>
          <a:lstStyle/>
          <a:p>
            <a:pPr algn="ctr"/>
            <a:r>
              <a:rPr lang="en-US" sz="1795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AI-Assisted</a:t>
            </a:r>
            <a:endParaRPr lang="en-US" sz="1795" dirty="0"/>
          </a:p>
        </p:txBody>
      </p:sp>
      <p:sp>
        <p:nvSpPr>
          <p:cNvPr id="7" name="Text 5"/>
          <p:cNvSpPr txBox="1"/>
          <p:nvPr/>
        </p:nvSpPr>
        <p:spPr>
          <a:xfrm>
            <a:off x="380048" y="3082751"/>
            <a:ext cx="180522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Researchers use AI for literature, code, and analysis. Humans in control of every decision.</a:t>
            </a:r>
            <a:endParaRPr lang="en-US" sz="1122" dirty="0"/>
          </a:p>
        </p:txBody>
      </p:sp>
      <p:sp>
        <p:nvSpPr>
          <p:cNvPr id="8" name="Shape 6"/>
          <p:cNvSpPr/>
          <p:nvPr/>
        </p:nvSpPr>
        <p:spPr>
          <a:xfrm>
            <a:off x="2185273" y="3056557"/>
            <a:ext cx="380048" cy="14288"/>
          </a:xfrm>
          <a:prstGeom prst="rect">
            <a:avLst/>
          </a:prstGeom>
          <a:solidFill>
            <a:srgbClr val="56CCF2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9" name="Text 7"/>
          <p:cNvSpPr txBox="1"/>
          <p:nvPr/>
        </p:nvSpPr>
        <p:spPr>
          <a:xfrm>
            <a:off x="3173397" y="2444576"/>
            <a:ext cx="589074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6CC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2026–27</a:t>
            </a:r>
            <a:endParaRPr lang="en-US" sz="1122" dirty="0"/>
          </a:p>
        </p:txBody>
      </p:sp>
      <p:sp>
        <p:nvSpPr>
          <p:cNvPr id="10" name="Shape 8"/>
          <p:cNvSpPr/>
          <p:nvPr/>
        </p:nvSpPr>
        <p:spPr>
          <a:xfrm>
            <a:off x="3401426" y="2692226"/>
            <a:ext cx="133017" cy="133350"/>
          </a:xfrm>
          <a:prstGeom prst="roundRect">
            <a:avLst>
              <a:gd name="adj" fmla="val 920666"/>
            </a:avLst>
          </a:prstGeom>
          <a:noFill/>
          <a:ln w="19002">
            <a:solidFill>
              <a:srgbClr val="56CCF2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Text 9"/>
          <p:cNvSpPr txBox="1"/>
          <p:nvPr/>
        </p:nvSpPr>
        <p:spPr>
          <a:xfrm>
            <a:off x="2653207" y="2901776"/>
            <a:ext cx="1629454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20000"/>
          </a:bodyPr>
          <a:lstStyle/>
          <a:p>
            <a:pPr algn="ctr"/>
            <a:r>
              <a:rPr lang="en-US" sz="1795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AI Co-Scientist</a:t>
            </a:r>
            <a:endParaRPr lang="en-US" sz="1795" dirty="0"/>
          </a:p>
        </p:txBody>
      </p:sp>
      <p:sp>
        <p:nvSpPr>
          <p:cNvPr id="12" name="Text 10"/>
          <p:cNvSpPr txBox="1"/>
          <p:nvPr/>
        </p:nvSpPr>
        <p:spPr>
          <a:xfrm>
            <a:off x="2565321" y="3168476"/>
            <a:ext cx="1805226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Closed-loop self-driving labs handle routine experimentation 24/7.</a:t>
            </a:r>
            <a:endParaRPr lang="en-US" sz="1122" dirty="0"/>
          </a:p>
        </p:txBody>
      </p:sp>
      <p:sp>
        <p:nvSpPr>
          <p:cNvPr id="13" name="Shape 11"/>
          <p:cNvSpPr/>
          <p:nvPr/>
        </p:nvSpPr>
        <p:spPr>
          <a:xfrm>
            <a:off x="4370546" y="3056557"/>
            <a:ext cx="380048" cy="14288"/>
          </a:xfrm>
          <a:prstGeom prst="rect">
            <a:avLst/>
          </a:prstGeom>
          <a:solidFill>
            <a:srgbClr val="56CCF2">
              <a:alpha val="40000"/>
            </a:srgbClr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4" name="Text 12"/>
          <p:cNvSpPr txBox="1"/>
          <p:nvPr/>
        </p:nvSpPr>
        <p:spPr>
          <a:xfrm>
            <a:off x="5351544" y="2158826"/>
            <a:ext cx="603326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6CC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2028–30</a:t>
            </a:r>
            <a:endParaRPr lang="en-US" sz="1122" dirty="0"/>
          </a:p>
        </p:txBody>
      </p:sp>
      <p:sp>
        <p:nvSpPr>
          <p:cNvPr id="15" name="Shape 13"/>
          <p:cNvSpPr/>
          <p:nvPr/>
        </p:nvSpPr>
        <p:spPr>
          <a:xfrm>
            <a:off x="5586698" y="2406476"/>
            <a:ext cx="133017" cy="133350"/>
          </a:xfrm>
          <a:prstGeom prst="roundRect">
            <a:avLst>
              <a:gd name="adj" fmla="val 920666"/>
            </a:avLst>
          </a:prstGeom>
          <a:noFill/>
          <a:ln w="19002">
            <a:solidFill>
              <a:srgbClr val="56CCF2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6" name="Text 14"/>
          <p:cNvSpPr txBox="1"/>
          <p:nvPr/>
        </p:nvSpPr>
        <p:spPr>
          <a:xfrm>
            <a:off x="4750594" y="2616026"/>
            <a:ext cx="180522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algn="ctr"/>
            <a:r>
              <a:rPr lang="en-US" sz="1795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Multi-Agent Science</a:t>
            </a:r>
            <a:endParaRPr lang="en-US" sz="1795" dirty="0"/>
          </a:p>
        </p:txBody>
      </p:sp>
      <p:sp>
        <p:nvSpPr>
          <p:cNvPr id="17" name="Text 15"/>
          <p:cNvSpPr txBox="1"/>
          <p:nvPr/>
        </p:nvSpPr>
        <p:spPr>
          <a:xfrm>
            <a:off x="4750594" y="3111326"/>
            <a:ext cx="1805226" cy="8572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Specialized agents — theorist, critic, experimentalist — vet hypotheses before any lab time.</a:t>
            </a:r>
            <a:endParaRPr lang="en-US" sz="1122" dirty="0"/>
          </a:p>
        </p:txBody>
      </p:sp>
      <p:sp>
        <p:nvSpPr>
          <p:cNvPr id="18" name="Shape 16"/>
          <p:cNvSpPr/>
          <p:nvPr/>
        </p:nvSpPr>
        <p:spPr>
          <a:xfrm>
            <a:off x="6555820" y="3056557"/>
            <a:ext cx="380048" cy="14288"/>
          </a:xfrm>
          <a:prstGeom prst="rect">
            <a:avLst/>
          </a:prstGeom>
          <a:solidFill>
            <a:srgbClr val="56CCF2">
              <a:alpha val="40000"/>
            </a:srgbClr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9" name="Text 17"/>
          <p:cNvSpPr txBox="1"/>
          <p:nvPr/>
        </p:nvSpPr>
        <p:spPr>
          <a:xfrm>
            <a:off x="7612826" y="2244551"/>
            <a:ext cx="451307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6CC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2030+</a:t>
            </a:r>
            <a:endParaRPr lang="en-US" sz="1122" dirty="0"/>
          </a:p>
        </p:txBody>
      </p:sp>
      <p:sp>
        <p:nvSpPr>
          <p:cNvPr id="20" name="Shape 18"/>
          <p:cNvSpPr/>
          <p:nvPr/>
        </p:nvSpPr>
        <p:spPr>
          <a:xfrm>
            <a:off x="7771972" y="2492201"/>
            <a:ext cx="133017" cy="133350"/>
          </a:xfrm>
          <a:prstGeom prst="roundRect">
            <a:avLst>
              <a:gd name="adj" fmla="val 920666"/>
            </a:avLst>
          </a:prstGeom>
          <a:noFill/>
          <a:ln w="19002">
            <a:solidFill>
              <a:srgbClr val="56CCF2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1" name="Text 19"/>
          <p:cNvSpPr txBox="1"/>
          <p:nvPr/>
        </p:nvSpPr>
        <p:spPr>
          <a:xfrm>
            <a:off x="6935867" y="2701751"/>
            <a:ext cx="180522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1795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AI-Led Discovery</a:t>
            </a:r>
            <a:endParaRPr lang="en-US" sz="1795" dirty="0"/>
          </a:p>
        </p:txBody>
      </p:sp>
      <p:sp>
        <p:nvSpPr>
          <p:cNvPr id="22" name="Text 20"/>
          <p:cNvSpPr txBox="1"/>
          <p:nvPr/>
        </p:nvSpPr>
        <p:spPr>
          <a:xfrm>
            <a:off x="6935867" y="3197051"/>
            <a:ext cx="180522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Scientists set goals; agents explore the solution space and return validated findings.</a:t>
            </a:r>
            <a:endParaRPr lang="en-US" sz="1122" dirty="0"/>
          </a:p>
        </p:txBody>
      </p:sp>
      <p:sp>
        <p:nvSpPr>
          <p:cNvPr id="23" name="Shape 21"/>
          <p:cNvSpPr/>
          <p:nvPr/>
        </p:nvSpPr>
        <p:spPr>
          <a:xfrm>
            <a:off x="380048" y="4322416"/>
            <a:ext cx="4104513" cy="1277987"/>
          </a:xfrm>
          <a:prstGeom prst="rect">
            <a:avLst/>
          </a:prstGeom>
          <a:solidFill>
            <a:srgbClr val="142A18"/>
          </a:solidFill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4" name="Text 22"/>
          <p:cNvSpPr txBox="1"/>
          <p:nvPr/>
        </p:nvSpPr>
        <p:spPr>
          <a:xfrm>
            <a:off x="536817" y="4666134"/>
            <a:ext cx="3790974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lnSpcReduction="10000"/>
          </a:bodyPr>
          <a:lstStyle/>
          <a:p>
            <a:r>
              <a:rPr lang="en-US" sz="1346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Multi-agent communities</a:t>
            </a:r>
            <a:endParaRPr lang="en-US" sz="1346" dirty="0"/>
          </a:p>
        </p:txBody>
      </p:sp>
      <p:sp>
        <p:nvSpPr>
          <p:cNvPr id="25" name="Text 23"/>
          <p:cNvSpPr txBox="1"/>
          <p:nvPr/>
        </p:nvSpPr>
        <p:spPr>
          <a:xfrm>
            <a:off x="536817" y="4913784"/>
            <a:ext cx="379097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AIs argue, peer-review, and refine before resources are spent.</a:t>
            </a:r>
            <a:endParaRPr lang="en-US" sz="1122" dirty="0"/>
          </a:p>
        </p:txBody>
      </p:sp>
      <p:sp>
        <p:nvSpPr>
          <p:cNvPr id="26" name="Shape 24"/>
          <p:cNvSpPr/>
          <p:nvPr/>
        </p:nvSpPr>
        <p:spPr>
          <a:xfrm>
            <a:off x="4636580" y="4322416"/>
            <a:ext cx="4104513" cy="1277987"/>
          </a:xfrm>
          <a:prstGeom prst="rect">
            <a:avLst/>
          </a:prstGeom>
          <a:solidFill>
            <a:srgbClr val="142A18"/>
          </a:solidFill>
          <a:ln w="6334">
            <a:solidFill>
              <a:srgbClr val="5C7256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7" name="Text 25"/>
          <p:cNvSpPr txBox="1"/>
          <p:nvPr/>
        </p:nvSpPr>
        <p:spPr>
          <a:xfrm>
            <a:off x="4793349" y="4666134"/>
            <a:ext cx="3790974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lnSpcReduction="10000"/>
          </a:bodyPr>
          <a:lstStyle/>
          <a:p>
            <a:r>
              <a:rPr lang="en-US" sz="1346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Human-on-the-loop</a:t>
            </a:r>
            <a:endParaRPr lang="en-US" sz="1346" dirty="0"/>
          </a:p>
        </p:txBody>
      </p:sp>
      <p:sp>
        <p:nvSpPr>
          <p:cNvPr id="28" name="Text 26"/>
          <p:cNvSpPr txBox="1"/>
          <p:nvPr/>
        </p:nvSpPr>
        <p:spPr>
          <a:xfrm>
            <a:off x="4793349" y="4913784"/>
            <a:ext cx="379097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Scientists shift from execution to curiosity, creativity, and asking the right questions.</a:t>
            </a:r>
            <a:endParaRPr lang="en-US" sz="1122" dirty="0"/>
          </a:p>
        </p:txBody>
      </p:sp>
    </p:spTree>
    <p:extLst>
      <p:ext uri="{BB962C8B-B14F-4D97-AF65-F5344CB8AC3E}">
        <p14:creationId xmlns:p14="http://schemas.microsoft.com/office/powerpoint/2010/main" val="7175769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D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80048" y="1123950"/>
            <a:ext cx="836104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6CCF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09 · The Path Forward</a:t>
            </a:r>
            <a:endParaRPr lang="en-US" sz="1122" dirty="0"/>
          </a:p>
        </p:txBody>
      </p:sp>
      <p:sp>
        <p:nvSpPr>
          <p:cNvPr id="3" name="Text 1"/>
          <p:cNvSpPr txBox="1"/>
          <p:nvPr/>
        </p:nvSpPr>
        <p:spPr>
          <a:xfrm>
            <a:off x="380048" y="1371600"/>
            <a:ext cx="8361045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591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next golden age of discoverywill be    </a:t>
            </a:r>
            <a:r>
              <a:rPr lang="en-US" sz="3591" b="1" dirty="0">
                <a:solidFill>
                  <a:srgbClr val="7ED95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co-authored.</a:t>
            </a:r>
            <a:endParaRPr lang="en-US" sz="3591" dirty="0"/>
          </a:p>
        </p:txBody>
      </p:sp>
      <p:sp>
        <p:nvSpPr>
          <p:cNvPr id="4" name="Text 2"/>
          <p:cNvSpPr txBox="1"/>
          <p:nvPr/>
        </p:nvSpPr>
        <p:spPr>
          <a:xfrm>
            <a:off x="380048" y="2590800"/>
            <a:ext cx="8361045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lnSpcReduction="10000"/>
          </a:bodyPr>
          <a:lstStyle/>
          <a:p>
            <a:r>
              <a:rPr lang="en-US" sz="1346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Four principles to carry forward.</a:t>
            </a:r>
            <a:endParaRPr lang="en-US" sz="1346" dirty="0"/>
          </a:p>
        </p:txBody>
      </p:sp>
      <p:sp>
        <p:nvSpPr>
          <p:cNvPr id="5" name="Shape 3"/>
          <p:cNvSpPr/>
          <p:nvPr/>
        </p:nvSpPr>
        <p:spPr>
          <a:xfrm>
            <a:off x="380048" y="2971800"/>
            <a:ext cx="2090261" cy="2357438"/>
          </a:xfrm>
          <a:prstGeom prst="rect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 txBox="1"/>
          <p:nvPr/>
        </p:nvSpPr>
        <p:spPr>
          <a:xfrm>
            <a:off x="380048" y="2971800"/>
            <a:ext cx="484561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10000"/>
          </a:bodyPr>
          <a:lstStyle/>
          <a:p>
            <a:r>
              <a:rPr lang="en-US" sz="3591" b="1" dirty="0">
                <a:solidFill>
                  <a:srgbClr val="56CCF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01</a:t>
            </a:r>
            <a:endParaRPr lang="en-US" sz="3591" dirty="0"/>
          </a:p>
        </p:txBody>
      </p:sp>
      <p:sp>
        <p:nvSpPr>
          <p:cNvPr id="7" name="Text 5"/>
          <p:cNvSpPr txBox="1"/>
          <p:nvPr/>
        </p:nvSpPr>
        <p:spPr>
          <a:xfrm>
            <a:off x="380048" y="3505200"/>
            <a:ext cx="1933492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r>
              <a:rPr lang="en-US" sz="1346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AI is already inside the workflow</a:t>
            </a:r>
            <a:endParaRPr lang="en-US" sz="1346" dirty="0"/>
          </a:p>
        </p:txBody>
      </p:sp>
      <p:sp>
        <p:nvSpPr>
          <p:cNvPr id="8" name="Text 6"/>
          <p:cNvSpPr txBox="1"/>
          <p:nvPr/>
        </p:nvSpPr>
        <p:spPr>
          <a:xfrm>
            <a:off x="380048" y="3943350"/>
            <a:ext cx="1933492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84% adoption. Time savings of up to 80% on reviews.</a:t>
            </a:r>
            <a:endParaRPr lang="en-US" sz="1122" dirty="0"/>
          </a:p>
        </p:txBody>
      </p:sp>
      <p:sp>
        <p:nvSpPr>
          <p:cNvPr id="9" name="Shape 7"/>
          <p:cNvSpPr/>
          <p:nvPr/>
        </p:nvSpPr>
        <p:spPr>
          <a:xfrm>
            <a:off x="2470309" y="2971800"/>
            <a:ext cx="2090261" cy="2357438"/>
          </a:xfrm>
          <a:prstGeom prst="rect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 txBox="1"/>
          <p:nvPr/>
        </p:nvSpPr>
        <p:spPr>
          <a:xfrm>
            <a:off x="2622328" y="2971800"/>
            <a:ext cx="570071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10000"/>
          </a:bodyPr>
          <a:lstStyle/>
          <a:p>
            <a:r>
              <a:rPr lang="en-US" sz="3591" b="1" dirty="0">
                <a:solidFill>
                  <a:srgbClr val="56CCF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02</a:t>
            </a:r>
            <a:endParaRPr lang="en-US" sz="3591" dirty="0"/>
          </a:p>
        </p:txBody>
      </p:sp>
      <p:sp>
        <p:nvSpPr>
          <p:cNvPr id="11" name="Text 9"/>
          <p:cNvSpPr txBox="1"/>
          <p:nvPr/>
        </p:nvSpPr>
        <p:spPr>
          <a:xfrm>
            <a:off x="2622328" y="3505200"/>
            <a:ext cx="1781473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r>
              <a:rPr lang="en-US" sz="1346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Breakthroughs are tangible</a:t>
            </a:r>
            <a:endParaRPr lang="en-US" sz="1346" dirty="0"/>
          </a:p>
        </p:txBody>
      </p:sp>
      <p:sp>
        <p:nvSpPr>
          <p:cNvPr id="12" name="Text 10"/>
          <p:cNvSpPr txBox="1"/>
          <p:nvPr/>
        </p:nvSpPr>
        <p:spPr>
          <a:xfrm>
            <a:off x="2622328" y="3943350"/>
            <a:ext cx="17814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AlphaFold 3, GNoME, GraphCast, Rentosertib — not hype.</a:t>
            </a:r>
            <a:endParaRPr lang="en-US" sz="1122" dirty="0"/>
          </a:p>
        </p:txBody>
      </p:sp>
      <p:sp>
        <p:nvSpPr>
          <p:cNvPr id="13" name="Shape 11"/>
          <p:cNvSpPr/>
          <p:nvPr/>
        </p:nvSpPr>
        <p:spPr>
          <a:xfrm>
            <a:off x="4560571" y="2971800"/>
            <a:ext cx="2090261" cy="2357438"/>
          </a:xfrm>
          <a:prstGeom prst="rect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Text 12"/>
          <p:cNvSpPr txBox="1"/>
          <p:nvPr/>
        </p:nvSpPr>
        <p:spPr>
          <a:xfrm>
            <a:off x="4712590" y="2971800"/>
            <a:ext cx="570071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10000"/>
          </a:bodyPr>
          <a:lstStyle/>
          <a:p>
            <a:r>
              <a:rPr lang="en-US" sz="3591" b="1" dirty="0">
                <a:solidFill>
                  <a:srgbClr val="56CCF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03</a:t>
            </a:r>
            <a:endParaRPr lang="en-US" sz="3591" dirty="0"/>
          </a:p>
        </p:txBody>
      </p:sp>
      <p:sp>
        <p:nvSpPr>
          <p:cNvPr id="15" name="Text 13"/>
          <p:cNvSpPr txBox="1"/>
          <p:nvPr/>
        </p:nvSpPr>
        <p:spPr>
          <a:xfrm>
            <a:off x="4712589" y="3505200"/>
            <a:ext cx="1781473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r>
              <a:rPr lang="en-US" sz="1346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Ethics is the real bottleneck</a:t>
            </a:r>
            <a:endParaRPr lang="en-US" sz="1346" dirty="0"/>
          </a:p>
        </p:txBody>
      </p:sp>
      <p:sp>
        <p:nvSpPr>
          <p:cNvPr id="16" name="Text 14"/>
          <p:cNvSpPr txBox="1"/>
          <p:nvPr/>
        </p:nvSpPr>
        <p:spPr>
          <a:xfrm>
            <a:off x="4712589" y="3943350"/>
            <a:ext cx="17814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Reproducibility, bias, authorship, and privacy must be designed in.</a:t>
            </a:r>
            <a:endParaRPr lang="en-US" sz="1122" dirty="0"/>
          </a:p>
        </p:txBody>
      </p:sp>
      <p:sp>
        <p:nvSpPr>
          <p:cNvPr id="17" name="Text 15"/>
          <p:cNvSpPr txBox="1"/>
          <p:nvPr/>
        </p:nvSpPr>
        <p:spPr>
          <a:xfrm>
            <a:off x="6802851" y="2971800"/>
            <a:ext cx="579572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10000"/>
          </a:bodyPr>
          <a:lstStyle/>
          <a:p>
            <a:r>
              <a:rPr lang="en-US" sz="3591" b="1" dirty="0">
                <a:solidFill>
                  <a:srgbClr val="56CCF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04</a:t>
            </a:r>
            <a:endParaRPr lang="en-US" sz="3591" dirty="0"/>
          </a:p>
        </p:txBody>
      </p:sp>
      <p:sp>
        <p:nvSpPr>
          <p:cNvPr id="18" name="Text 16"/>
          <p:cNvSpPr txBox="1"/>
          <p:nvPr/>
        </p:nvSpPr>
        <p:spPr>
          <a:xfrm>
            <a:off x="6802851" y="3505200"/>
            <a:ext cx="1938242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346" b="1" dirty="0">
                <a:solidFill>
                  <a:srgbClr val="D4E8D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future is partnership</a:t>
            </a:r>
            <a:endParaRPr lang="en-US" sz="1346" dirty="0"/>
          </a:p>
        </p:txBody>
      </p:sp>
      <p:sp>
        <p:nvSpPr>
          <p:cNvPr id="19" name="Text 17"/>
          <p:cNvSpPr txBox="1"/>
          <p:nvPr/>
        </p:nvSpPr>
        <p:spPr>
          <a:xfrm>
            <a:off x="6802851" y="3943350"/>
            <a:ext cx="1938242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8FAF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Augment, don't replace. Set the goal; let agents explore the space.</a:t>
            </a:r>
            <a:endParaRPr lang="en-US" sz="1122" dirty="0"/>
          </a:p>
        </p:txBody>
      </p:sp>
      <p:sp>
        <p:nvSpPr>
          <p:cNvPr id="20" name="Shape 18"/>
          <p:cNvSpPr/>
          <p:nvPr/>
        </p:nvSpPr>
        <p:spPr>
          <a:xfrm>
            <a:off x="380048" y="5481637"/>
            <a:ext cx="8361045" cy="4763"/>
          </a:xfrm>
          <a:prstGeom prst="rect">
            <a:avLst/>
          </a:prstGeom>
          <a:solidFill>
            <a:srgbClr val="56CCF2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21" name="Text 19"/>
          <p:cNvSpPr txBox="1"/>
          <p:nvPr/>
        </p:nvSpPr>
        <p:spPr>
          <a:xfrm>
            <a:off x="380048" y="5581650"/>
            <a:ext cx="11971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 fontScale="92500" lnSpcReduction="20000"/>
          </a:bodyPr>
          <a:lstStyle/>
          <a:p>
            <a:r>
              <a:rPr lang="en-US" sz="1795" b="1" dirty="0">
                <a:solidFill>
                  <a:srgbClr val="7ED95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Thank you.</a:t>
            </a:r>
            <a:endParaRPr lang="en-US" sz="1795" dirty="0"/>
          </a:p>
        </p:txBody>
      </p:sp>
      <p:sp>
        <p:nvSpPr>
          <p:cNvPr id="22" name="Text 20"/>
          <p:cNvSpPr txBox="1"/>
          <p:nvPr/>
        </p:nvSpPr>
        <p:spPr>
          <a:xfrm>
            <a:off x="5700713" y="5610225"/>
            <a:ext cx="304038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r>
              <a:rPr lang="en-US" sz="1122" dirty="0">
                <a:solidFill>
                  <a:srgbClr val="5C725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How AI is Changing Research · June 10, 2026</a:t>
            </a:r>
            <a:endParaRPr lang="en-US" sz="1122" dirty="0"/>
          </a:p>
        </p:txBody>
      </p:sp>
    </p:spTree>
    <p:extLst>
      <p:ext uri="{BB962C8B-B14F-4D97-AF65-F5344CB8AC3E}">
        <p14:creationId xmlns:p14="http://schemas.microsoft.com/office/powerpoint/2010/main" val="30727988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8D2E02-19B7-FE8E-F7D7-6FC8FB4CF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29" y="4489277"/>
            <a:ext cx="9624950" cy="1143000"/>
          </a:xfrm>
        </p:spPr>
        <p:txBody>
          <a:bodyPr/>
          <a:lstStyle/>
          <a:p>
            <a:pPr algn="l"/>
            <a:r>
              <a:rPr lang="de-DE" sz="4000" b="1" dirty="0"/>
              <a:t>A </a:t>
            </a:r>
            <a:r>
              <a:rPr lang="de-DE" sz="4000" b="1" dirty="0" err="1"/>
              <a:t>narrowing</a:t>
            </a:r>
            <a:r>
              <a:rPr lang="de-DE" sz="4000" b="1" dirty="0"/>
              <a:t> </a:t>
            </a:r>
            <a:r>
              <a:rPr lang="de-DE" sz="4000" b="1" dirty="0" err="1"/>
              <a:t>window</a:t>
            </a:r>
            <a:r>
              <a:rPr lang="de-DE" sz="4000" b="1" dirty="0"/>
              <a:t> </a:t>
            </a:r>
            <a:r>
              <a:rPr lang="de-DE" sz="4000" b="1" dirty="0" err="1"/>
              <a:t>to</a:t>
            </a:r>
            <a:r>
              <a:rPr lang="de-DE" sz="4000" b="1" dirty="0"/>
              <a:t> </a:t>
            </a:r>
            <a:r>
              <a:rPr lang="de-DE" sz="4000" b="1" dirty="0" err="1"/>
              <a:t>understand</a:t>
            </a:r>
            <a:r>
              <a:rPr lang="de-DE" sz="4000" b="1" dirty="0"/>
              <a:t> AI</a:t>
            </a:r>
            <a:br>
              <a:rPr lang="de-DE" sz="4000" b="1" dirty="0"/>
            </a:br>
            <a:endParaRPr lang="de-DE" sz="40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45F586-46F3-63E0-253D-442DE0F29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5351" y="6362205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de-DE" sz="1800" dirty="0"/>
              <a:t>https://</a:t>
            </a:r>
            <a:r>
              <a:rPr lang="de-DE" sz="1800" dirty="0" err="1"/>
              <a:t>www.science.org</a:t>
            </a:r>
            <a:r>
              <a:rPr lang="de-DE" sz="1800" dirty="0"/>
              <a:t>/</a:t>
            </a:r>
            <a:r>
              <a:rPr lang="de-DE" sz="1800" dirty="0" err="1"/>
              <a:t>doi</a:t>
            </a:r>
            <a:r>
              <a:rPr lang="de-DE" sz="1800" dirty="0"/>
              <a:t>/10.1126/science.aei3167</a:t>
            </a:r>
          </a:p>
        </p:txBody>
      </p:sp>
    </p:spTree>
    <p:extLst>
      <p:ext uri="{BB962C8B-B14F-4D97-AF65-F5344CB8AC3E}">
        <p14:creationId xmlns:p14="http://schemas.microsoft.com/office/powerpoint/2010/main" val="24388370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What is a black box? A computer scientist explains what it means when the  inner workings of AIs are hidden">
            <a:extLst>
              <a:ext uri="{FF2B5EF4-FFF2-40B4-BE49-F238E27FC236}">
                <a16:creationId xmlns:a16="http://schemas.microsoft.com/office/drawing/2014/main" id="{05EF023D-918C-830F-C5E0-11BA9592FC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018" r="2056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18C951-ABC2-96EB-F37C-C52269D096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470" y="4038506"/>
            <a:ext cx="8843059" cy="4525963"/>
          </a:xfrm>
        </p:spPr>
        <p:txBody>
          <a:bodyPr/>
          <a:lstStyle/>
          <a:p>
            <a:pPr marL="0" indent="0">
              <a:buNone/>
            </a:pPr>
            <a:r>
              <a:rPr lang="de-DE" sz="1800" dirty="0">
                <a:solidFill>
                  <a:schemeClr val="bg1"/>
                </a:solidFill>
              </a:rPr>
              <a:t>Human </a:t>
            </a:r>
            <a:r>
              <a:rPr lang="de-DE" sz="1800" dirty="0" err="1">
                <a:solidFill>
                  <a:schemeClr val="bg1"/>
                </a:solidFill>
              </a:rPr>
              <a:t>understanding</a:t>
            </a:r>
            <a:r>
              <a:rPr lang="de-DE" sz="1800" dirty="0">
                <a:solidFill>
                  <a:schemeClr val="bg1"/>
                </a:solidFill>
              </a:rPr>
              <a:t> </a:t>
            </a:r>
            <a:r>
              <a:rPr lang="de-DE" sz="1800" dirty="0" err="1">
                <a:solidFill>
                  <a:schemeClr val="bg1"/>
                </a:solidFill>
              </a:rPr>
              <a:t>of</a:t>
            </a:r>
            <a:r>
              <a:rPr lang="de-DE" sz="1800" dirty="0">
                <a:solidFill>
                  <a:schemeClr val="bg1"/>
                </a:solidFill>
              </a:rPr>
              <a:t> AI </a:t>
            </a:r>
            <a:r>
              <a:rPr lang="de-DE" sz="1800" dirty="0" err="1">
                <a:solidFill>
                  <a:schemeClr val="bg1"/>
                </a:solidFill>
              </a:rPr>
              <a:t>systems</a:t>
            </a:r>
            <a:r>
              <a:rPr lang="de-DE" sz="1800" dirty="0">
                <a:solidFill>
                  <a:schemeClr val="bg1"/>
                </a:solidFill>
              </a:rPr>
              <a:t> </a:t>
            </a:r>
            <a:r>
              <a:rPr lang="de-DE" sz="1800" dirty="0" err="1">
                <a:solidFill>
                  <a:schemeClr val="bg1"/>
                </a:solidFill>
              </a:rPr>
              <a:t>is</a:t>
            </a:r>
            <a:r>
              <a:rPr lang="de-DE" sz="1800" dirty="0">
                <a:solidFill>
                  <a:schemeClr val="bg1"/>
                </a:solidFill>
              </a:rPr>
              <a:t> </a:t>
            </a:r>
            <a:r>
              <a:rPr lang="de-DE" sz="1800" dirty="0" err="1">
                <a:solidFill>
                  <a:schemeClr val="bg1"/>
                </a:solidFill>
              </a:rPr>
              <a:t>increasingly</a:t>
            </a:r>
            <a:r>
              <a:rPr lang="de-DE" sz="1800" dirty="0">
                <a:solidFill>
                  <a:schemeClr val="bg1"/>
                </a:solidFill>
              </a:rPr>
              <a:t> </a:t>
            </a:r>
            <a:r>
              <a:rPr lang="de-DE" sz="1800" dirty="0" err="1">
                <a:solidFill>
                  <a:schemeClr val="bg1"/>
                </a:solidFill>
              </a:rPr>
              <a:t>falling</a:t>
            </a:r>
            <a:r>
              <a:rPr lang="de-DE" sz="1800" dirty="0">
                <a:solidFill>
                  <a:schemeClr val="bg1"/>
                </a:solidFill>
              </a:rPr>
              <a:t> </a:t>
            </a:r>
            <a:r>
              <a:rPr lang="de-DE" sz="1800" dirty="0" err="1">
                <a:solidFill>
                  <a:schemeClr val="bg1"/>
                </a:solidFill>
              </a:rPr>
              <a:t>behind</a:t>
            </a:r>
            <a:endParaRPr lang="de-DE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de-DE" sz="1800" dirty="0">
                <a:solidFill>
                  <a:schemeClr val="bg1"/>
                </a:solidFill>
              </a:rPr>
              <a:t>AI-</a:t>
            </a:r>
            <a:r>
              <a:rPr lang="de-DE" sz="1800" dirty="0" err="1">
                <a:solidFill>
                  <a:schemeClr val="bg1"/>
                </a:solidFill>
              </a:rPr>
              <a:t>directed</a:t>
            </a:r>
            <a:r>
              <a:rPr lang="de-DE" sz="1800" dirty="0">
                <a:solidFill>
                  <a:schemeClr val="bg1"/>
                </a:solidFill>
              </a:rPr>
              <a:t> AI design</a:t>
            </a:r>
          </a:p>
          <a:p>
            <a:pPr marL="0" indent="0">
              <a:buNone/>
            </a:pPr>
            <a:r>
              <a:rPr lang="de-DE" sz="1800" dirty="0">
                <a:solidFill>
                  <a:schemeClr val="bg1"/>
                </a:solidFill>
              </a:rPr>
              <a:t>AI </a:t>
            </a:r>
            <a:r>
              <a:rPr lang="de-DE" sz="1800" dirty="0" err="1">
                <a:solidFill>
                  <a:schemeClr val="bg1"/>
                </a:solidFill>
              </a:rPr>
              <a:t>systems</a:t>
            </a:r>
            <a:r>
              <a:rPr lang="de-DE" sz="1800" dirty="0">
                <a:solidFill>
                  <a:schemeClr val="bg1"/>
                </a:solidFill>
              </a:rPr>
              <a:t> </a:t>
            </a:r>
            <a:r>
              <a:rPr lang="de-DE" sz="1800" dirty="0" err="1">
                <a:solidFill>
                  <a:schemeClr val="bg1"/>
                </a:solidFill>
              </a:rPr>
              <a:t>are</a:t>
            </a:r>
            <a:r>
              <a:rPr lang="de-DE" sz="1800" dirty="0">
                <a:solidFill>
                  <a:schemeClr val="bg1"/>
                </a:solidFill>
              </a:rPr>
              <a:t> </a:t>
            </a:r>
            <a:r>
              <a:rPr lang="de-DE" sz="1800" dirty="0" err="1">
                <a:solidFill>
                  <a:schemeClr val="bg1"/>
                </a:solidFill>
              </a:rPr>
              <a:t>now</a:t>
            </a:r>
            <a:r>
              <a:rPr lang="de-DE" sz="1800" dirty="0">
                <a:solidFill>
                  <a:schemeClr val="bg1"/>
                </a:solidFill>
              </a:rPr>
              <a:t> </a:t>
            </a:r>
            <a:r>
              <a:rPr lang="de-DE" sz="1800" dirty="0" err="1">
                <a:solidFill>
                  <a:schemeClr val="bg1"/>
                </a:solidFill>
              </a:rPr>
              <a:t>designed</a:t>
            </a:r>
            <a:r>
              <a:rPr lang="de-DE" sz="1800" dirty="0">
                <a:solidFill>
                  <a:schemeClr val="bg1"/>
                </a:solidFill>
              </a:rPr>
              <a:t> and </a:t>
            </a:r>
            <a:r>
              <a:rPr lang="de-DE" sz="1800" dirty="0" err="1">
                <a:solidFill>
                  <a:schemeClr val="bg1"/>
                </a:solidFill>
              </a:rPr>
              <a:t>refined</a:t>
            </a:r>
            <a:r>
              <a:rPr lang="de-DE" sz="1800" dirty="0">
                <a:solidFill>
                  <a:schemeClr val="bg1"/>
                </a:solidFill>
              </a:rPr>
              <a:t> </a:t>
            </a:r>
            <a:r>
              <a:rPr lang="de-DE" sz="1800" dirty="0" err="1">
                <a:solidFill>
                  <a:schemeClr val="bg1"/>
                </a:solidFill>
              </a:rPr>
              <a:t>by</a:t>
            </a:r>
            <a:r>
              <a:rPr lang="de-DE" sz="1800" dirty="0">
                <a:solidFill>
                  <a:schemeClr val="bg1"/>
                </a:solidFill>
              </a:rPr>
              <a:t> AI </a:t>
            </a:r>
            <a:r>
              <a:rPr lang="de-DE" sz="1800" dirty="0" err="1">
                <a:solidFill>
                  <a:schemeClr val="bg1"/>
                </a:solidFill>
              </a:rPr>
              <a:t>systems</a:t>
            </a:r>
            <a:r>
              <a:rPr lang="de-DE" sz="1800" dirty="0">
                <a:solidFill>
                  <a:schemeClr val="bg1"/>
                </a:solidFill>
              </a:rPr>
              <a:t> </a:t>
            </a:r>
            <a:r>
              <a:rPr lang="de-DE" sz="1800" dirty="0" err="1">
                <a:solidFill>
                  <a:schemeClr val="bg1"/>
                </a:solidFill>
              </a:rPr>
              <a:t>through</a:t>
            </a:r>
            <a:r>
              <a:rPr lang="de-DE" sz="1800" dirty="0">
                <a:solidFill>
                  <a:schemeClr val="bg1"/>
                </a:solidFill>
              </a:rPr>
              <a:t> </a:t>
            </a:r>
            <a:r>
              <a:rPr lang="de-DE" sz="1800" u="sng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recursive cycles</a:t>
            </a:r>
            <a:r>
              <a:rPr lang="de-DE" sz="1800" dirty="0">
                <a:solidFill>
                  <a:schemeClr val="bg1"/>
                </a:solidFill>
              </a:rPr>
              <a:t> </a:t>
            </a:r>
            <a:r>
              <a:rPr lang="de-DE" sz="1800" dirty="0" err="1">
                <a:solidFill>
                  <a:schemeClr val="bg1"/>
                </a:solidFill>
              </a:rPr>
              <a:t>that</a:t>
            </a:r>
            <a:r>
              <a:rPr lang="de-DE" sz="1800" dirty="0">
                <a:solidFill>
                  <a:schemeClr val="bg1"/>
                </a:solidFill>
              </a:rPr>
              <a:t> </a:t>
            </a:r>
            <a:r>
              <a:rPr lang="de-DE" sz="1800" dirty="0" err="1">
                <a:solidFill>
                  <a:schemeClr val="bg1"/>
                </a:solidFill>
              </a:rPr>
              <a:t>can</a:t>
            </a:r>
            <a:r>
              <a:rPr lang="de-DE" sz="1800" dirty="0">
                <a:solidFill>
                  <a:schemeClr val="bg1"/>
                </a:solidFill>
              </a:rPr>
              <a:t> </a:t>
            </a:r>
            <a:r>
              <a:rPr lang="de-DE" sz="1800" dirty="0" err="1">
                <a:solidFill>
                  <a:schemeClr val="bg1"/>
                </a:solidFill>
              </a:rPr>
              <a:t>outpace</a:t>
            </a:r>
            <a:r>
              <a:rPr lang="de-DE" sz="1800" dirty="0">
                <a:solidFill>
                  <a:schemeClr val="bg1"/>
                </a:solidFill>
              </a:rPr>
              <a:t> human </a:t>
            </a:r>
            <a:r>
              <a:rPr lang="de-DE" sz="1800" dirty="0" err="1">
                <a:solidFill>
                  <a:schemeClr val="bg1"/>
                </a:solidFill>
              </a:rPr>
              <a:t>understanding</a:t>
            </a:r>
            <a:r>
              <a:rPr lang="de-DE" sz="1800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r>
              <a:rPr lang="de-DE" sz="1800" dirty="0" err="1">
                <a:solidFill>
                  <a:schemeClr val="bg1"/>
                </a:solidFill>
              </a:rPr>
              <a:t>Opacity</a:t>
            </a:r>
            <a:r>
              <a:rPr lang="de-DE" sz="1800" dirty="0">
                <a:solidFill>
                  <a:schemeClr val="bg1"/>
                </a:solidFill>
              </a:rPr>
              <a:t>: Performance </a:t>
            </a:r>
            <a:r>
              <a:rPr lang="de-DE" sz="1800" dirty="0" err="1">
                <a:solidFill>
                  <a:schemeClr val="bg1"/>
                </a:solidFill>
              </a:rPr>
              <a:t>improves</a:t>
            </a:r>
            <a:r>
              <a:rPr lang="de-DE" sz="1800" dirty="0">
                <a:solidFill>
                  <a:schemeClr val="bg1"/>
                </a:solidFill>
              </a:rPr>
              <a:t>, </a:t>
            </a:r>
            <a:r>
              <a:rPr lang="de-DE" sz="1800" dirty="0" err="1">
                <a:solidFill>
                  <a:schemeClr val="bg1"/>
                </a:solidFill>
              </a:rPr>
              <a:t>while</a:t>
            </a:r>
            <a:r>
              <a:rPr lang="de-DE" sz="1800" dirty="0">
                <a:solidFill>
                  <a:schemeClr val="bg1"/>
                </a:solidFill>
              </a:rPr>
              <a:t> </a:t>
            </a:r>
            <a:r>
              <a:rPr lang="de-DE" sz="1800" dirty="0" err="1">
                <a:solidFill>
                  <a:schemeClr val="bg1"/>
                </a:solidFill>
              </a:rPr>
              <a:t>insight</a:t>
            </a:r>
            <a:r>
              <a:rPr lang="de-DE" sz="1800" dirty="0">
                <a:solidFill>
                  <a:schemeClr val="bg1"/>
                </a:solidFill>
              </a:rPr>
              <a:t> </a:t>
            </a:r>
            <a:r>
              <a:rPr lang="de-DE" sz="1800" dirty="0" err="1">
                <a:solidFill>
                  <a:schemeClr val="bg1"/>
                </a:solidFill>
              </a:rPr>
              <a:t>into</a:t>
            </a:r>
            <a:r>
              <a:rPr lang="de-DE" sz="1800" dirty="0">
                <a:solidFill>
                  <a:schemeClr val="bg1"/>
                </a:solidFill>
              </a:rPr>
              <a:t> </a:t>
            </a:r>
            <a:r>
              <a:rPr lang="de-DE" sz="1800" dirty="0" err="1">
                <a:solidFill>
                  <a:schemeClr val="bg1"/>
                </a:solidFill>
              </a:rPr>
              <a:t>how</a:t>
            </a:r>
            <a:r>
              <a:rPr lang="de-DE" sz="1800" dirty="0">
                <a:solidFill>
                  <a:schemeClr val="bg1"/>
                </a:solidFill>
              </a:rPr>
              <a:t> </a:t>
            </a:r>
            <a:r>
              <a:rPr lang="de-DE" sz="1800" dirty="0" err="1">
                <a:solidFill>
                  <a:schemeClr val="bg1"/>
                </a:solidFill>
              </a:rPr>
              <a:t>it</a:t>
            </a:r>
            <a:r>
              <a:rPr lang="de-DE" sz="1800" dirty="0">
                <a:solidFill>
                  <a:schemeClr val="bg1"/>
                </a:solidFill>
              </a:rPr>
              <a:t> </a:t>
            </a:r>
            <a:r>
              <a:rPr lang="de-DE" sz="1800" dirty="0" err="1">
                <a:solidFill>
                  <a:schemeClr val="bg1"/>
                </a:solidFill>
              </a:rPr>
              <a:t>is</a:t>
            </a:r>
            <a:r>
              <a:rPr lang="de-DE" sz="1800" dirty="0">
                <a:solidFill>
                  <a:schemeClr val="bg1"/>
                </a:solidFill>
              </a:rPr>
              <a:t> </a:t>
            </a:r>
            <a:r>
              <a:rPr lang="de-DE" sz="1800" dirty="0" err="1">
                <a:solidFill>
                  <a:schemeClr val="bg1"/>
                </a:solidFill>
              </a:rPr>
              <a:t>achieved</a:t>
            </a:r>
            <a:r>
              <a:rPr lang="de-DE" sz="1800" dirty="0">
                <a:solidFill>
                  <a:schemeClr val="bg1"/>
                </a:solidFill>
              </a:rPr>
              <a:t> </a:t>
            </a:r>
            <a:r>
              <a:rPr lang="de-DE" sz="1800" dirty="0" err="1">
                <a:solidFill>
                  <a:schemeClr val="bg1"/>
                </a:solidFill>
              </a:rPr>
              <a:t>diminishes</a:t>
            </a:r>
            <a:endParaRPr lang="de-DE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6874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nhaltsplatzhalter 29">
            <a:extLst>
              <a:ext uri="{FF2B5EF4-FFF2-40B4-BE49-F238E27FC236}">
                <a16:creationId xmlns:a16="http://schemas.microsoft.com/office/drawing/2014/main" id="{AA4F07D7-DFA7-652C-B130-F88B74A8E0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37591"/>
            <a:ext cx="9144000" cy="5982818"/>
          </a:xfrm>
          <a:prstGeom prst="rect">
            <a:avLst/>
          </a:prstGeom>
          <a:noFill/>
        </p:spPr>
      </p:pic>
      <p:sp>
        <p:nvSpPr>
          <p:cNvPr id="31" name="Textfeld 30">
            <a:extLst>
              <a:ext uri="{FF2B5EF4-FFF2-40B4-BE49-F238E27FC236}">
                <a16:creationId xmlns:a16="http://schemas.microsoft.com/office/drawing/2014/main" id="{D6FBBEE1-7916-3CCA-524E-FC40ADAEF56A}"/>
              </a:ext>
            </a:extLst>
          </p:cNvPr>
          <p:cNvSpPr txBox="1"/>
          <p:nvPr/>
        </p:nvSpPr>
        <p:spPr>
          <a:xfrm>
            <a:off x="4862059" y="6604084"/>
            <a:ext cx="428194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https://</a:t>
            </a:r>
            <a:r>
              <a:rPr lang="de-DE" sz="1050" dirty="0" err="1"/>
              <a:t>medium.com</a:t>
            </a:r>
            <a:r>
              <a:rPr lang="de-DE" sz="1050" dirty="0"/>
              <a:t>/@reych369/3-forms-of-recursion-4c110ae0d078</a:t>
            </a:r>
          </a:p>
        </p:txBody>
      </p:sp>
    </p:spTree>
    <p:extLst>
      <p:ext uri="{BB962C8B-B14F-4D97-AF65-F5344CB8AC3E}">
        <p14:creationId xmlns:p14="http://schemas.microsoft.com/office/powerpoint/2010/main" val="18368827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B2BC01C-9283-5893-C857-EF0FAEDB0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514" y="2601684"/>
            <a:ext cx="8860971" cy="4525963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de-DE" sz="1800" dirty="0" err="1"/>
              <a:t>Recursion</a:t>
            </a:r>
            <a:r>
              <a:rPr lang="de-DE" sz="1800" dirty="0"/>
              <a:t> –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process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a </a:t>
            </a:r>
            <a:r>
              <a:rPr lang="de-DE" sz="1800" dirty="0" err="1"/>
              <a:t>system</a:t>
            </a:r>
            <a:r>
              <a:rPr lang="de-DE" sz="1800" dirty="0"/>
              <a:t> </a:t>
            </a:r>
            <a:r>
              <a:rPr lang="de-DE" sz="1800" dirty="0" err="1"/>
              <a:t>feeding</a:t>
            </a:r>
            <a:r>
              <a:rPr lang="de-DE" sz="1800" dirty="0"/>
              <a:t> </a:t>
            </a:r>
            <a:r>
              <a:rPr lang="de-DE" sz="1800" dirty="0" err="1"/>
              <a:t>its</a:t>
            </a:r>
            <a:r>
              <a:rPr lang="de-DE" sz="1800" dirty="0"/>
              <a:t> </a:t>
            </a:r>
            <a:r>
              <a:rPr lang="de-DE" sz="1800" dirty="0" err="1"/>
              <a:t>outputs</a:t>
            </a:r>
            <a:r>
              <a:rPr lang="de-DE" sz="1800" dirty="0"/>
              <a:t> back </a:t>
            </a:r>
            <a:r>
              <a:rPr lang="de-DE" sz="1800" dirty="0" err="1"/>
              <a:t>into</a:t>
            </a:r>
            <a:r>
              <a:rPr lang="de-DE" sz="1800" dirty="0"/>
              <a:t> </a:t>
            </a:r>
            <a:r>
              <a:rPr lang="de-DE" sz="1800" dirty="0" err="1"/>
              <a:t>itself</a:t>
            </a:r>
            <a:endParaRPr lang="de-DE" sz="1800" dirty="0"/>
          </a:p>
          <a:p>
            <a:pPr marL="0" indent="0">
              <a:spcBef>
                <a:spcPts val="0"/>
              </a:spcBef>
              <a:buNone/>
            </a:pPr>
            <a:endParaRPr lang="de-DE" sz="1800" dirty="0"/>
          </a:p>
          <a:p>
            <a:pPr>
              <a:spcBef>
                <a:spcPts val="0"/>
              </a:spcBef>
            </a:pPr>
            <a:r>
              <a:rPr lang="de-DE" sz="1800" dirty="0">
                <a:solidFill>
                  <a:srgbClr val="FF0000"/>
                </a:solidFill>
              </a:rPr>
              <a:t>Self-</a:t>
            </a:r>
            <a:r>
              <a:rPr lang="de-DE" sz="1800" dirty="0" err="1">
                <a:solidFill>
                  <a:srgbClr val="FF0000"/>
                </a:solidFill>
              </a:rPr>
              <a:t>referential</a:t>
            </a:r>
            <a:r>
              <a:rPr lang="de-DE" sz="1800" dirty="0"/>
              <a:t>: </a:t>
            </a:r>
            <a:r>
              <a:rPr lang="de-DE" sz="1800" dirty="0" err="1"/>
              <a:t>they</a:t>
            </a:r>
            <a:r>
              <a:rPr lang="de-DE" sz="1800" dirty="0"/>
              <a:t> loop back on </a:t>
            </a:r>
            <a:r>
              <a:rPr lang="de-DE" sz="1800" dirty="0" err="1"/>
              <a:t>their</a:t>
            </a:r>
            <a:r>
              <a:rPr lang="de-DE" sz="1800" dirty="0"/>
              <a:t> own </a:t>
            </a:r>
            <a:r>
              <a:rPr lang="de-DE" sz="1800" dirty="0" err="1"/>
              <a:t>state</a:t>
            </a:r>
            <a:r>
              <a:rPr lang="de-DE" sz="1800" dirty="0"/>
              <a:t> </a:t>
            </a:r>
            <a:r>
              <a:rPr lang="de-DE" sz="1800" dirty="0" err="1"/>
              <a:t>or</a:t>
            </a:r>
            <a:r>
              <a:rPr lang="de-DE" sz="1800" dirty="0"/>
              <a:t> </a:t>
            </a:r>
            <a:r>
              <a:rPr lang="de-DE" sz="1800" dirty="0" err="1"/>
              <a:t>output</a:t>
            </a:r>
            <a:endParaRPr lang="de-DE" sz="1800" dirty="0"/>
          </a:p>
          <a:p>
            <a:pPr marL="0" indent="0">
              <a:spcBef>
                <a:spcPts val="0"/>
              </a:spcBef>
              <a:buNone/>
            </a:pPr>
            <a:endParaRPr lang="de-DE" sz="1800" dirty="0"/>
          </a:p>
          <a:p>
            <a:pPr>
              <a:spcBef>
                <a:spcPts val="0"/>
              </a:spcBef>
            </a:pPr>
            <a:r>
              <a:rPr lang="de-DE" sz="1800" dirty="0"/>
              <a:t>Can </a:t>
            </a:r>
            <a:r>
              <a:rPr lang="de-DE" sz="1800" dirty="0" err="1"/>
              <a:t>produce</a:t>
            </a:r>
            <a:r>
              <a:rPr lang="de-DE" sz="1800" dirty="0"/>
              <a:t> </a:t>
            </a:r>
            <a:r>
              <a:rPr lang="de-DE" sz="1800" dirty="0">
                <a:solidFill>
                  <a:srgbClr val="FF0000"/>
                </a:solidFill>
              </a:rPr>
              <a:t>emergent </a:t>
            </a:r>
            <a:r>
              <a:rPr lang="de-DE" sz="1800" dirty="0" err="1">
                <a:solidFill>
                  <a:srgbClr val="FF0000"/>
                </a:solidFill>
              </a:rPr>
              <a:t>behaviour</a:t>
            </a:r>
            <a:r>
              <a:rPr lang="de-DE" sz="1800" dirty="0">
                <a:solidFill>
                  <a:srgbClr val="FF0000"/>
                </a:solidFill>
              </a:rPr>
              <a:t> </a:t>
            </a:r>
            <a:r>
              <a:rPr lang="de-DE" sz="1800" dirty="0"/>
              <a:t>- </a:t>
            </a:r>
            <a:r>
              <a:rPr lang="de-DE" sz="1800" dirty="0" err="1"/>
              <a:t>more</a:t>
            </a:r>
            <a:r>
              <a:rPr lang="de-DE" sz="1800" dirty="0"/>
              <a:t> </a:t>
            </a:r>
            <a:r>
              <a:rPr lang="de-DE" sz="1800" dirty="0" err="1"/>
              <a:t>complex</a:t>
            </a:r>
            <a:r>
              <a:rPr lang="de-DE" sz="1800" dirty="0"/>
              <a:t> </a:t>
            </a:r>
            <a:r>
              <a:rPr lang="de-DE" sz="1800" dirty="0" err="1"/>
              <a:t>than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sum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a </a:t>
            </a:r>
            <a:r>
              <a:rPr lang="de-DE" sz="1800" dirty="0" err="1"/>
              <a:t>system’s</a:t>
            </a:r>
            <a:r>
              <a:rPr lang="de-DE" sz="1800" dirty="0"/>
              <a:t> </a:t>
            </a:r>
            <a:r>
              <a:rPr lang="de-DE" sz="1800" dirty="0" err="1"/>
              <a:t>parts</a:t>
            </a:r>
            <a:endParaRPr lang="de-DE" sz="1800" dirty="0"/>
          </a:p>
          <a:p>
            <a:pPr marL="0" indent="0">
              <a:spcBef>
                <a:spcPts val="0"/>
              </a:spcBef>
              <a:buNone/>
            </a:pPr>
            <a:endParaRPr lang="de-DE" sz="1800" dirty="0"/>
          </a:p>
          <a:p>
            <a:pPr>
              <a:spcBef>
                <a:spcPts val="0"/>
              </a:spcBef>
            </a:pPr>
            <a:r>
              <a:rPr lang="de-DE" sz="1800" dirty="0"/>
              <a:t>Key </a:t>
            </a:r>
            <a:r>
              <a:rPr lang="de-DE" sz="1800" dirty="0" err="1"/>
              <a:t>mechanism</a:t>
            </a:r>
            <a:r>
              <a:rPr lang="de-DE" sz="1800" dirty="0"/>
              <a:t> </a:t>
            </a:r>
            <a:r>
              <a:rPr lang="de-DE" sz="1800" dirty="0" err="1"/>
              <a:t>for</a:t>
            </a:r>
            <a:r>
              <a:rPr lang="de-DE" sz="1800" dirty="0"/>
              <a:t> </a:t>
            </a:r>
            <a:r>
              <a:rPr lang="de-DE" sz="1800" dirty="0" err="1"/>
              <a:t>emergence</a:t>
            </a:r>
            <a:r>
              <a:rPr lang="de-DE" sz="1800" dirty="0"/>
              <a:t>: </a:t>
            </a:r>
            <a:r>
              <a:rPr lang="de-DE" sz="1800" dirty="0" err="1"/>
              <a:t>as</a:t>
            </a:r>
            <a:r>
              <a:rPr lang="de-DE" sz="1800" dirty="0"/>
              <a:t> </a:t>
            </a:r>
            <a:r>
              <a:rPr lang="de-DE" sz="1800" dirty="0" err="1"/>
              <a:t>outputs</a:t>
            </a:r>
            <a:r>
              <a:rPr lang="de-DE" sz="1800" dirty="0"/>
              <a:t> </a:t>
            </a:r>
            <a:r>
              <a:rPr lang="de-DE" sz="1800" dirty="0" err="1"/>
              <a:t>cycle</a:t>
            </a:r>
            <a:r>
              <a:rPr lang="de-DE" sz="1800" dirty="0"/>
              <a:t> back </a:t>
            </a:r>
            <a:r>
              <a:rPr lang="de-DE" sz="1800" dirty="0" err="1"/>
              <a:t>as</a:t>
            </a:r>
            <a:r>
              <a:rPr lang="de-DE" sz="1800" dirty="0"/>
              <a:t> </a:t>
            </a:r>
            <a:r>
              <a:rPr lang="de-DE" sz="1800" dirty="0" err="1"/>
              <a:t>inputs</a:t>
            </a:r>
            <a:r>
              <a:rPr lang="de-DE" sz="1800" dirty="0"/>
              <a:t>, </a:t>
            </a:r>
            <a:r>
              <a:rPr lang="de-DE" sz="1800" dirty="0" err="1">
                <a:solidFill>
                  <a:srgbClr val="FF0000"/>
                </a:solidFill>
              </a:rPr>
              <a:t>complex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>
                <a:solidFill>
                  <a:srgbClr val="FF0000"/>
                </a:solidFill>
              </a:rPr>
              <a:t>patterns</a:t>
            </a:r>
            <a:r>
              <a:rPr lang="de-DE" sz="1800" dirty="0"/>
              <a:t> </a:t>
            </a:r>
            <a:r>
              <a:rPr lang="de-DE" sz="1800" dirty="0" err="1"/>
              <a:t>can</a:t>
            </a:r>
            <a:r>
              <a:rPr lang="de-DE" sz="1800" dirty="0"/>
              <a:t> </a:t>
            </a:r>
            <a:r>
              <a:rPr lang="de-DE" sz="1800" dirty="0" err="1"/>
              <a:t>appear</a:t>
            </a:r>
            <a:r>
              <a:rPr lang="de-DE" sz="1800" dirty="0"/>
              <a:t> </a:t>
            </a:r>
            <a:r>
              <a:rPr lang="de-DE" sz="1800" dirty="0" err="1"/>
              <a:t>without</a:t>
            </a:r>
            <a:r>
              <a:rPr lang="de-DE" sz="1800" dirty="0"/>
              <a:t> </a:t>
            </a:r>
            <a:r>
              <a:rPr lang="de-DE" sz="1800" dirty="0" err="1"/>
              <a:t>any</a:t>
            </a:r>
            <a:r>
              <a:rPr lang="de-DE" sz="1800" dirty="0"/>
              <a:t> </a:t>
            </a:r>
            <a:r>
              <a:rPr lang="de-DE" sz="1800" dirty="0" err="1"/>
              <a:t>central</a:t>
            </a:r>
            <a:r>
              <a:rPr lang="de-DE" sz="1800" dirty="0"/>
              <a:t> </a:t>
            </a:r>
            <a:r>
              <a:rPr lang="de-DE" sz="1800" dirty="0" err="1"/>
              <a:t>controller</a:t>
            </a:r>
            <a:endParaRPr lang="de-DE" sz="1800" dirty="0"/>
          </a:p>
          <a:p>
            <a:pPr marL="0" indent="0">
              <a:spcBef>
                <a:spcPts val="0"/>
              </a:spcBef>
              <a:buNone/>
            </a:pPr>
            <a:endParaRPr lang="de-DE" sz="1800" dirty="0"/>
          </a:p>
          <a:p>
            <a:pPr>
              <a:spcBef>
                <a:spcPts val="0"/>
              </a:spcBef>
            </a:pPr>
            <a:r>
              <a:rPr lang="de-DE" sz="1800" dirty="0"/>
              <a:t>A </a:t>
            </a:r>
            <a:r>
              <a:rPr lang="de-DE" sz="1800" dirty="0" err="1">
                <a:solidFill>
                  <a:srgbClr val="FF0000"/>
                </a:solidFill>
              </a:rPr>
              <a:t>small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>
                <a:solidFill>
                  <a:srgbClr val="FF0000"/>
                </a:solidFill>
              </a:rPr>
              <a:t>perturbation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>
                <a:solidFill>
                  <a:srgbClr val="FF0000"/>
                </a:solidFill>
              </a:rPr>
              <a:t>can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>
                <a:solidFill>
                  <a:srgbClr val="FF0000"/>
                </a:solidFill>
              </a:rPr>
              <a:t>get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>
                <a:solidFill>
                  <a:srgbClr val="FF0000"/>
                </a:solidFill>
              </a:rPr>
              <a:t>magnified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>
                <a:solidFill>
                  <a:srgbClr val="FF0000"/>
                </a:solidFill>
              </a:rPr>
              <a:t>through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>
                <a:solidFill>
                  <a:srgbClr val="FF0000"/>
                </a:solidFill>
              </a:rPr>
              <a:t>recursive</a:t>
            </a:r>
            <a:r>
              <a:rPr lang="de-DE" sz="1800" dirty="0">
                <a:solidFill>
                  <a:srgbClr val="FF0000"/>
                </a:solidFill>
              </a:rPr>
              <a:t> </a:t>
            </a:r>
            <a:r>
              <a:rPr lang="de-DE" sz="1800" dirty="0" err="1">
                <a:solidFill>
                  <a:srgbClr val="FF0000"/>
                </a:solidFill>
              </a:rPr>
              <a:t>feedback</a:t>
            </a:r>
            <a:r>
              <a:rPr lang="de-DE" sz="1800" dirty="0"/>
              <a:t>, </a:t>
            </a:r>
            <a:r>
              <a:rPr lang="de-DE" sz="1800" dirty="0" err="1"/>
              <a:t>turning</a:t>
            </a:r>
            <a:r>
              <a:rPr lang="de-DE" sz="1800" dirty="0"/>
              <a:t> </a:t>
            </a:r>
            <a:r>
              <a:rPr lang="de-DE" sz="1800" i="1" dirty="0"/>
              <a:t>“</a:t>
            </a:r>
            <a:r>
              <a:rPr lang="de-DE" sz="1800" i="1" dirty="0" err="1"/>
              <a:t>local</a:t>
            </a:r>
            <a:r>
              <a:rPr lang="de-DE" sz="1800" i="1" dirty="0"/>
              <a:t> </a:t>
            </a:r>
            <a:r>
              <a:rPr lang="de-DE" sz="1800" i="1" dirty="0" err="1"/>
              <a:t>irregularities</a:t>
            </a:r>
            <a:r>
              <a:rPr lang="de-DE" sz="1800" i="1" dirty="0"/>
              <a:t> </a:t>
            </a:r>
            <a:r>
              <a:rPr lang="de-DE" sz="1800" i="1" dirty="0" err="1"/>
              <a:t>into</a:t>
            </a:r>
            <a:r>
              <a:rPr lang="de-DE" sz="1800" i="1" dirty="0"/>
              <a:t> global </a:t>
            </a:r>
            <a:r>
              <a:rPr lang="de-DE" sz="1800" i="1" dirty="0" err="1"/>
              <a:t>features</a:t>
            </a:r>
            <a:r>
              <a:rPr lang="de-DE" sz="1800" dirty="0"/>
              <a:t>– </a:t>
            </a:r>
            <a:r>
              <a:rPr lang="de-DE" sz="1800" dirty="0" err="1"/>
              <a:t>as</a:t>
            </a:r>
            <a:r>
              <a:rPr lang="de-DE" sz="1800" dirty="0"/>
              <a:t> </a:t>
            </a:r>
            <a:r>
              <a:rPr lang="de-DE" sz="1800" dirty="0" err="1"/>
              <a:t>seen</a:t>
            </a:r>
            <a:r>
              <a:rPr lang="de-DE" sz="1800" dirty="0"/>
              <a:t> </a:t>
            </a:r>
            <a:r>
              <a:rPr lang="de-DE" sz="1800" dirty="0" err="1"/>
              <a:t>when</a:t>
            </a:r>
            <a:r>
              <a:rPr lang="de-DE" sz="1800" dirty="0"/>
              <a:t> positive </a:t>
            </a:r>
            <a:r>
              <a:rPr lang="de-DE" sz="1800" dirty="0" err="1"/>
              <a:t>feedback</a:t>
            </a:r>
            <a:r>
              <a:rPr lang="de-DE" sz="1800" dirty="0"/>
              <a:t> in social </a:t>
            </a:r>
            <a:r>
              <a:rPr lang="de-DE" sz="1800" dirty="0" err="1"/>
              <a:t>networks</a:t>
            </a:r>
            <a:r>
              <a:rPr lang="de-DE" sz="1800" dirty="0"/>
              <a:t> </a:t>
            </a:r>
            <a:r>
              <a:rPr lang="de-DE" sz="1800" dirty="0" err="1"/>
              <a:t>creates</a:t>
            </a:r>
            <a:r>
              <a:rPr lang="de-DE" sz="1800" dirty="0"/>
              <a:t> viral </a:t>
            </a:r>
            <a:r>
              <a:rPr lang="de-DE" sz="1800" dirty="0" err="1"/>
              <a:t>trends</a:t>
            </a:r>
            <a:r>
              <a:rPr lang="de-DE" sz="1800" dirty="0"/>
              <a:t> </a:t>
            </a:r>
            <a:r>
              <a:rPr lang="de-DE" sz="1800" dirty="0" err="1"/>
              <a:t>or</a:t>
            </a:r>
            <a:r>
              <a:rPr lang="de-DE" sz="1800" dirty="0"/>
              <a:t> echo </a:t>
            </a:r>
            <a:r>
              <a:rPr lang="de-DE" sz="1800" dirty="0" err="1"/>
              <a:t>chambers</a:t>
            </a:r>
            <a:endParaRPr lang="de-DE" sz="1800" dirty="0"/>
          </a:p>
          <a:p>
            <a:pPr>
              <a:spcBef>
                <a:spcPts val="0"/>
              </a:spcBef>
            </a:pPr>
            <a:endParaRPr lang="de-DE" sz="2000" dirty="0"/>
          </a:p>
          <a:p>
            <a:pPr marL="0" indent="0">
              <a:spcBef>
                <a:spcPts val="0"/>
              </a:spcBef>
              <a:buNone/>
            </a:pPr>
            <a:endParaRPr lang="de-DE" sz="2000" dirty="0"/>
          </a:p>
        </p:txBody>
      </p:sp>
      <p:pic>
        <p:nvPicPr>
          <p:cNvPr id="6" name="Inhaltsplatzhalter 29">
            <a:extLst>
              <a:ext uri="{FF2B5EF4-FFF2-40B4-BE49-F238E27FC236}">
                <a16:creationId xmlns:a16="http://schemas.microsoft.com/office/drawing/2014/main" id="{755F312D-532E-1888-8698-9A9C377C9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9411"/>
          <a:stretch>
            <a:fillRect/>
          </a:stretch>
        </p:blipFill>
        <p:spPr bwMode="auto">
          <a:xfrm>
            <a:off x="0" y="522121"/>
            <a:ext cx="2883731" cy="1365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nhaltsplatzhalter 29">
            <a:extLst>
              <a:ext uri="{FF2B5EF4-FFF2-40B4-BE49-F238E27FC236}">
                <a16:creationId xmlns:a16="http://schemas.microsoft.com/office/drawing/2014/main" id="{6C9D78C9-6A1D-8ECD-9FC7-1B410A7F7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9411"/>
          <a:stretch>
            <a:fillRect/>
          </a:stretch>
        </p:blipFill>
        <p:spPr bwMode="auto">
          <a:xfrm>
            <a:off x="2883731" y="522121"/>
            <a:ext cx="3146956" cy="1365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nhaltsplatzhalter 29">
            <a:extLst>
              <a:ext uri="{FF2B5EF4-FFF2-40B4-BE49-F238E27FC236}">
                <a16:creationId xmlns:a16="http://schemas.microsoft.com/office/drawing/2014/main" id="{4F1588A5-E429-505C-FE5E-6AED63DB2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9411"/>
          <a:stretch>
            <a:fillRect/>
          </a:stretch>
        </p:blipFill>
        <p:spPr bwMode="auto">
          <a:xfrm>
            <a:off x="6030687" y="522121"/>
            <a:ext cx="3113314" cy="1365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0067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Inhaltsplatzhalter 5" descr="research_process_a.GIF">
            <a:extLst>
              <a:ext uri="{FF2B5EF4-FFF2-40B4-BE49-F238E27FC236}">
                <a16:creationId xmlns:a16="http://schemas.microsoft.com/office/drawing/2014/main" id="{24A772EF-5730-E5A7-EB26-518E5401061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" r="-117"/>
          <a:stretch>
            <a:fillRect/>
          </a:stretch>
        </p:blipFill>
        <p:spPr>
          <a:xfrm>
            <a:off x="-403225" y="0"/>
            <a:ext cx="9555163" cy="6858000"/>
          </a:xfr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5CCDE8-969C-5266-D3FF-C11E5082C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8862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de-DE" sz="1600" b="1" dirty="0" err="1"/>
              <a:t>Recursive</a:t>
            </a:r>
            <a:r>
              <a:rPr lang="de-DE" sz="1600" b="1" dirty="0"/>
              <a:t> </a:t>
            </a:r>
            <a:r>
              <a:rPr lang="de-DE" sz="1600" b="1" dirty="0" err="1"/>
              <a:t>collapse</a:t>
            </a:r>
            <a:r>
              <a:rPr lang="de-DE" sz="1600" dirty="0"/>
              <a:t> — a </a:t>
            </a:r>
            <a:r>
              <a:rPr lang="de-DE" sz="1600" dirty="0" err="1"/>
              <a:t>tightening</a:t>
            </a:r>
            <a:r>
              <a:rPr lang="de-DE" sz="1600" dirty="0"/>
              <a:t>, </a:t>
            </a:r>
            <a:r>
              <a:rPr lang="de-DE" sz="1600" dirty="0" err="1"/>
              <a:t>inward</a:t>
            </a:r>
            <a:r>
              <a:rPr lang="de-DE" sz="1600" dirty="0"/>
              <a:t> spiral </a:t>
            </a:r>
            <a:r>
              <a:rPr lang="de-DE" sz="1600" dirty="0" err="1"/>
              <a:t>where</a:t>
            </a:r>
            <a:r>
              <a:rPr lang="de-DE" sz="1600" dirty="0"/>
              <a:t> </a:t>
            </a:r>
            <a:r>
              <a:rPr lang="de-DE" sz="1600" dirty="0" err="1"/>
              <a:t>each</a:t>
            </a:r>
            <a:r>
              <a:rPr lang="de-DE" sz="1600" dirty="0"/>
              <a:t> loop </a:t>
            </a:r>
            <a:r>
              <a:rPr lang="de-DE" sz="1600" dirty="0" err="1"/>
              <a:t>diminishes</a:t>
            </a:r>
            <a:r>
              <a:rPr lang="de-DE" sz="1600" dirty="0"/>
              <a:t> in </a:t>
            </a:r>
            <a:r>
              <a:rPr lang="de-DE" sz="1600" dirty="0" err="1"/>
              <a:t>scale</a:t>
            </a:r>
            <a:r>
              <a:rPr lang="de-DE" sz="1600" dirty="0"/>
              <a:t> </a:t>
            </a:r>
            <a:r>
              <a:rPr lang="de-DE" sz="1600" dirty="0" err="1"/>
              <a:t>or</a:t>
            </a:r>
            <a:r>
              <a:rPr lang="de-DE" sz="1600" dirty="0"/>
              <a:t> </a:t>
            </a:r>
            <a:r>
              <a:rPr lang="de-DE" sz="1600" dirty="0" err="1"/>
              <a:t>impact</a:t>
            </a:r>
            <a:r>
              <a:rPr lang="de-DE" sz="1600" dirty="0"/>
              <a:t>. </a:t>
            </a:r>
            <a:r>
              <a:rPr lang="de-DE" sz="1600" dirty="0" err="1">
                <a:solidFill>
                  <a:srgbClr val="FF0000"/>
                </a:solidFill>
              </a:rPr>
              <a:t>Simplification</a:t>
            </a:r>
            <a:r>
              <a:rPr lang="de-DE" sz="1600" dirty="0">
                <a:solidFill>
                  <a:srgbClr val="FF0000"/>
                </a:solidFill>
              </a:rPr>
              <a:t> </a:t>
            </a:r>
            <a:r>
              <a:rPr lang="de-DE" sz="1600" dirty="0" err="1">
                <a:solidFill>
                  <a:srgbClr val="FF0000"/>
                </a:solidFill>
              </a:rPr>
              <a:t>or</a:t>
            </a:r>
            <a:r>
              <a:rPr lang="de-DE" sz="1600" dirty="0">
                <a:solidFill>
                  <a:srgbClr val="FF0000"/>
                </a:solidFill>
              </a:rPr>
              <a:t> </a:t>
            </a:r>
            <a:r>
              <a:rPr lang="de-DE" sz="1600" dirty="0" err="1">
                <a:solidFill>
                  <a:srgbClr val="FF0000"/>
                </a:solidFill>
              </a:rPr>
              <a:t>convergence</a:t>
            </a:r>
            <a:r>
              <a:rPr lang="de-DE" sz="1600" dirty="0">
                <a:solidFill>
                  <a:srgbClr val="FF0000"/>
                </a:solidFill>
              </a:rPr>
              <a:t> </a:t>
            </a:r>
            <a:r>
              <a:rPr lang="de-DE" sz="1600" dirty="0" err="1">
                <a:solidFill>
                  <a:srgbClr val="FF0000"/>
                </a:solidFill>
              </a:rPr>
              <a:t>toward</a:t>
            </a:r>
            <a:r>
              <a:rPr lang="de-DE" sz="1600" dirty="0">
                <a:solidFill>
                  <a:srgbClr val="FF0000"/>
                </a:solidFill>
              </a:rPr>
              <a:t> a </a:t>
            </a:r>
            <a:r>
              <a:rPr lang="de-DE" sz="1600" dirty="0" err="1">
                <a:solidFill>
                  <a:srgbClr val="FF0000"/>
                </a:solidFill>
              </a:rPr>
              <a:t>fixed</a:t>
            </a:r>
            <a:r>
              <a:rPr lang="de-DE" sz="1600" dirty="0">
                <a:solidFill>
                  <a:srgbClr val="FF0000"/>
                </a:solidFill>
              </a:rPr>
              <a:t> </a:t>
            </a:r>
            <a:r>
              <a:rPr lang="de-DE" sz="1600" dirty="0" err="1">
                <a:solidFill>
                  <a:srgbClr val="FF0000"/>
                </a:solidFill>
              </a:rPr>
              <a:t>point</a:t>
            </a:r>
            <a:r>
              <a:rPr lang="de-DE" sz="1600" dirty="0"/>
              <a:t>, such </a:t>
            </a:r>
            <a:r>
              <a:rPr lang="de-DE" sz="1600" dirty="0" err="1"/>
              <a:t>as</a:t>
            </a:r>
            <a:r>
              <a:rPr lang="de-DE" sz="1600" dirty="0"/>
              <a:t> </a:t>
            </a:r>
            <a:r>
              <a:rPr lang="de-DE" sz="1600" dirty="0" err="1"/>
              <a:t>problem</a:t>
            </a:r>
            <a:r>
              <a:rPr lang="de-DE" sz="1600" dirty="0"/>
              <a:t> </a:t>
            </a:r>
            <a:r>
              <a:rPr lang="de-DE" sz="1600" dirty="0" err="1"/>
              <a:t>reduction</a:t>
            </a:r>
            <a:r>
              <a:rPr lang="de-DE" sz="1600" dirty="0"/>
              <a:t> in </a:t>
            </a:r>
            <a:r>
              <a:rPr lang="de-DE" sz="1600" dirty="0" err="1"/>
              <a:t>algorithms</a:t>
            </a:r>
            <a:r>
              <a:rPr lang="de-DE" sz="1600" dirty="0"/>
              <a:t> </a:t>
            </a:r>
            <a:r>
              <a:rPr lang="de-DE" sz="1600" dirty="0" err="1"/>
              <a:t>or</a:t>
            </a:r>
            <a:r>
              <a:rPr lang="de-DE" sz="1600" dirty="0"/>
              <a:t> </a:t>
            </a:r>
            <a:r>
              <a:rPr lang="de-DE" sz="1600" dirty="0" err="1"/>
              <a:t>focused</a:t>
            </a:r>
            <a:r>
              <a:rPr lang="de-DE" sz="1600" dirty="0"/>
              <a:t> </a:t>
            </a:r>
            <a:r>
              <a:rPr lang="de-DE" sz="1600" dirty="0" err="1"/>
              <a:t>introspection</a:t>
            </a:r>
            <a:r>
              <a:rPr lang="de-DE" sz="1600" dirty="0"/>
              <a:t> in </a:t>
            </a:r>
            <a:r>
              <a:rPr lang="de-DE" sz="1600" dirty="0" err="1"/>
              <a:t>thought</a:t>
            </a:r>
            <a:r>
              <a:rPr lang="de-DE" sz="1600" dirty="0"/>
              <a:t>.</a:t>
            </a:r>
          </a:p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r>
              <a:rPr lang="de-DE" sz="1600" b="1" dirty="0" err="1"/>
              <a:t>Recursive</a:t>
            </a:r>
            <a:r>
              <a:rPr lang="de-DE" sz="1600" b="1" dirty="0"/>
              <a:t> </a:t>
            </a:r>
            <a:r>
              <a:rPr lang="de-DE" sz="1600" b="1" dirty="0" err="1"/>
              <a:t>bloom</a:t>
            </a:r>
            <a:r>
              <a:rPr lang="de-DE" sz="1600" dirty="0"/>
              <a:t> </a:t>
            </a:r>
            <a:r>
              <a:rPr lang="de-DE" sz="1600" dirty="0" err="1"/>
              <a:t>represents</a:t>
            </a:r>
            <a:r>
              <a:rPr lang="de-DE" sz="1600" dirty="0"/>
              <a:t> an </a:t>
            </a:r>
            <a:r>
              <a:rPr lang="de-DE" sz="1600" dirty="0" err="1"/>
              <a:t>outward-expanding</a:t>
            </a:r>
            <a:r>
              <a:rPr lang="de-DE" sz="1600" dirty="0"/>
              <a:t> spiral. </a:t>
            </a:r>
            <a:r>
              <a:rPr lang="de-DE" sz="1600" dirty="0" err="1"/>
              <a:t>Each</a:t>
            </a:r>
            <a:r>
              <a:rPr lang="de-DE" sz="1600" dirty="0"/>
              <a:t> </a:t>
            </a:r>
            <a:r>
              <a:rPr lang="de-DE" sz="1600" dirty="0" err="1"/>
              <a:t>recursive</a:t>
            </a:r>
            <a:r>
              <a:rPr lang="de-DE" sz="1600" dirty="0"/>
              <a:t> pass </a:t>
            </a:r>
            <a:r>
              <a:rPr lang="de-DE" sz="1600" dirty="0" err="1"/>
              <a:t>builds</a:t>
            </a:r>
            <a:r>
              <a:rPr lang="de-DE" sz="1600" dirty="0"/>
              <a:t> upon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previous</a:t>
            </a:r>
            <a:r>
              <a:rPr lang="de-DE" sz="1600" dirty="0"/>
              <a:t> </a:t>
            </a:r>
            <a:r>
              <a:rPr lang="de-DE" sz="1600" dirty="0" err="1"/>
              <a:t>one</a:t>
            </a:r>
            <a:r>
              <a:rPr lang="de-DE" sz="1600" dirty="0"/>
              <a:t> </a:t>
            </a:r>
            <a:r>
              <a:rPr lang="de-DE" sz="1600" dirty="0" err="1"/>
              <a:t>with</a:t>
            </a:r>
            <a:r>
              <a:rPr lang="de-DE" sz="1600" dirty="0"/>
              <a:t> </a:t>
            </a:r>
            <a:r>
              <a:rPr lang="de-DE" sz="1600" dirty="0" err="1"/>
              <a:t>increasing</a:t>
            </a:r>
            <a:r>
              <a:rPr lang="de-DE" sz="1600" dirty="0"/>
              <a:t> </a:t>
            </a:r>
            <a:r>
              <a:rPr lang="de-DE" sz="1600" dirty="0" err="1"/>
              <a:t>scope</a:t>
            </a:r>
            <a:r>
              <a:rPr lang="de-DE" sz="1600" dirty="0"/>
              <a:t> </a:t>
            </a:r>
            <a:r>
              <a:rPr lang="de-DE" sz="1600" dirty="0" err="1"/>
              <a:t>or</a:t>
            </a:r>
            <a:r>
              <a:rPr lang="de-DE" sz="1600" dirty="0"/>
              <a:t> </a:t>
            </a:r>
            <a:r>
              <a:rPr lang="de-DE" sz="1600" dirty="0" err="1"/>
              <a:t>complexity</a:t>
            </a:r>
            <a:r>
              <a:rPr lang="de-DE" sz="1600" dirty="0"/>
              <a:t>. </a:t>
            </a:r>
          </a:p>
          <a:p>
            <a:pPr marL="0" indent="0">
              <a:buNone/>
            </a:pPr>
            <a:r>
              <a:rPr lang="de-DE" sz="1600" dirty="0"/>
              <a:t>This </a:t>
            </a:r>
            <a:r>
              <a:rPr lang="de-DE" sz="1600" dirty="0" err="1"/>
              <a:t>kind</a:t>
            </a:r>
            <a:r>
              <a:rPr lang="de-DE" sz="1600" dirty="0"/>
              <a:t> </a:t>
            </a:r>
            <a:r>
              <a:rPr lang="de-DE" sz="1600" dirty="0" err="1"/>
              <a:t>of</a:t>
            </a:r>
            <a:r>
              <a:rPr lang="de-DE" sz="1600" dirty="0"/>
              <a:t> </a:t>
            </a:r>
            <a:r>
              <a:rPr lang="de-DE" sz="1600" dirty="0" err="1"/>
              <a:t>recursion</a:t>
            </a:r>
            <a:r>
              <a:rPr lang="de-DE" sz="1600" dirty="0"/>
              <a:t> </a:t>
            </a:r>
            <a:r>
              <a:rPr lang="de-DE" sz="1600" dirty="0" err="1"/>
              <a:t>is</a:t>
            </a:r>
            <a:r>
              <a:rPr lang="de-DE" sz="1600" dirty="0"/>
              <a:t> </a:t>
            </a:r>
            <a:r>
              <a:rPr lang="de-DE" sz="1600" dirty="0" err="1"/>
              <a:t>common</a:t>
            </a:r>
            <a:r>
              <a:rPr lang="de-DE" sz="1600" dirty="0"/>
              <a:t> in </a:t>
            </a:r>
            <a:r>
              <a:rPr lang="de-DE" sz="1600" dirty="0" err="1"/>
              <a:t>creative</a:t>
            </a:r>
            <a:r>
              <a:rPr lang="de-DE" sz="1600" dirty="0"/>
              <a:t> </a:t>
            </a:r>
            <a:r>
              <a:rPr lang="de-DE" sz="1600" dirty="0" err="1"/>
              <a:t>thought</a:t>
            </a:r>
            <a:r>
              <a:rPr lang="de-DE" sz="1600" dirty="0"/>
              <a:t>, </a:t>
            </a:r>
            <a:r>
              <a:rPr lang="de-DE" sz="1600" dirty="0" err="1"/>
              <a:t>fractal</a:t>
            </a:r>
            <a:r>
              <a:rPr lang="de-DE" sz="1600" dirty="0"/>
              <a:t> </a:t>
            </a:r>
            <a:r>
              <a:rPr lang="de-DE" sz="1600" dirty="0" err="1"/>
              <a:t>patterns</a:t>
            </a:r>
            <a:r>
              <a:rPr lang="de-DE" sz="1600" dirty="0"/>
              <a:t>, </a:t>
            </a:r>
            <a:r>
              <a:rPr lang="de-DE" sz="1600" dirty="0" err="1"/>
              <a:t>or</a:t>
            </a:r>
            <a:r>
              <a:rPr lang="de-DE" sz="1600" dirty="0"/>
              <a:t> generative </a:t>
            </a:r>
            <a:r>
              <a:rPr lang="de-DE" sz="1600" dirty="0" err="1"/>
              <a:t>systems</a:t>
            </a:r>
            <a:r>
              <a:rPr lang="de-DE" sz="1600" dirty="0"/>
              <a:t> </a:t>
            </a:r>
            <a:r>
              <a:rPr lang="de-DE" sz="1600" dirty="0" err="1"/>
              <a:t>where</a:t>
            </a:r>
            <a:r>
              <a:rPr lang="de-DE" sz="1600" dirty="0"/>
              <a:t> </a:t>
            </a:r>
            <a:r>
              <a:rPr lang="de-DE" sz="1600" dirty="0" err="1"/>
              <a:t>iteration</a:t>
            </a:r>
            <a:r>
              <a:rPr lang="de-DE" sz="1600" dirty="0"/>
              <a:t> </a:t>
            </a:r>
            <a:r>
              <a:rPr lang="de-DE" sz="1600" dirty="0" err="1"/>
              <a:t>doesn’t</a:t>
            </a:r>
            <a:r>
              <a:rPr lang="de-DE" sz="1600" dirty="0"/>
              <a:t> just </a:t>
            </a:r>
            <a:r>
              <a:rPr lang="de-DE" sz="1600" dirty="0" err="1"/>
              <a:t>repeat</a:t>
            </a:r>
            <a:r>
              <a:rPr lang="de-DE" sz="1600" dirty="0"/>
              <a:t> — </a:t>
            </a:r>
            <a:r>
              <a:rPr lang="de-DE" sz="1600" dirty="0" err="1"/>
              <a:t>it</a:t>
            </a:r>
            <a:r>
              <a:rPr lang="de-DE" sz="1600" dirty="0"/>
              <a:t> </a:t>
            </a:r>
            <a:r>
              <a:rPr lang="de-DE" sz="1600" dirty="0" err="1"/>
              <a:t>evolves</a:t>
            </a:r>
            <a:r>
              <a:rPr lang="de-DE" sz="1600" dirty="0"/>
              <a:t>. </a:t>
            </a:r>
            <a:r>
              <a:rPr lang="de-DE" sz="1600" dirty="0" err="1"/>
              <a:t>Blooming</a:t>
            </a:r>
            <a:r>
              <a:rPr lang="de-DE" sz="1600" dirty="0"/>
              <a:t> </a:t>
            </a:r>
            <a:r>
              <a:rPr lang="de-DE" sz="1600" dirty="0" err="1"/>
              <a:t>recursion</a:t>
            </a:r>
            <a:r>
              <a:rPr lang="de-DE" sz="1600" dirty="0"/>
              <a:t> </a:t>
            </a:r>
            <a:r>
              <a:rPr lang="de-DE" sz="1600" dirty="0" err="1"/>
              <a:t>allows</a:t>
            </a:r>
            <a:r>
              <a:rPr lang="de-DE" sz="1600" dirty="0"/>
              <a:t> </a:t>
            </a:r>
            <a:r>
              <a:rPr lang="de-DE" sz="1600" dirty="0" err="1"/>
              <a:t>systems</a:t>
            </a:r>
            <a:r>
              <a:rPr lang="de-DE" sz="1600" dirty="0"/>
              <a:t> </a:t>
            </a:r>
            <a:r>
              <a:rPr lang="de-DE" sz="1600" dirty="0" err="1"/>
              <a:t>to</a:t>
            </a:r>
            <a:r>
              <a:rPr lang="de-DE" sz="1600" dirty="0"/>
              <a:t> </a:t>
            </a:r>
            <a:r>
              <a:rPr lang="de-DE" sz="1600" dirty="0" err="1"/>
              <a:t>model</a:t>
            </a:r>
            <a:r>
              <a:rPr lang="de-DE" sz="1600" dirty="0"/>
              <a:t> </a:t>
            </a:r>
            <a:r>
              <a:rPr lang="de-DE" sz="1600" dirty="0">
                <a:solidFill>
                  <a:srgbClr val="FF0000"/>
                </a:solidFill>
              </a:rPr>
              <a:t>emergent </a:t>
            </a:r>
            <a:r>
              <a:rPr lang="de-DE" sz="1600" dirty="0" err="1">
                <a:solidFill>
                  <a:srgbClr val="FF0000"/>
                </a:solidFill>
              </a:rPr>
              <a:t>behaviors</a:t>
            </a:r>
            <a:r>
              <a:rPr lang="de-DE" sz="1600" dirty="0"/>
              <a:t>, </a:t>
            </a:r>
            <a:r>
              <a:rPr lang="de-DE" sz="1600" dirty="0" err="1"/>
              <a:t>expand</a:t>
            </a:r>
            <a:r>
              <a:rPr lang="de-DE" sz="1600" dirty="0"/>
              <a:t> </a:t>
            </a:r>
            <a:r>
              <a:rPr lang="de-DE" sz="1600" dirty="0" err="1"/>
              <a:t>into</a:t>
            </a:r>
            <a:r>
              <a:rPr lang="de-DE" sz="1600" dirty="0"/>
              <a:t> </a:t>
            </a:r>
            <a:r>
              <a:rPr lang="de-DE" sz="1600" dirty="0" err="1"/>
              <a:t>new</a:t>
            </a:r>
            <a:r>
              <a:rPr lang="de-DE" sz="1600" dirty="0"/>
              <a:t> </a:t>
            </a:r>
            <a:r>
              <a:rPr lang="de-DE" sz="1600" dirty="0" err="1"/>
              <a:t>representational</a:t>
            </a:r>
            <a:r>
              <a:rPr lang="de-DE" sz="1600" dirty="0"/>
              <a:t> </a:t>
            </a:r>
            <a:r>
              <a:rPr lang="de-DE" sz="1600" dirty="0" err="1"/>
              <a:t>space</a:t>
            </a:r>
            <a:r>
              <a:rPr lang="de-DE" sz="1600" dirty="0"/>
              <a:t>, </a:t>
            </a:r>
            <a:r>
              <a:rPr lang="de-DE" sz="1600" dirty="0" err="1"/>
              <a:t>or</a:t>
            </a:r>
            <a:r>
              <a:rPr lang="de-DE" sz="1600" dirty="0"/>
              <a:t> </a:t>
            </a:r>
            <a:r>
              <a:rPr lang="de-DE" sz="1600" dirty="0" err="1"/>
              <a:t>simulate</a:t>
            </a:r>
            <a:r>
              <a:rPr lang="de-DE" sz="1600" dirty="0"/>
              <a:t> </a:t>
            </a:r>
            <a:r>
              <a:rPr lang="de-DE" sz="1600" dirty="0" err="1"/>
              <a:t>futures</a:t>
            </a:r>
            <a:r>
              <a:rPr lang="de-DE" sz="1600" dirty="0"/>
              <a:t> </a:t>
            </a:r>
            <a:r>
              <a:rPr lang="de-DE" sz="1600" dirty="0" err="1"/>
              <a:t>from</a:t>
            </a:r>
            <a:r>
              <a:rPr lang="de-DE" sz="1600" dirty="0"/>
              <a:t>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seed</a:t>
            </a:r>
            <a:r>
              <a:rPr lang="de-DE" sz="1600" dirty="0"/>
              <a:t> </a:t>
            </a:r>
            <a:r>
              <a:rPr lang="de-DE" sz="1600" dirty="0" err="1"/>
              <a:t>of</a:t>
            </a:r>
            <a:r>
              <a:rPr lang="de-DE" sz="1600" dirty="0"/>
              <a:t> a </a:t>
            </a:r>
            <a:r>
              <a:rPr lang="de-DE" sz="1600" dirty="0" err="1"/>
              <a:t>current</a:t>
            </a:r>
            <a:r>
              <a:rPr lang="de-DE" sz="1600" dirty="0"/>
              <a:t> </a:t>
            </a:r>
            <a:r>
              <a:rPr lang="de-DE" sz="1600" dirty="0" err="1"/>
              <a:t>idea</a:t>
            </a:r>
            <a:r>
              <a:rPr lang="de-DE" sz="1600" dirty="0"/>
              <a:t>.</a:t>
            </a:r>
          </a:p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r>
              <a:rPr lang="de-DE" sz="1600" b="1" dirty="0"/>
              <a:t>Flat </a:t>
            </a:r>
            <a:r>
              <a:rPr lang="de-DE" sz="1600" b="1" dirty="0" err="1"/>
              <a:t>recursion</a:t>
            </a:r>
            <a:r>
              <a:rPr lang="de-DE" sz="1600" dirty="0"/>
              <a:t>, </a:t>
            </a:r>
            <a:r>
              <a:rPr lang="de-DE" sz="1600" dirty="0" err="1"/>
              <a:t>where</a:t>
            </a:r>
            <a:r>
              <a:rPr lang="de-DE" sz="1600" dirty="0"/>
              <a:t> </a:t>
            </a:r>
            <a:r>
              <a:rPr lang="de-DE" sz="1600" dirty="0" err="1"/>
              <a:t>each</a:t>
            </a:r>
            <a:r>
              <a:rPr lang="de-DE" sz="1600" dirty="0"/>
              <a:t> loop </a:t>
            </a:r>
            <a:r>
              <a:rPr lang="de-DE" sz="1600" dirty="0" err="1"/>
              <a:t>is</a:t>
            </a:r>
            <a:r>
              <a:rPr lang="de-DE" sz="1600" dirty="0"/>
              <a:t> </a:t>
            </a:r>
            <a:r>
              <a:rPr lang="de-DE" sz="1600" dirty="0" err="1"/>
              <a:t>roughly</a:t>
            </a:r>
            <a:r>
              <a:rPr lang="de-DE" sz="1600" dirty="0"/>
              <a:t> </a:t>
            </a:r>
            <a:r>
              <a:rPr lang="de-DE" sz="1600" dirty="0" err="1"/>
              <a:t>equivalent</a:t>
            </a:r>
            <a:r>
              <a:rPr lang="de-DE" sz="1600" dirty="0"/>
              <a:t> in </a:t>
            </a:r>
            <a:r>
              <a:rPr lang="de-DE" sz="1600" dirty="0" err="1"/>
              <a:t>size</a:t>
            </a:r>
            <a:r>
              <a:rPr lang="de-DE" sz="1600" dirty="0"/>
              <a:t> and </a:t>
            </a:r>
            <a:r>
              <a:rPr lang="de-DE" sz="1600" dirty="0" err="1"/>
              <a:t>influence</a:t>
            </a:r>
            <a:r>
              <a:rPr lang="de-DE" sz="1600" dirty="0"/>
              <a:t>. This </a:t>
            </a:r>
            <a:r>
              <a:rPr lang="de-DE" sz="1600" dirty="0" err="1">
                <a:solidFill>
                  <a:srgbClr val="FF0000"/>
                </a:solidFill>
              </a:rPr>
              <a:t>steady-state</a:t>
            </a:r>
            <a:r>
              <a:rPr lang="de-DE" sz="1600" dirty="0">
                <a:solidFill>
                  <a:srgbClr val="FF0000"/>
                </a:solidFill>
              </a:rPr>
              <a:t> </a:t>
            </a:r>
            <a:r>
              <a:rPr lang="de-DE" sz="1600" dirty="0" err="1">
                <a:solidFill>
                  <a:srgbClr val="FF0000"/>
                </a:solidFill>
              </a:rPr>
              <a:t>recursion</a:t>
            </a:r>
            <a:r>
              <a:rPr lang="de-DE" sz="1600" dirty="0">
                <a:solidFill>
                  <a:srgbClr val="FF0000"/>
                </a:solidFill>
              </a:rPr>
              <a:t> </a:t>
            </a:r>
            <a:r>
              <a:rPr lang="de-DE" sz="1600" dirty="0" err="1"/>
              <a:t>doesn’t</a:t>
            </a:r>
            <a:r>
              <a:rPr lang="de-DE" sz="1600" dirty="0"/>
              <a:t> </a:t>
            </a:r>
            <a:r>
              <a:rPr lang="de-DE" sz="1600" dirty="0" err="1"/>
              <a:t>collapse</a:t>
            </a:r>
            <a:r>
              <a:rPr lang="de-DE" sz="1600" dirty="0"/>
              <a:t> </a:t>
            </a:r>
            <a:r>
              <a:rPr lang="de-DE" sz="1600" dirty="0" err="1"/>
              <a:t>or</a:t>
            </a:r>
            <a:r>
              <a:rPr lang="de-DE" sz="1600" dirty="0"/>
              <a:t> </a:t>
            </a:r>
            <a:r>
              <a:rPr lang="de-DE" sz="1600" dirty="0" err="1"/>
              <a:t>grow</a:t>
            </a:r>
            <a:r>
              <a:rPr lang="de-DE" sz="1600" dirty="0"/>
              <a:t> — </a:t>
            </a:r>
            <a:r>
              <a:rPr lang="de-DE" sz="1600" dirty="0" err="1"/>
              <a:t>it</a:t>
            </a:r>
            <a:r>
              <a:rPr lang="de-DE" sz="1600" dirty="0"/>
              <a:t> </a:t>
            </a:r>
            <a:r>
              <a:rPr lang="de-DE" sz="1600" dirty="0" err="1"/>
              <a:t>simply</a:t>
            </a:r>
            <a:r>
              <a:rPr lang="de-DE" sz="1600" dirty="0"/>
              <a:t> </a:t>
            </a:r>
            <a:r>
              <a:rPr lang="de-DE" sz="1600" dirty="0" err="1"/>
              <a:t>sustains</a:t>
            </a:r>
            <a:r>
              <a:rPr lang="de-DE" sz="1600" dirty="0"/>
              <a:t> a </a:t>
            </a:r>
            <a:r>
              <a:rPr lang="de-DE" sz="1600" dirty="0" err="1">
                <a:solidFill>
                  <a:srgbClr val="FF0000"/>
                </a:solidFill>
              </a:rPr>
              <a:t>stable</a:t>
            </a:r>
            <a:r>
              <a:rPr lang="de-DE" sz="1600" dirty="0">
                <a:solidFill>
                  <a:srgbClr val="FF0000"/>
                </a:solidFill>
              </a:rPr>
              <a:t> </a:t>
            </a:r>
            <a:r>
              <a:rPr lang="de-DE" sz="1600" dirty="0" err="1">
                <a:solidFill>
                  <a:srgbClr val="FF0000"/>
                </a:solidFill>
              </a:rPr>
              <a:t>cycle</a:t>
            </a:r>
            <a:r>
              <a:rPr lang="de-DE" sz="1600" dirty="0"/>
              <a:t>. In code, </a:t>
            </a:r>
            <a:r>
              <a:rPr lang="de-DE" sz="1600" dirty="0" err="1"/>
              <a:t>it</a:t>
            </a:r>
            <a:r>
              <a:rPr lang="de-DE" sz="1600" dirty="0"/>
              <a:t> </a:t>
            </a:r>
            <a:r>
              <a:rPr lang="de-DE" sz="1600" dirty="0" err="1"/>
              <a:t>might</a:t>
            </a:r>
            <a:r>
              <a:rPr lang="de-DE" sz="1600" dirty="0"/>
              <a:t> </a:t>
            </a:r>
            <a:r>
              <a:rPr lang="de-DE" sz="1600" dirty="0" err="1"/>
              <a:t>appear</a:t>
            </a:r>
            <a:r>
              <a:rPr lang="de-DE" sz="1600" dirty="0"/>
              <a:t> </a:t>
            </a:r>
            <a:r>
              <a:rPr lang="de-DE" sz="1600" dirty="0" err="1"/>
              <a:t>as</a:t>
            </a:r>
            <a:r>
              <a:rPr lang="de-DE" sz="1600" dirty="0"/>
              <a:t> a </a:t>
            </a:r>
            <a:r>
              <a:rPr lang="de-DE" sz="1600" dirty="0" err="1"/>
              <a:t>self-referential</a:t>
            </a:r>
            <a:r>
              <a:rPr lang="de-DE" sz="1600" dirty="0"/>
              <a:t> </a:t>
            </a:r>
            <a:r>
              <a:rPr lang="de-DE" sz="1600" dirty="0" err="1"/>
              <a:t>structure</a:t>
            </a:r>
            <a:r>
              <a:rPr lang="de-DE" sz="1600" dirty="0"/>
              <a:t> </a:t>
            </a:r>
            <a:r>
              <a:rPr lang="de-DE" sz="1600" dirty="0" err="1"/>
              <a:t>that</a:t>
            </a:r>
            <a:r>
              <a:rPr lang="de-DE" sz="1600" dirty="0"/>
              <a:t> </a:t>
            </a:r>
            <a:r>
              <a:rPr lang="de-DE" sz="1600" dirty="0" err="1"/>
              <a:t>doesn’t</a:t>
            </a:r>
            <a:r>
              <a:rPr lang="de-DE" sz="1600" dirty="0"/>
              <a:t> alter </a:t>
            </a:r>
            <a:r>
              <a:rPr lang="de-DE" sz="1600" dirty="0" err="1"/>
              <a:t>its</a:t>
            </a:r>
            <a:r>
              <a:rPr lang="de-DE" sz="1600" dirty="0"/>
              <a:t> </a:t>
            </a:r>
            <a:r>
              <a:rPr lang="de-DE" sz="1600" dirty="0" err="1"/>
              <a:t>input</a:t>
            </a:r>
            <a:r>
              <a:rPr lang="de-DE" sz="1600" dirty="0"/>
              <a:t> </a:t>
            </a:r>
            <a:r>
              <a:rPr lang="de-DE" sz="1600" dirty="0" err="1"/>
              <a:t>meaningfully</a:t>
            </a:r>
            <a:r>
              <a:rPr lang="de-DE" sz="1600" dirty="0"/>
              <a:t>. </a:t>
            </a:r>
            <a:r>
              <a:rPr lang="de-DE" sz="1600" dirty="0" err="1"/>
              <a:t>Cognitively</a:t>
            </a:r>
            <a:r>
              <a:rPr lang="de-DE" sz="1600" dirty="0"/>
              <a:t>, </a:t>
            </a:r>
            <a:r>
              <a:rPr lang="de-DE" sz="1600" dirty="0" err="1"/>
              <a:t>it</a:t>
            </a:r>
            <a:r>
              <a:rPr lang="de-DE" sz="1600" dirty="0"/>
              <a:t> </a:t>
            </a:r>
            <a:r>
              <a:rPr lang="de-DE" sz="1600" dirty="0" err="1"/>
              <a:t>might</a:t>
            </a:r>
            <a:r>
              <a:rPr lang="de-DE" sz="1600" dirty="0"/>
              <a:t> </a:t>
            </a:r>
            <a:r>
              <a:rPr lang="de-DE" sz="1600" dirty="0" err="1"/>
              <a:t>represent</a:t>
            </a:r>
            <a:r>
              <a:rPr lang="de-DE" sz="1600" dirty="0"/>
              <a:t> </a:t>
            </a:r>
            <a:r>
              <a:rPr lang="de-DE" sz="1600" dirty="0" err="1"/>
              <a:t>rumination</a:t>
            </a:r>
            <a:r>
              <a:rPr lang="de-DE" sz="1600" dirty="0"/>
              <a:t> </a:t>
            </a:r>
            <a:r>
              <a:rPr lang="de-DE" sz="1600" dirty="0" err="1"/>
              <a:t>or</a:t>
            </a:r>
            <a:r>
              <a:rPr lang="de-DE" sz="1600" dirty="0"/>
              <a:t> </a:t>
            </a:r>
            <a:r>
              <a:rPr lang="de-DE" sz="1600" dirty="0" err="1"/>
              <a:t>steady</a:t>
            </a:r>
            <a:r>
              <a:rPr lang="de-DE" sz="1600" dirty="0"/>
              <a:t> </a:t>
            </a:r>
            <a:r>
              <a:rPr lang="de-DE" sz="1600" dirty="0" err="1"/>
              <a:t>habit</a:t>
            </a:r>
            <a:r>
              <a:rPr lang="de-DE" sz="1600" dirty="0"/>
              <a:t> </a:t>
            </a:r>
            <a:r>
              <a:rPr lang="de-DE" sz="1600" dirty="0" err="1"/>
              <a:t>loops</a:t>
            </a:r>
            <a:r>
              <a:rPr lang="de-DE" sz="1600" dirty="0"/>
              <a:t>, </a:t>
            </a:r>
            <a:r>
              <a:rPr lang="de-DE" sz="1600" dirty="0" err="1"/>
              <a:t>where</a:t>
            </a:r>
            <a:r>
              <a:rPr lang="de-DE" sz="1600" dirty="0"/>
              <a:t> </a:t>
            </a:r>
            <a:r>
              <a:rPr lang="de-DE" sz="1600" dirty="0" err="1"/>
              <a:t>thought</a:t>
            </a:r>
            <a:r>
              <a:rPr lang="de-DE" sz="1600" dirty="0"/>
              <a:t> </a:t>
            </a:r>
            <a:r>
              <a:rPr lang="de-DE" sz="1600" dirty="0" err="1"/>
              <a:t>patterns</a:t>
            </a:r>
            <a:r>
              <a:rPr lang="de-DE" sz="1600" dirty="0"/>
              <a:t> </a:t>
            </a:r>
            <a:r>
              <a:rPr lang="de-DE" sz="1600" dirty="0" err="1"/>
              <a:t>circulate</a:t>
            </a:r>
            <a:r>
              <a:rPr lang="de-DE" sz="1600" dirty="0"/>
              <a:t> </a:t>
            </a:r>
            <a:r>
              <a:rPr lang="de-DE" sz="1600" dirty="0" err="1"/>
              <a:t>without</a:t>
            </a:r>
            <a:r>
              <a:rPr lang="de-DE" sz="1600" dirty="0"/>
              <a:t> </a:t>
            </a:r>
            <a:r>
              <a:rPr lang="de-DE" sz="1600" dirty="0" err="1"/>
              <a:t>change</a:t>
            </a:r>
            <a:r>
              <a:rPr lang="de-DE" sz="1600" dirty="0"/>
              <a:t> </a:t>
            </a:r>
            <a:r>
              <a:rPr lang="de-DE" sz="1600" dirty="0" err="1"/>
              <a:t>or</a:t>
            </a:r>
            <a:r>
              <a:rPr lang="de-DE" sz="1600" dirty="0"/>
              <a:t> </a:t>
            </a:r>
            <a:r>
              <a:rPr lang="de-DE" sz="1600" dirty="0" err="1"/>
              <a:t>resolution</a:t>
            </a:r>
            <a:r>
              <a:rPr lang="de-DE" sz="1600" dirty="0"/>
              <a:t>.</a:t>
            </a:r>
          </a:p>
          <a:p>
            <a:endParaRPr lang="de-DE" sz="16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9AEA875-8BC8-5BC3-2B3D-3039E33ED28A}"/>
              </a:ext>
            </a:extLst>
          </p:cNvPr>
          <p:cNvSpPr txBox="1"/>
          <p:nvPr/>
        </p:nvSpPr>
        <p:spPr>
          <a:xfrm>
            <a:off x="5539863" y="6627168"/>
            <a:ext cx="36872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/>
              <a:t>https://</a:t>
            </a:r>
            <a:r>
              <a:rPr lang="de-DE" sz="900" dirty="0" err="1"/>
              <a:t>medium.com</a:t>
            </a:r>
            <a:r>
              <a:rPr lang="de-DE" sz="900" dirty="0"/>
              <a:t>/@reych369/3-forms-of-recursion-4c110ae0d078</a:t>
            </a:r>
          </a:p>
        </p:txBody>
      </p:sp>
    </p:spTree>
    <p:extLst>
      <p:ext uri="{BB962C8B-B14F-4D97-AF65-F5344CB8AC3E}">
        <p14:creationId xmlns:p14="http://schemas.microsoft.com/office/powerpoint/2010/main" val="12327486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 descr="Diagram of FL structure and behavior">
            <a:extLst>
              <a:ext uri="{FF2B5EF4-FFF2-40B4-BE49-F238E27FC236}">
                <a16:creationId xmlns:a16="http://schemas.microsoft.com/office/drawing/2014/main" id="{35EBD913-3304-3A87-4341-51A85A9950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142915" y="2008864"/>
            <a:ext cx="7326864" cy="4116216"/>
          </a:xfrm>
          <a:prstGeom prst="rect">
            <a:avLst/>
          </a:prstGeom>
          <a:solidFill>
            <a:schemeClr val="accent5"/>
          </a:solidFill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A0D7B8A0-31DF-D0CD-02A7-4B98CED9FD44}"/>
              </a:ext>
            </a:extLst>
          </p:cNvPr>
          <p:cNvSpPr txBox="1"/>
          <p:nvPr/>
        </p:nvSpPr>
        <p:spPr>
          <a:xfrm>
            <a:off x="926611" y="983848"/>
            <a:ext cx="72907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/>
              <a:t>Positive and Negative Feedback Loops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1970E1C-F43C-618C-68EF-44C585BE223C}"/>
              </a:ext>
            </a:extLst>
          </p:cNvPr>
          <p:cNvSpPr txBox="1"/>
          <p:nvPr/>
        </p:nvSpPr>
        <p:spPr>
          <a:xfrm>
            <a:off x="5903088" y="6565321"/>
            <a:ext cx="252825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00" dirty="0"/>
              <a:t>https://</a:t>
            </a:r>
            <a:r>
              <a:rPr lang="de-DE" sz="700" dirty="0" err="1"/>
              <a:t>serc.carleton.edu</a:t>
            </a:r>
            <a:r>
              <a:rPr lang="de-DE" sz="700" dirty="0"/>
              <a:t>/</a:t>
            </a:r>
            <a:r>
              <a:rPr lang="de-DE" sz="700" dirty="0" err="1"/>
              <a:t>earthandmind</a:t>
            </a:r>
            <a:r>
              <a:rPr lang="de-DE" sz="700" dirty="0"/>
              <a:t>/</a:t>
            </a:r>
            <a:r>
              <a:rPr lang="de-DE" sz="700" dirty="0" err="1"/>
              <a:t>posts</a:t>
            </a:r>
            <a:r>
              <a:rPr lang="de-DE" sz="700" dirty="0"/>
              <a:t>/</a:t>
            </a:r>
            <a:r>
              <a:rPr lang="de-DE" sz="700" dirty="0" err="1"/>
              <a:t>whyFLdifficult</a:t>
            </a:r>
            <a:endParaRPr lang="de-DE" sz="7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D46DC07-3B1B-468F-ACBA-51B1C0A3EDE5}"/>
              </a:ext>
            </a:extLst>
          </p:cNvPr>
          <p:cNvSpPr txBox="1"/>
          <p:nvPr/>
        </p:nvSpPr>
        <p:spPr>
          <a:xfrm>
            <a:off x="7592859" y="2880624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Amplifying</a:t>
            </a: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0B69018-F70E-7DA5-EE4D-D2C456562EF9}"/>
              </a:ext>
            </a:extLst>
          </p:cNvPr>
          <p:cNvSpPr txBox="1"/>
          <p:nvPr/>
        </p:nvSpPr>
        <p:spPr>
          <a:xfrm>
            <a:off x="7545924" y="4699322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Stabilizing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240795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F0E179-1102-7F79-09D6-115476D63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43879"/>
            <a:ext cx="8686800" cy="4525963"/>
          </a:xfrm>
        </p:spPr>
        <p:txBody>
          <a:bodyPr/>
          <a:lstStyle/>
          <a:p>
            <a:pPr marL="0" indent="0">
              <a:buNone/>
            </a:pPr>
            <a:r>
              <a:rPr lang="de-DE" sz="1800" dirty="0"/>
              <a:t>The </a:t>
            </a:r>
            <a:r>
              <a:rPr lang="de-DE" sz="1800" dirty="0" err="1"/>
              <a:t>distinction</a:t>
            </a:r>
            <a:r>
              <a:rPr lang="de-DE" sz="1800" dirty="0"/>
              <a:t> </a:t>
            </a:r>
            <a:r>
              <a:rPr lang="de-DE" sz="1800" dirty="0" err="1"/>
              <a:t>between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two</a:t>
            </a:r>
            <a:r>
              <a:rPr lang="de-DE" sz="1800" dirty="0"/>
              <a:t> lies in </a:t>
            </a:r>
            <a:r>
              <a:rPr lang="de-DE" sz="1800" b="1" dirty="0" err="1"/>
              <a:t>how</a:t>
            </a:r>
            <a:r>
              <a:rPr lang="de-DE" sz="1800" dirty="0"/>
              <a:t> </a:t>
            </a:r>
            <a:r>
              <a:rPr lang="de-DE" sz="1800" dirty="0" err="1"/>
              <a:t>they</a:t>
            </a:r>
            <a:r>
              <a:rPr lang="de-DE" sz="1800" dirty="0"/>
              <a:t> </a:t>
            </a:r>
            <a:r>
              <a:rPr lang="de-DE" sz="1800" dirty="0" err="1"/>
              <a:t>maintain</a:t>
            </a:r>
            <a:r>
              <a:rPr lang="de-DE" sz="1800" dirty="0"/>
              <a:t> </a:t>
            </a:r>
            <a:r>
              <a:rPr lang="de-DE" sz="1800" dirty="0" err="1"/>
              <a:t>stability</a:t>
            </a:r>
            <a:r>
              <a:rPr lang="de-DE" sz="1800" dirty="0"/>
              <a:t>: </a:t>
            </a:r>
            <a:r>
              <a:rPr lang="de-DE" sz="1800" dirty="0" err="1"/>
              <a:t>one</a:t>
            </a:r>
            <a:r>
              <a:rPr lang="de-DE" sz="1800" dirty="0"/>
              <a:t> </a:t>
            </a:r>
            <a:r>
              <a:rPr lang="de-DE" sz="1800" dirty="0" err="1"/>
              <a:t>does</a:t>
            </a:r>
            <a:r>
              <a:rPr lang="de-DE" sz="1800" dirty="0"/>
              <a:t> </a:t>
            </a:r>
            <a:r>
              <a:rPr lang="de-DE" sz="1800" dirty="0" err="1"/>
              <a:t>it</a:t>
            </a:r>
            <a:r>
              <a:rPr lang="de-DE" sz="1800" dirty="0"/>
              <a:t> </a:t>
            </a:r>
            <a:r>
              <a:rPr lang="de-DE" sz="1800" dirty="0" err="1"/>
              <a:t>by</a:t>
            </a:r>
            <a:r>
              <a:rPr lang="de-DE" sz="1800" dirty="0"/>
              <a:t> </a:t>
            </a:r>
            <a:r>
              <a:rPr lang="de-DE" sz="1800" b="1" dirty="0" err="1"/>
              <a:t>repetition</a:t>
            </a:r>
            <a:r>
              <a:rPr lang="de-DE" sz="1800" b="1" dirty="0"/>
              <a:t> </a:t>
            </a:r>
            <a:r>
              <a:rPr lang="de-DE" sz="1800" b="1" dirty="0" err="1"/>
              <a:t>without</a:t>
            </a:r>
            <a:r>
              <a:rPr lang="de-DE" sz="1800" b="1" dirty="0"/>
              <a:t> </a:t>
            </a:r>
            <a:r>
              <a:rPr lang="de-DE" sz="1800" b="1" dirty="0" err="1"/>
              <a:t>change</a:t>
            </a:r>
            <a:r>
              <a:rPr lang="de-DE" sz="1800" dirty="0"/>
              <a:t>, </a:t>
            </a:r>
            <a:r>
              <a:rPr lang="de-DE" sz="1800" dirty="0" err="1"/>
              <a:t>while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other</a:t>
            </a:r>
            <a:r>
              <a:rPr lang="de-DE" sz="1800" dirty="0"/>
              <a:t> </a:t>
            </a:r>
            <a:r>
              <a:rPr lang="de-DE" sz="1800" dirty="0" err="1"/>
              <a:t>does</a:t>
            </a:r>
            <a:r>
              <a:rPr lang="de-DE" sz="1800" dirty="0"/>
              <a:t> </a:t>
            </a:r>
            <a:r>
              <a:rPr lang="de-DE" sz="1800" dirty="0" err="1"/>
              <a:t>it</a:t>
            </a:r>
            <a:r>
              <a:rPr lang="de-DE" sz="1800" dirty="0"/>
              <a:t> </a:t>
            </a:r>
            <a:r>
              <a:rPr lang="de-DE" sz="1800" dirty="0" err="1"/>
              <a:t>by</a:t>
            </a:r>
            <a:r>
              <a:rPr lang="de-DE" sz="1800" dirty="0"/>
              <a:t> </a:t>
            </a:r>
            <a:r>
              <a:rPr lang="de-DE" sz="1800" b="1" dirty="0" err="1"/>
              <a:t>active</a:t>
            </a:r>
            <a:r>
              <a:rPr lang="de-DE" sz="1800" b="1" dirty="0"/>
              <a:t> </a:t>
            </a:r>
            <a:r>
              <a:rPr lang="de-DE" sz="1800" b="1" dirty="0" err="1"/>
              <a:t>correction</a:t>
            </a:r>
            <a:endParaRPr lang="de-DE" sz="18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640E2F6-D936-3242-8F1B-884BC628E0D1}"/>
              </a:ext>
            </a:extLst>
          </p:cNvPr>
          <p:cNvSpPr txBox="1"/>
          <p:nvPr/>
        </p:nvSpPr>
        <p:spPr>
          <a:xfrm>
            <a:off x="590309" y="64933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D6FCF43-9B64-3AAE-08AF-CD5DEE94D28D}"/>
              </a:ext>
            </a:extLst>
          </p:cNvPr>
          <p:cNvSpPr txBox="1"/>
          <p:nvPr/>
        </p:nvSpPr>
        <p:spPr>
          <a:xfrm>
            <a:off x="364602" y="4954508"/>
            <a:ext cx="104982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prstClr val="black"/>
                </a:solidFill>
                <a:latin typeface="Times-Bold"/>
              </a:rPr>
              <a:t>						</a:t>
            </a:r>
            <a:r>
              <a:rPr lang="de-DE" sz="1600" dirty="0">
                <a:solidFill>
                  <a:prstClr val="black"/>
                </a:solidFill>
                <a:latin typeface="Times-Roman"/>
              </a:rPr>
              <a:t> </a:t>
            </a:r>
            <a:r>
              <a:rPr lang="de-DE" sz="1600" b="0" dirty="0">
                <a:solidFill>
                  <a:prstClr val="black"/>
                </a:solidFill>
                <a:latin typeface="Times-Roman"/>
              </a:rPr>
              <a:t>		</a:t>
            </a:r>
            <a:r>
              <a:rPr lang="de-DE" sz="1600" b="0" i="0" dirty="0">
                <a:solidFill>
                  <a:prstClr val="black"/>
                </a:solidFill>
                <a:latin typeface="Times-Roman"/>
              </a:rPr>
              <a:t>	</a:t>
            </a:r>
          </a:p>
          <a:p>
            <a:endParaRPr lang="de-DE" dirty="0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63E98A14-650C-D151-C502-99FA1DC034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608586"/>
              </p:ext>
            </p:extLst>
          </p:nvPr>
        </p:nvGraphicFramePr>
        <p:xfrm>
          <a:off x="228600" y="1374543"/>
          <a:ext cx="868680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3140095362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356571154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7288650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800" b="1" dirty="0">
                          <a:solidFill>
                            <a:prstClr val="black"/>
                          </a:solidFill>
                          <a:latin typeface="Times-Bold"/>
                        </a:rPr>
                        <a:t>Feature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1" dirty="0">
                          <a:solidFill>
                            <a:prstClr val="black"/>
                          </a:solidFill>
                          <a:latin typeface="Times-Bold"/>
                        </a:rPr>
                        <a:t>Flat </a:t>
                      </a:r>
                      <a:r>
                        <a:rPr lang="de-DE" sz="1800" b="1" dirty="0" err="1">
                          <a:solidFill>
                            <a:prstClr val="black"/>
                          </a:solidFill>
                          <a:latin typeface="Times-Bold"/>
                        </a:rPr>
                        <a:t>Recursion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1" dirty="0">
                          <a:solidFill>
                            <a:prstClr val="black"/>
                          </a:solidFill>
                          <a:latin typeface="Times-Bold"/>
                        </a:rPr>
                        <a:t>Negative Feedback Loop	</a:t>
                      </a:r>
                    </a:p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701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b="1" dirty="0">
                          <a:solidFill>
                            <a:prstClr val="black"/>
                          </a:solidFill>
                          <a:latin typeface="Times-Bold"/>
                        </a:rPr>
                        <a:t>Primary </a:t>
                      </a:r>
                      <a:r>
                        <a:rPr lang="de-DE" sz="1800" b="1" dirty="0" err="1">
                          <a:solidFill>
                            <a:prstClr val="black"/>
                          </a:solidFill>
                          <a:latin typeface="Times-Bold"/>
                        </a:rPr>
                        <a:t>Logic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1" dirty="0">
                          <a:solidFill>
                            <a:prstClr val="black"/>
                          </a:solidFill>
                          <a:latin typeface="Times-Bold"/>
                        </a:rPr>
                        <a:t>Self-</a:t>
                      </a:r>
                      <a:r>
                        <a:rPr lang="de-DE" sz="1800" b="1" dirty="0" err="1">
                          <a:solidFill>
                            <a:prstClr val="black"/>
                          </a:solidFill>
                          <a:latin typeface="Times-Bold"/>
                        </a:rPr>
                        <a:t>replication</a:t>
                      </a:r>
                      <a:r>
                        <a:rPr lang="de-DE" sz="1800" b="0" dirty="0">
                          <a:solidFill>
                            <a:prstClr val="black"/>
                          </a:solidFill>
                          <a:latin typeface="Times-Roman"/>
                        </a:rPr>
                        <a:t> (Do </a:t>
                      </a:r>
                      <a:r>
                        <a:rPr lang="de-DE" sz="1800" b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the</a:t>
                      </a:r>
                      <a:r>
                        <a:rPr lang="de-DE" sz="1800" b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exact</a:t>
                      </a:r>
                      <a:r>
                        <a:rPr lang="de-DE" sz="1800" b="0" dirty="0">
                          <a:solidFill>
                            <a:prstClr val="black"/>
                          </a:solidFill>
                          <a:latin typeface="Times-Roman"/>
                        </a:rPr>
                        <a:t> same </a:t>
                      </a:r>
                      <a:r>
                        <a:rPr lang="de-DE" sz="1800" b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thing</a:t>
                      </a:r>
                      <a:r>
                        <a:rPr lang="de-DE" sz="1800" b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again</a:t>
                      </a:r>
                      <a:r>
                        <a:rPr lang="de-DE" sz="1800" b="0" dirty="0">
                          <a:solidFill>
                            <a:prstClr val="black"/>
                          </a:solidFill>
                          <a:latin typeface="Times-Roman"/>
                        </a:rPr>
                        <a:t>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1" dirty="0">
                          <a:solidFill>
                            <a:prstClr val="black"/>
                          </a:solidFill>
                          <a:latin typeface="Times-Bold"/>
                        </a:rPr>
                        <a:t>Self-</a:t>
                      </a:r>
                      <a:r>
                        <a:rPr lang="de-DE" sz="1800" b="1" dirty="0" err="1">
                          <a:solidFill>
                            <a:prstClr val="black"/>
                          </a:solidFill>
                          <a:latin typeface="Times-Bold"/>
                        </a:rPr>
                        <a:t>correction</a:t>
                      </a:r>
                      <a:r>
                        <a:rPr lang="de-DE" sz="1800" b="0" dirty="0">
                          <a:solidFill>
                            <a:prstClr val="black"/>
                          </a:solidFill>
                          <a:latin typeface="Times-Roman"/>
                        </a:rPr>
                        <a:t> (Do </a:t>
                      </a:r>
                      <a:r>
                        <a:rPr lang="de-DE" sz="1800" b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the</a:t>
                      </a:r>
                      <a:r>
                        <a:rPr lang="de-DE" sz="1800" b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opposite</a:t>
                      </a:r>
                      <a:r>
                        <a:rPr lang="de-DE" sz="1800" b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of</a:t>
                      </a:r>
                      <a:r>
                        <a:rPr lang="de-DE" sz="1800" b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the</a:t>
                      </a:r>
                      <a:r>
                        <a:rPr lang="de-DE" sz="1800" b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disturbance</a:t>
                      </a:r>
                      <a:r>
                        <a:rPr lang="de-DE" sz="1800" b="0" dirty="0">
                          <a:solidFill>
                            <a:prstClr val="black"/>
                          </a:solidFill>
                          <a:latin typeface="Times-Roman"/>
                        </a:rPr>
                        <a:t>)	</a:t>
                      </a:r>
                    </a:p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123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b="1" dirty="0" err="1">
                          <a:solidFill>
                            <a:prstClr val="black"/>
                          </a:solidFill>
                          <a:latin typeface="Times-Bold"/>
                        </a:rPr>
                        <a:t>Reaction</a:t>
                      </a:r>
                      <a:r>
                        <a:rPr lang="de-DE" sz="1800" b="1" dirty="0">
                          <a:solidFill>
                            <a:prstClr val="black"/>
                          </a:solidFill>
                          <a:latin typeface="Times-Bold"/>
                        </a:rPr>
                        <a:t> </a:t>
                      </a:r>
                      <a:r>
                        <a:rPr lang="de-DE" sz="1800" b="1" dirty="0" err="1">
                          <a:solidFill>
                            <a:prstClr val="black"/>
                          </a:solidFill>
                          <a:latin typeface="Times-Bold"/>
                        </a:rPr>
                        <a:t>to</a:t>
                      </a:r>
                      <a:r>
                        <a:rPr lang="de-DE" sz="1800" b="1" dirty="0">
                          <a:solidFill>
                            <a:prstClr val="black"/>
                          </a:solidFill>
                          <a:latin typeface="Times-Bold"/>
                        </a:rPr>
                        <a:t> </a:t>
                      </a:r>
                      <a:r>
                        <a:rPr lang="de-DE" sz="1800" b="1" dirty="0" err="1">
                          <a:solidFill>
                            <a:prstClr val="black"/>
                          </a:solidFill>
                          <a:latin typeface="Times-Bold"/>
                        </a:rPr>
                        <a:t>Disturbance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1" dirty="0">
                          <a:solidFill>
                            <a:prstClr val="black"/>
                          </a:solidFill>
                          <a:latin typeface="Times-Bold"/>
                        </a:rPr>
                        <a:t>Passive/Fragile</a:t>
                      </a:r>
                      <a:r>
                        <a:rPr lang="de-DE" sz="1800" b="0" dirty="0">
                          <a:solidFill>
                            <a:prstClr val="black"/>
                          </a:solidFill>
                          <a:latin typeface="Times-Roman"/>
                        </a:rPr>
                        <a:t>: </a:t>
                      </a:r>
                      <a:r>
                        <a:rPr lang="de-DE" sz="1800" b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If</a:t>
                      </a:r>
                      <a:r>
                        <a:rPr lang="de-DE" sz="1800" b="0" dirty="0">
                          <a:solidFill>
                            <a:prstClr val="black"/>
                          </a:solidFill>
                          <a:latin typeface="Times-Roman"/>
                        </a:rPr>
                        <a:t> an external </a:t>
                      </a:r>
                      <a:r>
                        <a:rPr lang="de-DE" sz="1800" b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force</a:t>
                      </a:r>
                      <a:r>
                        <a:rPr lang="de-DE" sz="1800" b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pushes</a:t>
                      </a:r>
                      <a:r>
                        <a:rPr lang="de-DE" sz="1800" b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the</a:t>
                      </a:r>
                      <a:r>
                        <a:rPr lang="de-DE" sz="1800" b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system</a:t>
                      </a:r>
                      <a:r>
                        <a:rPr lang="de-DE" sz="1800" b="0" dirty="0">
                          <a:solidFill>
                            <a:prstClr val="black"/>
                          </a:solidFill>
                          <a:latin typeface="Times-Roman"/>
                        </a:rPr>
                        <a:t> off track, flat </a:t>
                      </a:r>
                      <a:r>
                        <a:rPr lang="de-DE" sz="1800" b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recursion</a:t>
                      </a:r>
                      <a:r>
                        <a:rPr lang="de-DE" sz="1800" b="0" dirty="0">
                          <a:solidFill>
                            <a:prstClr val="black"/>
                          </a:solidFill>
                          <a:latin typeface="Times-Roman"/>
                        </a:rPr>
                        <a:t> will </a:t>
                      </a:r>
                      <a:r>
                        <a:rPr lang="de-DE" sz="1800" b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simply</a:t>
                      </a:r>
                      <a:r>
                        <a:rPr lang="de-DE" sz="1800" b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repeat</a:t>
                      </a:r>
                      <a:r>
                        <a:rPr lang="de-DE" sz="1800" b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the</a:t>
                      </a:r>
                      <a:r>
                        <a:rPr lang="de-DE" sz="1800" b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i="1" dirty="0" err="1">
                          <a:solidFill>
                            <a:prstClr val="black"/>
                          </a:solidFill>
                          <a:latin typeface="Times-Italic"/>
                        </a:rPr>
                        <a:t>new</a:t>
                      </a:r>
                      <a:r>
                        <a:rPr lang="de-DE" sz="1800" b="0" i="1" dirty="0">
                          <a:solidFill>
                            <a:prstClr val="black"/>
                          </a:solidFill>
                          <a:latin typeface="Times-Italic"/>
                        </a:rPr>
                        <a:t>, </a:t>
                      </a:r>
                      <a:r>
                        <a:rPr lang="de-DE" sz="1800" b="0" i="1" dirty="0" err="1">
                          <a:solidFill>
                            <a:prstClr val="black"/>
                          </a:solidFill>
                          <a:latin typeface="Times-Italic"/>
                        </a:rPr>
                        <a:t>disrupted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state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.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It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has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no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way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to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fight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back.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1" i="0" dirty="0" err="1">
                          <a:solidFill>
                            <a:prstClr val="black"/>
                          </a:solidFill>
                          <a:latin typeface="Times-Bold"/>
                        </a:rPr>
                        <a:t>Active</a:t>
                      </a:r>
                      <a:r>
                        <a:rPr lang="de-DE" sz="1800" b="1" i="0" dirty="0">
                          <a:solidFill>
                            <a:prstClr val="black"/>
                          </a:solidFill>
                          <a:latin typeface="Times-Bold"/>
                        </a:rPr>
                        <a:t>/Resilient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: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If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an external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force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pushes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the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system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off track,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the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loop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actively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fights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the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change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to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pull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the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system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back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to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its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original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state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.	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9831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b="1" i="0" dirty="0" err="1">
                          <a:solidFill>
                            <a:prstClr val="black"/>
                          </a:solidFill>
                          <a:latin typeface="Times-Bold"/>
                        </a:rPr>
                        <a:t>Causal</a:t>
                      </a:r>
                      <a:r>
                        <a:rPr lang="de-DE" sz="1800" b="1" i="0" dirty="0">
                          <a:solidFill>
                            <a:prstClr val="black"/>
                          </a:solidFill>
                          <a:latin typeface="Times-Bold"/>
                        </a:rPr>
                        <a:t> </a:t>
                      </a:r>
                      <a:r>
                        <a:rPr lang="de-DE" sz="1800" b="1" i="0" dirty="0" err="1">
                          <a:solidFill>
                            <a:prstClr val="black"/>
                          </a:solidFill>
                          <a:latin typeface="Times-Bold"/>
                        </a:rPr>
                        <a:t>Direction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	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Linear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repetition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(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STIXTwoMath-Regular" panose="02020603050405020304" pitchFamily="18" charset="0"/>
                        </a:rPr>
                        <a:t>A→A→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A→A→A)	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Cybernetic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correction</a:t>
                      </a:r>
                      <a:r>
                        <a:rPr lang="de-DE" sz="1800" dirty="0">
                          <a:solidFill>
                            <a:prstClr val="black"/>
                          </a:solidFill>
                          <a:latin typeface="Times-Roman"/>
                        </a:rPr>
                        <a:t> 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(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STIXTwoMath-Regular" panose="02020603050405020304" pitchFamily="18" charset="0"/>
                        </a:rPr>
                        <a:t>A→triggers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STIXTwoMath-Regular" panose="02020603050405020304" pitchFamily="18" charset="0"/>
                        </a:rPr>
                        <a:t> 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STIXTwoMath-Regular" panose="02020603050405020304" pitchFamily="18" charset="0"/>
                        </a:rPr>
                        <a:t>B→reduces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STIXTwoMath-Regular" panose="02020603050405020304" pitchFamily="18" charset="0"/>
                        </a:rPr>
                        <a:t> 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STIXTwoMath-Regular" panose="02020603050405020304" pitchFamily="18" charset="0"/>
                        </a:rPr>
                        <a:t>A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→triggers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 </a:t>
                      </a:r>
                      <a:r>
                        <a:rPr lang="de-DE" sz="1800" b="0" i="0" dirty="0" err="1">
                          <a:solidFill>
                            <a:prstClr val="black"/>
                          </a:solidFill>
                          <a:latin typeface="Times-Roman"/>
                        </a:rPr>
                        <a:t>B→reduces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 A)	</a:t>
                      </a:r>
                    </a:p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0147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0510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B9F5AC-6D8C-BC41-0CCA-5187A6AFE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2A012A2-CC8C-A5BF-2140-9254A3E81722}"/>
              </a:ext>
            </a:extLst>
          </p:cNvPr>
          <p:cNvSpPr txBox="1"/>
          <p:nvPr/>
        </p:nvSpPr>
        <p:spPr>
          <a:xfrm>
            <a:off x="590309" y="64933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11B2B22-C42C-8FEB-B56A-FB6E8A331C5C}"/>
              </a:ext>
            </a:extLst>
          </p:cNvPr>
          <p:cNvSpPr txBox="1"/>
          <p:nvPr/>
        </p:nvSpPr>
        <p:spPr>
          <a:xfrm>
            <a:off x="364602" y="4954508"/>
            <a:ext cx="104982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prstClr val="black"/>
                </a:solidFill>
                <a:latin typeface="Times-Bold"/>
              </a:rPr>
              <a:t>						</a:t>
            </a:r>
            <a:r>
              <a:rPr lang="de-DE" sz="1600" dirty="0">
                <a:solidFill>
                  <a:prstClr val="black"/>
                </a:solidFill>
                <a:latin typeface="Times-Roman"/>
              </a:rPr>
              <a:t> </a:t>
            </a:r>
            <a:r>
              <a:rPr lang="de-DE" sz="1600" b="0" dirty="0">
                <a:solidFill>
                  <a:prstClr val="black"/>
                </a:solidFill>
                <a:latin typeface="Times-Roman"/>
              </a:rPr>
              <a:t>		</a:t>
            </a:r>
            <a:r>
              <a:rPr lang="de-DE" sz="1600" b="0" i="0" dirty="0">
                <a:solidFill>
                  <a:prstClr val="black"/>
                </a:solidFill>
                <a:latin typeface="Times-Roman"/>
              </a:rPr>
              <a:t>	</a:t>
            </a:r>
          </a:p>
          <a:p>
            <a:endParaRPr lang="de-DE" dirty="0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99865E06-D2F8-2278-A49B-E95A4C5E82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836751"/>
              </p:ext>
            </p:extLst>
          </p:nvPr>
        </p:nvGraphicFramePr>
        <p:xfrm>
          <a:off x="228600" y="1374543"/>
          <a:ext cx="8686800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3140095362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356571154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7288650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800" b="1" dirty="0">
                          <a:solidFill>
                            <a:prstClr val="black"/>
                          </a:solidFill>
                          <a:latin typeface="Times-Bold"/>
                        </a:rPr>
                        <a:t>Feature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1" dirty="0" err="1">
                          <a:solidFill>
                            <a:prstClr val="black"/>
                          </a:solidFill>
                          <a:latin typeface="Times-Bold"/>
                        </a:rPr>
                        <a:t>Recursion</a:t>
                      </a:r>
                      <a:r>
                        <a:rPr lang="de-DE" sz="1800" b="1" dirty="0">
                          <a:solidFill>
                            <a:prstClr val="black"/>
                          </a:solidFill>
                          <a:latin typeface="Times-Bold"/>
                        </a:rPr>
                        <a:t> Bloom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1" dirty="0">
                          <a:solidFill>
                            <a:prstClr val="black"/>
                          </a:solidFill>
                          <a:latin typeface="Times-Bold"/>
                        </a:rPr>
                        <a:t>Positive Feedback Loop	</a:t>
                      </a:r>
                    </a:p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701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b="1" dirty="0">
                          <a:solidFill>
                            <a:prstClr val="black"/>
                          </a:solidFill>
                          <a:latin typeface="Times-Bold"/>
                        </a:rPr>
                        <a:t>Primary </a:t>
                      </a:r>
                      <a:r>
                        <a:rPr lang="de-DE" sz="1800" b="1" dirty="0" err="1">
                          <a:solidFill>
                            <a:prstClr val="black"/>
                          </a:solidFill>
                          <a:latin typeface="Times-Bold"/>
                        </a:rPr>
                        <a:t>Logic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123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b="1" dirty="0" err="1">
                          <a:solidFill>
                            <a:prstClr val="black"/>
                          </a:solidFill>
                          <a:latin typeface="Times-Bold"/>
                        </a:rPr>
                        <a:t>Reaction</a:t>
                      </a:r>
                      <a:r>
                        <a:rPr lang="de-DE" sz="1800" b="1" dirty="0">
                          <a:solidFill>
                            <a:prstClr val="black"/>
                          </a:solidFill>
                          <a:latin typeface="Times-Bold"/>
                        </a:rPr>
                        <a:t> </a:t>
                      </a:r>
                      <a:r>
                        <a:rPr lang="de-DE" sz="1800" b="1" dirty="0" err="1">
                          <a:solidFill>
                            <a:prstClr val="black"/>
                          </a:solidFill>
                          <a:latin typeface="Times-Bold"/>
                        </a:rPr>
                        <a:t>to</a:t>
                      </a:r>
                      <a:r>
                        <a:rPr lang="de-DE" sz="1800" b="1" dirty="0">
                          <a:solidFill>
                            <a:prstClr val="black"/>
                          </a:solidFill>
                          <a:latin typeface="Times-Bold"/>
                        </a:rPr>
                        <a:t> </a:t>
                      </a:r>
                      <a:r>
                        <a:rPr lang="de-DE" sz="1800" b="1" dirty="0" err="1">
                          <a:solidFill>
                            <a:prstClr val="black"/>
                          </a:solidFill>
                          <a:latin typeface="Times-Bold"/>
                        </a:rPr>
                        <a:t>Disturbance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9831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b="1" i="0" dirty="0" err="1">
                          <a:solidFill>
                            <a:prstClr val="black"/>
                          </a:solidFill>
                          <a:latin typeface="Times-Bold"/>
                        </a:rPr>
                        <a:t>Causal</a:t>
                      </a:r>
                      <a:r>
                        <a:rPr lang="de-DE" sz="1800" b="1" i="0" dirty="0">
                          <a:solidFill>
                            <a:prstClr val="black"/>
                          </a:solidFill>
                          <a:latin typeface="Times-Bold"/>
                        </a:rPr>
                        <a:t> </a:t>
                      </a:r>
                      <a:r>
                        <a:rPr lang="de-DE" sz="1800" b="1" i="0" dirty="0" err="1">
                          <a:solidFill>
                            <a:prstClr val="black"/>
                          </a:solidFill>
                          <a:latin typeface="Times-Bold"/>
                        </a:rPr>
                        <a:t>Direction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	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	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014706"/>
                  </a:ext>
                </a:extLst>
              </a:tr>
            </a:tbl>
          </a:graphicData>
        </a:graphic>
      </p:graphicFrame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04C5355B-21DD-F984-7A7E-1FB16D28B7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707533"/>
              </p:ext>
            </p:extLst>
          </p:nvPr>
        </p:nvGraphicFramePr>
        <p:xfrm>
          <a:off x="228600" y="4004809"/>
          <a:ext cx="8686800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3140095362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356571154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7288650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800" b="1" dirty="0">
                          <a:solidFill>
                            <a:prstClr val="black"/>
                          </a:solidFill>
                          <a:latin typeface="Times-Bold"/>
                        </a:rPr>
                        <a:t>Feature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1" dirty="0" err="1">
                          <a:solidFill>
                            <a:prstClr val="black"/>
                          </a:solidFill>
                          <a:latin typeface="Times-Bold"/>
                        </a:rPr>
                        <a:t>Recursion</a:t>
                      </a:r>
                      <a:r>
                        <a:rPr lang="de-DE" sz="1800" b="1" dirty="0">
                          <a:solidFill>
                            <a:prstClr val="black"/>
                          </a:solidFill>
                          <a:latin typeface="Times-Bold"/>
                        </a:rPr>
                        <a:t> </a:t>
                      </a:r>
                      <a:r>
                        <a:rPr lang="de-DE" sz="1800" b="1" dirty="0" err="1">
                          <a:solidFill>
                            <a:prstClr val="black"/>
                          </a:solidFill>
                          <a:latin typeface="Times-Bold"/>
                        </a:rPr>
                        <a:t>Collapse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1" dirty="0">
                          <a:solidFill>
                            <a:prstClr val="black"/>
                          </a:solidFill>
                          <a:latin typeface="Times-Bold"/>
                        </a:rPr>
                        <a:t>Positive Feedback Loop	</a:t>
                      </a:r>
                    </a:p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701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b="1" dirty="0">
                          <a:solidFill>
                            <a:prstClr val="black"/>
                          </a:solidFill>
                          <a:latin typeface="Times-Bold"/>
                        </a:rPr>
                        <a:t>Primary </a:t>
                      </a:r>
                      <a:r>
                        <a:rPr lang="de-DE" sz="1800" b="1" dirty="0" err="1">
                          <a:solidFill>
                            <a:prstClr val="black"/>
                          </a:solidFill>
                          <a:latin typeface="Times-Bold"/>
                        </a:rPr>
                        <a:t>Logic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123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b="1" dirty="0" err="1">
                          <a:solidFill>
                            <a:prstClr val="black"/>
                          </a:solidFill>
                          <a:latin typeface="Times-Bold"/>
                        </a:rPr>
                        <a:t>Reaction</a:t>
                      </a:r>
                      <a:r>
                        <a:rPr lang="de-DE" sz="1800" b="1" dirty="0">
                          <a:solidFill>
                            <a:prstClr val="black"/>
                          </a:solidFill>
                          <a:latin typeface="Times-Bold"/>
                        </a:rPr>
                        <a:t> </a:t>
                      </a:r>
                      <a:r>
                        <a:rPr lang="de-DE" sz="1800" b="1" dirty="0" err="1">
                          <a:solidFill>
                            <a:prstClr val="black"/>
                          </a:solidFill>
                          <a:latin typeface="Times-Bold"/>
                        </a:rPr>
                        <a:t>to</a:t>
                      </a:r>
                      <a:r>
                        <a:rPr lang="de-DE" sz="1800" b="1" dirty="0">
                          <a:solidFill>
                            <a:prstClr val="black"/>
                          </a:solidFill>
                          <a:latin typeface="Times-Bold"/>
                        </a:rPr>
                        <a:t> </a:t>
                      </a:r>
                      <a:r>
                        <a:rPr lang="de-DE" sz="1800" b="1" dirty="0" err="1">
                          <a:solidFill>
                            <a:prstClr val="black"/>
                          </a:solidFill>
                          <a:latin typeface="Times-Bold"/>
                        </a:rPr>
                        <a:t>Disturbance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9831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b="1" i="0" dirty="0" err="1">
                          <a:solidFill>
                            <a:prstClr val="black"/>
                          </a:solidFill>
                          <a:latin typeface="Times-Bold"/>
                        </a:rPr>
                        <a:t>Causal</a:t>
                      </a:r>
                      <a:r>
                        <a:rPr lang="de-DE" sz="1800" b="1" i="0" dirty="0">
                          <a:solidFill>
                            <a:prstClr val="black"/>
                          </a:solidFill>
                          <a:latin typeface="Times-Bold"/>
                        </a:rPr>
                        <a:t> </a:t>
                      </a:r>
                      <a:r>
                        <a:rPr lang="de-DE" sz="1800" b="1" i="0" dirty="0" err="1">
                          <a:solidFill>
                            <a:prstClr val="black"/>
                          </a:solidFill>
                          <a:latin typeface="Times-Bold"/>
                        </a:rPr>
                        <a:t>Direction</a:t>
                      </a:r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	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0" i="0" dirty="0">
                          <a:solidFill>
                            <a:prstClr val="black"/>
                          </a:solidFill>
                          <a:latin typeface="Times-Roman"/>
                        </a:rPr>
                        <a:t>	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0147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97683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F122CA-A99A-4F40-688E-3DF7207F8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383" y="2850266"/>
            <a:ext cx="8229600" cy="4525963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purpose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writing</a:t>
            </a:r>
            <a:r>
              <a:rPr lang="de-DE" dirty="0"/>
              <a:t> a </a:t>
            </a:r>
            <a:r>
              <a:rPr lang="de-DE" dirty="0" err="1"/>
              <a:t>thesis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863284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57383F-46BF-997C-435A-1EDD990FCD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97" y="2064239"/>
            <a:ext cx="9144000" cy="4525963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Licence </a:t>
            </a:r>
            <a:r>
              <a:rPr lang="de-DE" dirty="0" err="1"/>
              <a:t>for</a:t>
            </a:r>
            <a:r>
              <a:rPr lang="de-DE" dirty="0"/>
              <a:t> Scopus AI – Create an </a:t>
            </a:r>
            <a:r>
              <a:rPr lang="de-DE" dirty="0" err="1"/>
              <a:t>account</a:t>
            </a:r>
            <a:r>
              <a:rPr lang="de-DE" dirty="0"/>
              <a:t> (</a:t>
            </a:r>
            <a:r>
              <a:rPr lang="de-DE" dirty="0" err="1"/>
              <a:t>now</a:t>
            </a:r>
            <a:r>
              <a:rPr lang="de-DE" dirty="0"/>
              <a:t>!)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1600" b="1" dirty="0"/>
              <a:t>Scopus AI </a:t>
            </a:r>
            <a:r>
              <a:rPr lang="de-DE" sz="1600" b="1" dirty="0" err="1"/>
              <a:t>is</a:t>
            </a:r>
            <a:r>
              <a:rPr lang="de-DE" sz="1600" b="1" dirty="0"/>
              <a:t> an AI-</a:t>
            </a:r>
            <a:r>
              <a:rPr lang="de-DE" sz="1600" b="1" dirty="0" err="1"/>
              <a:t>driven</a:t>
            </a:r>
            <a:r>
              <a:rPr lang="de-DE" sz="1600" b="1" dirty="0"/>
              <a:t> </a:t>
            </a:r>
            <a:r>
              <a:rPr lang="de-DE" sz="1600" b="1" dirty="0" err="1"/>
              <a:t>tool</a:t>
            </a:r>
            <a:r>
              <a:rPr lang="de-DE" sz="1600" b="1" dirty="0"/>
              <a:t> </a:t>
            </a:r>
            <a:r>
              <a:rPr lang="de-DE" sz="1600" b="1" dirty="0" err="1"/>
              <a:t>designed</a:t>
            </a:r>
            <a:r>
              <a:rPr lang="de-DE" sz="1600" b="1" dirty="0"/>
              <a:t> </a:t>
            </a:r>
            <a:r>
              <a:rPr lang="de-DE" sz="1600" b="1" dirty="0" err="1"/>
              <a:t>to</a:t>
            </a:r>
            <a:r>
              <a:rPr lang="de-DE" sz="1600" b="1" dirty="0"/>
              <a:t> </a:t>
            </a:r>
            <a:r>
              <a:rPr lang="de-DE" sz="1600" b="1" dirty="0" err="1"/>
              <a:t>navigate</a:t>
            </a:r>
            <a:r>
              <a:rPr lang="de-DE" sz="1600" b="1" dirty="0"/>
              <a:t> </a:t>
            </a:r>
            <a:r>
              <a:rPr lang="de-DE" sz="1600" b="1" dirty="0" err="1"/>
              <a:t>the</a:t>
            </a:r>
            <a:r>
              <a:rPr lang="de-DE" sz="1600" b="1" dirty="0"/>
              <a:t> </a:t>
            </a:r>
            <a:r>
              <a:rPr lang="de-DE" sz="1600" b="1" dirty="0" err="1"/>
              <a:t>rich</a:t>
            </a:r>
            <a:r>
              <a:rPr lang="de-DE" sz="1600" b="1" dirty="0"/>
              <a:t> </a:t>
            </a:r>
            <a:r>
              <a:rPr lang="de-DE" sz="1600" b="1" dirty="0" err="1"/>
              <a:t>academic</a:t>
            </a:r>
            <a:r>
              <a:rPr lang="de-DE" sz="1600" b="1" dirty="0"/>
              <a:t> </a:t>
            </a:r>
            <a:r>
              <a:rPr lang="de-DE" sz="1600" b="1" dirty="0" err="1"/>
              <a:t>landscape</a:t>
            </a:r>
            <a:r>
              <a:rPr lang="de-DE" sz="1600" b="1" dirty="0"/>
              <a:t> </a:t>
            </a:r>
            <a:r>
              <a:rPr lang="de-DE" sz="1600" b="1" dirty="0" err="1"/>
              <a:t>within</a:t>
            </a:r>
            <a:r>
              <a:rPr lang="de-DE" sz="1600" b="1" dirty="0"/>
              <a:t> </a:t>
            </a:r>
            <a:r>
              <a:rPr lang="de-DE" sz="1600" b="1" dirty="0" err="1"/>
              <a:t>the</a:t>
            </a:r>
            <a:r>
              <a:rPr lang="de-DE" sz="1600" b="1" dirty="0"/>
              <a:t>           Scopus </a:t>
            </a:r>
            <a:r>
              <a:rPr lang="de-DE" sz="1600" b="1" dirty="0" err="1"/>
              <a:t>platform</a:t>
            </a:r>
            <a:r>
              <a:rPr lang="de-DE" sz="1600" b="1" dirty="0"/>
              <a:t>.</a:t>
            </a:r>
          </a:p>
          <a:p>
            <a:pPr marL="0" indent="0">
              <a:buNone/>
            </a:pPr>
            <a:r>
              <a:rPr lang="de-DE" sz="1600" dirty="0" err="1"/>
              <a:t>Rooted</a:t>
            </a:r>
            <a:r>
              <a:rPr lang="de-DE" sz="1600" dirty="0"/>
              <a:t> in </a:t>
            </a:r>
            <a:r>
              <a:rPr lang="de-DE" sz="1600" dirty="0" err="1"/>
              <a:t>trusted</a:t>
            </a:r>
            <a:r>
              <a:rPr lang="de-DE" sz="1600" dirty="0"/>
              <a:t> Scopus </a:t>
            </a:r>
            <a:r>
              <a:rPr lang="de-DE" sz="1600" dirty="0" err="1"/>
              <a:t>data</a:t>
            </a:r>
            <a:r>
              <a:rPr lang="de-DE" sz="1600" dirty="0"/>
              <a:t>, Scopus AI </a:t>
            </a:r>
            <a:r>
              <a:rPr lang="de-DE" sz="1600" dirty="0" err="1"/>
              <a:t>is</a:t>
            </a:r>
            <a:r>
              <a:rPr lang="de-DE" sz="1600" dirty="0"/>
              <a:t> </a:t>
            </a:r>
            <a:r>
              <a:rPr lang="de-DE" sz="1600" dirty="0" err="1"/>
              <a:t>designed</a:t>
            </a:r>
            <a:r>
              <a:rPr lang="de-DE" sz="1600" dirty="0"/>
              <a:t> </a:t>
            </a:r>
            <a:r>
              <a:rPr lang="de-DE" sz="1600" dirty="0" err="1"/>
              <a:t>to</a:t>
            </a:r>
            <a:r>
              <a:rPr lang="de-DE" sz="1600" dirty="0"/>
              <a:t> </a:t>
            </a:r>
            <a:r>
              <a:rPr lang="de-DE" sz="1600" dirty="0" err="1"/>
              <a:t>help</a:t>
            </a:r>
            <a:r>
              <a:rPr lang="de-DE" sz="1600" dirty="0"/>
              <a:t> </a:t>
            </a:r>
            <a:r>
              <a:rPr lang="de-DE" sz="1600" dirty="0" err="1"/>
              <a:t>you</a:t>
            </a:r>
            <a:r>
              <a:rPr lang="de-DE" sz="1600" dirty="0"/>
              <a:t> </a:t>
            </a:r>
            <a:r>
              <a:rPr lang="de-DE" sz="1600" dirty="0" err="1"/>
              <a:t>explore</a:t>
            </a:r>
            <a:r>
              <a:rPr lang="de-DE" sz="1600" dirty="0"/>
              <a:t> and </a:t>
            </a:r>
            <a:r>
              <a:rPr lang="de-DE" sz="1600" dirty="0" err="1"/>
              <a:t>understand</a:t>
            </a:r>
            <a:r>
              <a:rPr lang="de-DE" sz="1600" dirty="0"/>
              <a:t> </a:t>
            </a:r>
            <a:r>
              <a:rPr lang="de-DE" sz="1600" dirty="0" err="1"/>
              <a:t>new</a:t>
            </a:r>
            <a:r>
              <a:rPr lang="de-DE" sz="1600" dirty="0"/>
              <a:t> </a:t>
            </a:r>
            <a:r>
              <a:rPr lang="de-DE" sz="1600" dirty="0" err="1"/>
              <a:t>topics</a:t>
            </a:r>
            <a:r>
              <a:rPr lang="de-DE" sz="1600" dirty="0"/>
              <a:t> </a:t>
            </a:r>
            <a:r>
              <a:rPr lang="de-DE" sz="1600" dirty="0" err="1"/>
              <a:t>more</a:t>
            </a:r>
            <a:r>
              <a:rPr lang="de-DE" sz="1600" dirty="0"/>
              <a:t> </a:t>
            </a:r>
            <a:r>
              <a:rPr lang="de-DE" sz="1600" dirty="0" err="1"/>
              <a:t>efficiently</a:t>
            </a:r>
            <a:r>
              <a:rPr lang="de-DE" sz="1600" dirty="0"/>
              <a:t> and </a:t>
            </a:r>
            <a:r>
              <a:rPr lang="de-DE" sz="1600" dirty="0" err="1"/>
              <a:t>offer</a:t>
            </a:r>
            <a:r>
              <a:rPr lang="de-DE" sz="1600" dirty="0"/>
              <a:t> </a:t>
            </a:r>
            <a:r>
              <a:rPr lang="de-DE" sz="1600" dirty="0" err="1"/>
              <a:t>succinct</a:t>
            </a:r>
            <a:r>
              <a:rPr lang="de-DE" sz="1600" dirty="0"/>
              <a:t> </a:t>
            </a:r>
            <a:r>
              <a:rPr lang="de-DE" sz="1600" dirty="0" err="1"/>
              <a:t>academic</a:t>
            </a:r>
            <a:r>
              <a:rPr lang="de-DE" sz="1600" dirty="0"/>
              <a:t> </a:t>
            </a:r>
            <a:r>
              <a:rPr lang="de-DE" sz="1600" dirty="0" err="1"/>
              <a:t>overviews</a:t>
            </a:r>
            <a:r>
              <a:rPr lang="de-DE" sz="1600" dirty="0"/>
              <a:t> and </a:t>
            </a:r>
            <a:r>
              <a:rPr lang="de-DE" sz="1600" dirty="0" err="1"/>
              <a:t>insights</a:t>
            </a:r>
            <a:r>
              <a:rPr lang="de-DE" sz="1600" dirty="0"/>
              <a:t>. </a:t>
            </a:r>
          </a:p>
          <a:p>
            <a:pPr marL="0" indent="0">
              <a:buNone/>
            </a:pPr>
            <a:r>
              <a:rPr lang="de-DE" sz="1600" dirty="0"/>
              <a:t>Scopus AI </a:t>
            </a:r>
            <a:r>
              <a:rPr lang="de-DE" sz="1600" dirty="0" err="1"/>
              <a:t>now</a:t>
            </a:r>
            <a:r>
              <a:rPr lang="de-DE" sz="1600" dirty="0"/>
              <a:t> </a:t>
            </a:r>
            <a:r>
              <a:rPr lang="de-DE" sz="1600" dirty="0" err="1"/>
              <a:t>integrates</a:t>
            </a:r>
            <a:r>
              <a:rPr lang="de-DE" sz="1600" dirty="0"/>
              <a:t> Copilot, an intelligent </a:t>
            </a:r>
            <a:r>
              <a:rPr lang="de-DE" sz="1600" dirty="0" err="1"/>
              <a:t>query</a:t>
            </a:r>
            <a:r>
              <a:rPr lang="de-DE" sz="1600" dirty="0"/>
              <a:t> </a:t>
            </a:r>
            <a:r>
              <a:rPr lang="de-DE" sz="1600" dirty="0" err="1"/>
              <a:t>layer</a:t>
            </a:r>
            <a:r>
              <a:rPr lang="de-DE" sz="1600" dirty="0"/>
              <a:t> </a:t>
            </a:r>
            <a:r>
              <a:rPr lang="de-DE" sz="1600" dirty="0" err="1"/>
              <a:t>that</a:t>
            </a:r>
            <a:r>
              <a:rPr lang="de-DE" sz="1600" dirty="0"/>
              <a:t> </a:t>
            </a:r>
            <a:r>
              <a:rPr lang="de-DE" sz="1600" dirty="0" err="1"/>
              <a:t>interprets</a:t>
            </a:r>
            <a:r>
              <a:rPr lang="de-DE" sz="1600" dirty="0"/>
              <a:t> and </a:t>
            </a:r>
            <a:r>
              <a:rPr lang="de-DE" sz="1600" dirty="0" err="1"/>
              <a:t>optimizes</a:t>
            </a:r>
            <a:r>
              <a:rPr lang="de-DE" sz="1600" dirty="0"/>
              <a:t> </a:t>
            </a:r>
            <a:r>
              <a:rPr lang="de-DE" sz="1600" dirty="0" err="1"/>
              <a:t>your</a:t>
            </a:r>
            <a:r>
              <a:rPr lang="de-DE" sz="1600" dirty="0"/>
              <a:t> </a:t>
            </a:r>
            <a:r>
              <a:rPr lang="de-DE" sz="1600" dirty="0" err="1"/>
              <a:t>queries</a:t>
            </a:r>
            <a:r>
              <a:rPr lang="de-DE" sz="1600" dirty="0"/>
              <a:t>. Copilot </a:t>
            </a:r>
            <a:r>
              <a:rPr lang="de-DE" sz="1600" dirty="0" err="1"/>
              <a:t>combines</a:t>
            </a:r>
            <a:r>
              <a:rPr lang="de-DE" sz="1600" dirty="0"/>
              <a:t> </a:t>
            </a:r>
            <a:r>
              <a:rPr lang="de-DE" sz="1600" dirty="0" err="1"/>
              <a:t>semantic</a:t>
            </a:r>
            <a:r>
              <a:rPr lang="de-DE" sz="1600" dirty="0"/>
              <a:t> and </a:t>
            </a:r>
            <a:r>
              <a:rPr lang="de-DE" sz="1600" dirty="0" err="1"/>
              <a:t>keyword-matching</a:t>
            </a:r>
            <a:r>
              <a:rPr lang="de-DE" sz="1600" dirty="0"/>
              <a:t> </a:t>
            </a:r>
            <a:r>
              <a:rPr lang="de-DE" sz="1600" dirty="0" err="1"/>
              <a:t>searches</a:t>
            </a:r>
            <a:r>
              <a:rPr lang="de-DE" sz="1600" dirty="0"/>
              <a:t>, </a:t>
            </a:r>
            <a:r>
              <a:rPr lang="de-DE" sz="1600" dirty="0" err="1"/>
              <a:t>ensuring</a:t>
            </a:r>
            <a:r>
              <a:rPr lang="de-DE" sz="1600" dirty="0"/>
              <a:t> high-quality </a:t>
            </a:r>
            <a:r>
              <a:rPr lang="de-DE" sz="1600" dirty="0" err="1"/>
              <a:t>results</a:t>
            </a:r>
            <a:r>
              <a:rPr lang="de-DE" sz="1600" dirty="0"/>
              <a:t> </a:t>
            </a:r>
            <a:r>
              <a:rPr lang="de-DE" sz="1600" dirty="0" err="1"/>
              <a:t>without</a:t>
            </a:r>
            <a:r>
              <a:rPr lang="de-DE" sz="1600" dirty="0"/>
              <a:t> </a:t>
            </a:r>
            <a:r>
              <a:rPr lang="de-DE" sz="1600" dirty="0" err="1"/>
              <a:t>sacrificing</a:t>
            </a:r>
            <a:r>
              <a:rPr lang="de-DE" sz="1600" dirty="0"/>
              <a:t> </a:t>
            </a:r>
            <a:r>
              <a:rPr lang="de-DE" sz="1600" dirty="0" err="1"/>
              <a:t>specificity</a:t>
            </a:r>
            <a:r>
              <a:rPr lang="de-DE" sz="1600" dirty="0"/>
              <a:t>. </a:t>
            </a:r>
            <a:r>
              <a:rPr lang="de-DE" sz="1600" dirty="0" err="1"/>
              <a:t>It</a:t>
            </a:r>
            <a:r>
              <a:rPr lang="de-DE" sz="1600" dirty="0"/>
              <a:t> </a:t>
            </a:r>
            <a:r>
              <a:rPr lang="de-DE" sz="1600" dirty="0" err="1"/>
              <a:t>helps</a:t>
            </a:r>
            <a:r>
              <a:rPr lang="de-DE" sz="1600" dirty="0"/>
              <a:t> handle different </a:t>
            </a:r>
            <a:r>
              <a:rPr lang="de-DE" sz="1600" dirty="0" err="1"/>
              <a:t>languages</a:t>
            </a:r>
            <a:r>
              <a:rPr lang="de-DE" sz="1600" dirty="0"/>
              <a:t>, </a:t>
            </a:r>
            <a:r>
              <a:rPr lang="de-DE" sz="1600" dirty="0" err="1"/>
              <a:t>correct</a:t>
            </a:r>
            <a:r>
              <a:rPr lang="de-DE" sz="1600" dirty="0"/>
              <a:t> </a:t>
            </a:r>
            <a:r>
              <a:rPr lang="de-DE" sz="1600" dirty="0" err="1"/>
              <a:t>spelling</a:t>
            </a:r>
            <a:r>
              <a:rPr lang="de-DE" sz="1600" dirty="0"/>
              <a:t> </a:t>
            </a:r>
            <a:r>
              <a:rPr lang="de-DE" sz="1600" dirty="0" err="1"/>
              <a:t>errors</a:t>
            </a:r>
            <a:r>
              <a:rPr lang="de-DE" sz="1600" dirty="0"/>
              <a:t>, and break down </a:t>
            </a:r>
            <a:r>
              <a:rPr lang="de-DE" sz="1600" dirty="0" err="1"/>
              <a:t>complex</a:t>
            </a:r>
            <a:r>
              <a:rPr lang="de-DE" sz="1600" dirty="0"/>
              <a:t> </a:t>
            </a:r>
            <a:r>
              <a:rPr lang="de-DE" sz="1600" dirty="0" err="1"/>
              <a:t>queries</a:t>
            </a:r>
            <a:r>
              <a:rPr lang="de-DE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66789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6B40F5-7FDD-9D55-7472-EB0A27DA0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FFA23B-964F-F34C-F226-3C26ACCAC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997" y="3174582"/>
            <a:ext cx="9144000" cy="4525963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Scopus AI – Use </a:t>
            </a:r>
            <a:r>
              <a:rPr lang="de-DE" dirty="0" err="1"/>
              <a:t>it</a:t>
            </a:r>
            <a:r>
              <a:rPr lang="de-DE" dirty="0"/>
              <a:t>:</a:t>
            </a:r>
          </a:p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r>
              <a:rPr lang="de-DE" sz="1800" dirty="0"/>
              <a:t>Why Scopus </a:t>
            </a:r>
            <a:r>
              <a:rPr lang="de-DE" sz="1800" dirty="0" err="1"/>
              <a:t>is</a:t>
            </a:r>
            <a:r>
              <a:rPr lang="de-DE" sz="1800" dirty="0"/>
              <a:t> </a:t>
            </a:r>
            <a:r>
              <a:rPr lang="de-DE" sz="1800" dirty="0" err="1"/>
              <a:t>more</a:t>
            </a:r>
            <a:r>
              <a:rPr lang="de-DE" sz="1800" dirty="0"/>
              <a:t> </a:t>
            </a:r>
            <a:r>
              <a:rPr lang="de-DE" sz="1800" dirty="0" err="1"/>
              <a:t>adequate</a:t>
            </a:r>
            <a:r>
              <a:rPr lang="de-DE" sz="1800" dirty="0"/>
              <a:t> </a:t>
            </a:r>
            <a:r>
              <a:rPr lang="de-DE" sz="1800" dirty="0" err="1"/>
              <a:t>for</a:t>
            </a:r>
            <a:r>
              <a:rPr lang="de-DE" sz="1800" dirty="0"/>
              <a:t> </a:t>
            </a:r>
            <a:r>
              <a:rPr lang="de-DE" sz="1800" dirty="0" err="1"/>
              <a:t>scientific</a:t>
            </a:r>
            <a:r>
              <a:rPr lang="de-DE" sz="1800" dirty="0"/>
              <a:t> </a:t>
            </a:r>
            <a:r>
              <a:rPr lang="de-DE" sz="1800" dirty="0" err="1"/>
              <a:t>research</a:t>
            </a:r>
            <a:r>
              <a:rPr lang="de-DE" sz="1800" dirty="0"/>
              <a:t> </a:t>
            </a:r>
            <a:r>
              <a:rPr lang="de-DE" sz="1800" dirty="0" err="1"/>
              <a:t>than</a:t>
            </a:r>
            <a:r>
              <a:rPr lang="de-DE" sz="1800" dirty="0"/>
              <a:t> ChatGPT</a:t>
            </a:r>
          </a:p>
          <a:p>
            <a:pPr marL="0" indent="0">
              <a:buNone/>
            </a:pPr>
            <a:r>
              <a:rPr lang="de-DE" sz="1800" dirty="0"/>
              <a:t>How </a:t>
            </a:r>
            <a:r>
              <a:rPr lang="de-DE" sz="1800" dirty="0" err="1"/>
              <a:t>does</a:t>
            </a:r>
            <a:r>
              <a:rPr lang="de-DE" sz="1800" dirty="0"/>
              <a:t> AI </a:t>
            </a:r>
            <a:r>
              <a:rPr lang="de-DE" sz="1800" dirty="0" err="1"/>
              <a:t>change</a:t>
            </a:r>
            <a:r>
              <a:rPr lang="de-DE" sz="1800" dirty="0"/>
              <a:t> </a:t>
            </a:r>
            <a:r>
              <a:rPr lang="de-DE" sz="1800" dirty="0" err="1"/>
              <a:t>academic</a:t>
            </a:r>
            <a:r>
              <a:rPr lang="de-DE" sz="1800" dirty="0"/>
              <a:t> </a:t>
            </a:r>
            <a:r>
              <a:rPr lang="de-DE" sz="1800" dirty="0" err="1"/>
              <a:t>writing</a:t>
            </a:r>
            <a:r>
              <a:rPr lang="de-DE" sz="1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101548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9E3F553-CF20-EBB0-AD7D-8A8AA6793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096" y="34290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How </a:t>
            </a:r>
            <a:r>
              <a:rPr lang="de-DE" dirty="0" err="1"/>
              <a:t>does</a:t>
            </a:r>
            <a:r>
              <a:rPr lang="de-DE" dirty="0"/>
              <a:t> an AI </a:t>
            </a:r>
            <a:r>
              <a:rPr lang="de-DE" dirty="0" err="1"/>
              <a:t>detector</a:t>
            </a:r>
            <a:r>
              <a:rPr lang="de-DE" dirty="0"/>
              <a:t> </a:t>
            </a:r>
            <a:r>
              <a:rPr lang="de-DE" dirty="0" err="1"/>
              <a:t>actually</a:t>
            </a:r>
            <a:r>
              <a:rPr lang="de-DE" dirty="0"/>
              <a:t> </a:t>
            </a:r>
            <a:r>
              <a:rPr lang="de-DE" dirty="0" err="1"/>
              <a:t>works</a:t>
            </a:r>
            <a:r>
              <a:rPr lang="de-DE" dirty="0"/>
              <a:t>?</a:t>
            </a:r>
          </a:p>
          <a:p>
            <a:pPr marL="0" indent="0">
              <a:buNone/>
            </a:pPr>
            <a:r>
              <a:rPr lang="de-DE" dirty="0" err="1"/>
              <a:t>Testing</a:t>
            </a:r>
            <a:r>
              <a:rPr lang="de-DE" dirty="0"/>
              <a:t> </a:t>
            </a:r>
            <a:r>
              <a:rPr lang="de-DE" dirty="0" err="1"/>
              <a:t>GPTZero,Turnitin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grammarly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267277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23A58EE-6D5F-6EA4-8BE1-084EA60B6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marL="0" indent="0">
              <a:buNone/>
            </a:pPr>
            <a:r>
              <a:rPr lang="de-DE" sz="4400" dirty="0"/>
              <a:t>Claude + Consensus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2000" dirty="0"/>
              <a:t>Common AI-</a:t>
            </a:r>
            <a:r>
              <a:rPr lang="de-DE" sz="2000" dirty="0" err="1"/>
              <a:t>favored</a:t>
            </a:r>
            <a:r>
              <a:rPr lang="de-DE" sz="2000" dirty="0"/>
              <a:t> </a:t>
            </a:r>
            <a:r>
              <a:rPr lang="de-DE" sz="2000" dirty="0" err="1"/>
              <a:t>transition</a:t>
            </a:r>
            <a:r>
              <a:rPr lang="de-DE" sz="2000" dirty="0"/>
              <a:t> </a:t>
            </a:r>
            <a:r>
              <a:rPr lang="de-DE" sz="2000" dirty="0" err="1"/>
              <a:t>words</a:t>
            </a:r>
            <a:r>
              <a:rPr lang="de-DE" sz="2000" dirty="0"/>
              <a:t> and </a:t>
            </a:r>
            <a:r>
              <a:rPr lang="de-DE" sz="2000" dirty="0" err="1"/>
              <a:t>clichés</a:t>
            </a:r>
            <a:r>
              <a:rPr lang="de-DE" sz="2000" dirty="0"/>
              <a:t>:</a:t>
            </a:r>
          </a:p>
          <a:p>
            <a:pPr marL="0" indent="0">
              <a:buNone/>
            </a:pPr>
            <a:r>
              <a:rPr lang="de-DE" sz="2000" dirty="0" err="1"/>
              <a:t>delve</a:t>
            </a:r>
            <a:r>
              <a:rPr lang="de-DE" sz="2000" dirty="0"/>
              <a:t>, </a:t>
            </a:r>
            <a:r>
              <a:rPr lang="de-DE" sz="2000" dirty="0" err="1"/>
              <a:t>testament</a:t>
            </a:r>
            <a:r>
              <a:rPr lang="de-DE" sz="2000" dirty="0"/>
              <a:t>, </a:t>
            </a:r>
            <a:r>
              <a:rPr lang="de-DE" sz="2000" dirty="0" err="1"/>
              <a:t>tapestry</a:t>
            </a:r>
            <a:r>
              <a:rPr lang="de-DE" sz="2000" dirty="0"/>
              <a:t>, </a:t>
            </a:r>
            <a:r>
              <a:rPr lang="de-DE" sz="2000" dirty="0" err="1"/>
              <a:t>critically</a:t>
            </a:r>
            <a:r>
              <a:rPr lang="de-DE" sz="2000" dirty="0"/>
              <a:t>, </a:t>
            </a:r>
            <a:r>
              <a:rPr lang="de-DE" sz="2000" dirty="0" err="1"/>
              <a:t>furthermore</a:t>
            </a:r>
            <a:r>
              <a:rPr lang="de-DE" sz="2000" dirty="0"/>
              <a:t>, </a:t>
            </a:r>
            <a:r>
              <a:rPr lang="de-DE" sz="2000" dirty="0" err="1"/>
              <a:t>moreover</a:t>
            </a:r>
            <a:r>
              <a:rPr lang="de-DE" sz="2000" dirty="0"/>
              <a:t>, </a:t>
            </a:r>
            <a:r>
              <a:rPr lang="de-DE" sz="2000" dirty="0" err="1"/>
              <a:t>visually</a:t>
            </a:r>
            <a:r>
              <a:rPr lang="de-DE" sz="2000" dirty="0"/>
              <a:t> </a:t>
            </a:r>
            <a:r>
              <a:rPr lang="de-DE" sz="2000" dirty="0" err="1"/>
              <a:t>striking</a:t>
            </a:r>
            <a:r>
              <a:rPr lang="de-DE" sz="2000" dirty="0"/>
              <a:t>, and in </a:t>
            </a:r>
            <a:r>
              <a:rPr lang="de-DE" sz="2000" dirty="0" err="1"/>
              <a:t>conclusion</a:t>
            </a: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r>
              <a:rPr lang="de-DE" sz="2000" dirty="0"/>
              <a:t>Use: </a:t>
            </a:r>
            <a:r>
              <a:rPr lang="de-DE" sz="2000" dirty="0" err="1"/>
              <a:t>unique</a:t>
            </a:r>
            <a:r>
              <a:rPr lang="de-DE" sz="2000" dirty="0"/>
              <a:t> </a:t>
            </a:r>
            <a:r>
              <a:rPr lang="de-DE" sz="2000" dirty="0" err="1"/>
              <a:t>vocabulary</a:t>
            </a:r>
            <a:r>
              <a:rPr lang="de-DE" sz="2000" dirty="0"/>
              <a:t> and high </a:t>
            </a:r>
            <a:r>
              <a:rPr lang="de-DE" sz="2000" dirty="0" err="1"/>
              <a:t>burstiness</a:t>
            </a:r>
            <a:r>
              <a:rPr lang="de-DE" sz="2000" dirty="0"/>
              <a:t> </a:t>
            </a:r>
            <a:r>
              <a:rPr lang="de-DE" sz="2000" dirty="0" err="1"/>
              <a:t>through</a:t>
            </a:r>
            <a:r>
              <a:rPr lang="de-DE" sz="2000" dirty="0"/>
              <a:t> </a:t>
            </a:r>
            <a:r>
              <a:rPr lang="de-DE" sz="2000" dirty="0" err="1"/>
              <a:t>dramatic</a:t>
            </a:r>
            <a:r>
              <a:rPr lang="de-DE" sz="2000" dirty="0"/>
              <a:t> </a:t>
            </a:r>
            <a:r>
              <a:rPr lang="de-DE" sz="2000" dirty="0" err="1"/>
              <a:t>shifts</a:t>
            </a:r>
            <a:r>
              <a:rPr lang="de-DE" sz="2000" dirty="0"/>
              <a:t> in </a:t>
            </a:r>
            <a:r>
              <a:rPr lang="de-DE" sz="2000" dirty="0" err="1"/>
              <a:t>sentence</a:t>
            </a:r>
            <a:r>
              <a:rPr lang="de-DE" sz="2000" dirty="0"/>
              <a:t> </a:t>
            </a:r>
            <a:r>
              <a:rPr lang="de-DE" sz="2000" dirty="0" err="1"/>
              <a:t>flow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4420762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4A1465-6D47-E680-74C5-4109E9A17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Anti-AI </a:t>
            </a:r>
            <a:r>
              <a:rPr lang="de-DE" dirty="0" err="1"/>
              <a:t>constraint</a:t>
            </a:r>
            <a:r>
              <a:rPr lang="de-DE" dirty="0"/>
              <a:t> </a:t>
            </a:r>
            <a:r>
              <a:rPr lang="de-DE" dirty="0" err="1"/>
              <a:t>filter</a:t>
            </a:r>
            <a:r>
              <a:rPr lang="de-DE" dirty="0"/>
              <a:t> - </a:t>
            </a:r>
            <a:r>
              <a:rPr lang="de-DE" dirty="0" err="1"/>
              <a:t>example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6371D5F-3799-1962-742E-C6F40E882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0988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de-DE" sz="1800" dirty="0"/>
              <a:t>&lt;</a:t>
            </a:r>
            <a:r>
              <a:rPr lang="de-DE" sz="1800" dirty="0" err="1"/>
              <a:t>anti_ai_constraints</a:t>
            </a:r>
            <a:r>
              <a:rPr lang="de-DE" sz="1800" dirty="0"/>
              <a:t>&gt; </a:t>
            </a:r>
          </a:p>
          <a:p>
            <a:pPr>
              <a:buFontTx/>
              <a:buChar char="-"/>
            </a:pPr>
            <a:r>
              <a:rPr lang="de-DE" sz="1800" dirty="0"/>
              <a:t>NEVER </a:t>
            </a:r>
            <a:r>
              <a:rPr lang="de-DE" sz="1800" dirty="0" err="1"/>
              <a:t>use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word</a:t>
            </a:r>
            <a:r>
              <a:rPr lang="de-DE" sz="1800" dirty="0"/>
              <a:t> "</a:t>
            </a:r>
            <a:r>
              <a:rPr lang="de-DE" sz="1800" dirty="0" err="1"/>
              <a:t>delve</a:t>
            </a:r>
            <a:r>
              <a:rPr lang="de-DE" sz="1800" dirty="0"/>
              <a:t>," "</a:t>
            </a:r>
            <a:r>
              <a:rPr lang="de-DE" sz="1800" dirty="0" err="1"/>
              <a:t>moreover</a:t>
            </a:r>
            <a:r>
              <a:rPr lang="de-DE" sz="1800" dirty="0"/>
              <a:t>," "</a:t>
            </a:r>
            <a:r>
              <a:rPr lang="de-DE" sz="1800" dirty="0" err="1"/>
              <a:t>furthermore</a:t>
            </a:r>
            <a:r>
              <a:rPr lang="de-DE" sz="1800" dirty="0"/>
              <a:t>," "</a:t>
            </a:r>
            <a:r>
              <a:rPr lang="de-DE" sz="1800" dirty="0" err="1"/>
              <a:t>testament</a:t>
            </a:r>
            <a:r>
              <a:rPr lang="de-DE" sz="1800" dirty="0"/>
              <a:t>," "</a:t>
            </a:r>
            <a:r>
              <a:rPr lang="de-DE" sz="1800" dirty="0" err="1"/>
              <a:t>tapestry</a:t>
            </a:r>
            <a:r>
              <a:rPr lang="de-DE" sz="1800" dirty="0"/>
              <a:t>," "</a:t>
            </a:r>
            <a:r>
              <a:rPr lang="de-DE" sz="1800" dirty="0" err="1"/>
              <a:t>pivotal</a:t>
            </a:r>
            <a:r>
              <a:rPr lang="de-DE" sz="1800" dirty="0"/>
              <a:t>," "</a:t>
            </a:r>
            <a:r>
              <a:rPr lang="de-DE" sz="1800" dirty="0" err="1"/>
              <a:t>critically</a:t>
            </a:r>
            <a:r>
              <a:rPr lang="de-DE" sz="1800" dirty="0"/>
              <a:t>," </a:t>
            </a:r>
            <a:r>
              <a:rPr lang="de-DE" sz="1800" dirty="0" err="1"/>
              <a:t>or</a:t>
            </a:r>
            <a:r>
              <a:rPr lang="de-DE" sz="1800" dirty="0"/>
              <a:t> "in </a:t>
            </a:r>
            <a:r>
              <a:rPr lang="de-DE" sz="1800" dirty="0" err="1"/>
              <a:t>conclusion</a:t>
            </a:r>
            <a:r>
              <a:rPr lang="de-DE" sz="1800" dirty="0"/>
              <a:t>." </a:t>
            </a:r>
          </a:p>
          <a:p>
            <a:pPr>
              <a:buFontTx/>
              <a:buChar char="-"/>
            </a:pPr>
            <a:r>
              <a:rPr lang="de-DE" sz="1800" dirty="0"/>
              <a:t>- </a:t>
            </a:r>
            <a:r>
              <a:rPr lang="de-DE" sz="1800" dirty="0" err="1"/>
              <a:t>Avoid</a:t>
            </a:r>
            <a:r>
              <a:rPr lang="de-DE" sz="1800" dirty="0"/>
              <a:t> </a:t>
            </a:r>
            <a:r>
              <a:rPr lang="de-DE" sz="1800" dirty="0" err="1"/>
              <a:t>predictable</a:t>
            </a:r>
            <a:r>
              <a:rPr lang="de-DE" sz="1800" dirty="0"/>
              <a:t> </a:t>
            </a:r>
            <a:r>
              <a:rPr lang="de-DE" sz="1800" dirty="0" err="1"/>
              <a:t>sentence</a:t>
            </a:r>
            <a:r>
              <a:rPr lang="de-DE" sz="1800" dirty="0"/>
              <a:t> </a:t>
            </a:r>
            <a:r>
              <a:rPr lang="de-DE" sz="1800" dirty="0" err="1"/>
              <a:t>rhythms</a:t>
            </a:r>
            <a:r>
              <a:rPr lang="de-DE" sz="1800" dirty="0"/>
              <a:t>; </a:t>
            </a:r>
            <a:r>
              <a:rPr lang="de-DE" sz="1800" dirty="0" err="1"/>
              <a:t>incorporate</a:t>
            </a:r>
            <a:r>
              <a:rPr lang="de-DE" sz="1800" dirty="0"/>
              <a:t> </a:t>
            </a:r>
            <a:r>
              <a:rPr lang="de-DE" sz="1800" dirty="0" err="1"/>
              <a:t>very</a:t>
            </a:r>
            <a:r>
              <a:rPr lang="de-DE" sz="1800" dirty="0"/>
              <a:t> </a:t>
            </a:r>
            <a:r>
              <a:rPr lang="de-DE" sz="1800" dirty="0" err="1"/>
              <a:t>short</a:t>
            </a:r>
            <a:r>
              <a:rPr lang="de-DE" sz="1800" dirty="0"/>
              <a:t> (3-5 </a:t>
            </a:r>
            <a:r>
              <a:rPr lang="de-DE" sz="1800" dirty="0" err="1"/>
              <a:t>word</a:t>
            </a:r>
            <a:r>
              <a:rPr lang="de-DE" sz="1800" dirty="0"/>
              <a:t>) </a:t>
            </a:r>
            <a:r>
              <a:rPr lang="de-DE" sz="1800" dirty="0" err="1"/>
              <a:t>punchy</a:t>
            </a:r>
            <a:r>
              <a:rPr lang="de-DE" sz="1800" dirty="0"/>
              <a:t> </a:t>
            </a:r>
            <a:r>
              <a:rPr lang="de-DE" sz="1800" dirty="0" err="1"/>
              <a:t>sentences</a:t>
            </a:r>
            <a:r>
              <a:rPr lang="de-DE" sz="1800" dirty="0"/>
              <a:t> </a:t>
            </a:r>
            <a:r>
              <a:rPr lang="de-DE" sz="1800" dirty="0" err="1"/>
              <a:t>alongside</a:t>
            </a:r>
            <a:r>
              <a:rPr lang="de-DE" sz="1800" dirty="0"/>
              <a:t> </a:t>
            </a:r>
            <a:r>
              <a:rPr lang="de-DE" sz="1800" dirty="0" err="1"/>
              <a:t>longer</a:t>
            </a:r>
            <a:r>
              <a:rPr lang="de-DE" sz="1800" dirty="0"/>
              <a:t>, </a:t>
            </a:r>
            <a:r>
              <a:rPr lang="de-DE" sz="1800" dirty="0" err="1"/>
              <a:t>flowing</a:t>
            </a:r>
            <a:r>
              <a:rPr lang="de-DE" sz="1800" dirty="0"/>
              <a:t> </a:t>
            </a:r>
            <a:r>
              <a:rPr lang="de-DE" sz="1800" dirty="0" err="1"/>
              <a:t>ones</a:t>
            </a:r>
            <a:r>
              <a:rPr lang="de-DE" sz="1800" dirty="0"/>
              <a:t>. </a:t>
            </a:r>
          </a:p>
          <a:p>
            <a:pPr>
              <a:buFontTx/>
              <a:buChar char="-"/>
            </a:pPr>
            <a:r>
              <a:rPr lang="de-DE" sz="1800" dirty="0"/>
              <a:t>- </a:t>
            </a:r>
            <a:r>
              <a:rPr lang="de-DE" sz="1800" dirty="0" err="1"/>
              <a:t>Eliminate</a:t>
            </a:r>
            <a:r>
              <a:rPr lang="de-DE" sz="1800" dirty="0"/>
              <a:t> </a:t>
            </a:r>
            <a:r>
              <a:rPr lang="de-DE" sz="1800" dirty="0" err="1"/>
              <a:t>any</a:t>
            </a:r>
            <a:r>
              <a:rPr lang="de-DE" sz="1800" dirty="0"/>
              <a:t> </a:t>
            </a:r>
            <a:r>
              <a:rPr lang="de-DE" sz="1800" dirty="0" err="1"/>
              <a:t>cheesy</a:t>
            </a:r>
            <a:r>
              <a:rPr lang="de-DE" sz="1800" dirty="0"/>
              <a:t> </a:t>
            </a:r>
            <a:r>
              <a:rPr lang="de-DE" sz="1800" dirty="0" err="1"/>
              <a:t>conversational</a:t>
            </a:r>
            <a:r>
              <a:rPr lang="de-DE" sz="1800" dirty="0"/>
              <a:t> </a:t>
            </a:r>
            <a:r>
              <a:rPr lang="de-DE" sz="1800" dirty="0" err="1"/>
              <a:t>wrappers</a:t>
            </a:r>
            <a:r>
              <a:rPr lang="de-DE" sz="1800" dirty="0"/>
              <a:t> at </a:t>
            </a:r>
            <a:r>
              <a:rPr lang="de-DE" sz="1800" dirty="0" err="1"/>
              <a:t>the</a:t>
            </a:r>
            <a:r>
              <a:rPr lang="de-DE" sz="1800" dirty="0"/>
              <a:t> end (e.g., "</a:t>
            </a:r>
            <a:r>
              <a:rPr lang="de-DE" sz="1800" dirty="0" err="1"/>
              <a:t>What</a:t>
            </a:r>
            <a:r>
              <a:rPr lang="de-DE" sz="1800" dirty="0"/>
              <a:t> do </a:t>
            </a:r>
            <a:r>
              <a:rPr lang="de-DE" sz="1800" dirty="0" err="1"/>
              <a:t>you</a:t>
            </a:r>
            <a:r>
              <a:rPr lang="de-DE" sz="1800" dirty="0"/>
              <a:t> </a:t>
            </a:r>
            <a:r>
              <a:rPr lang="de-DE" sz="1800" dirty="0" err="1"/>
              <a:t>think</a:t>
            </a:r>
            <a:r>
              <a:rPr lang="de-DE" sz="1800" dirty="0"/>
              <a:t>?" </a:t>
            </a:r>
            <a:r>
              <a:rPr lang="de-DE" sz="1800" dirty="0" err="1"/>
              <a:t>or</a:t>
            </a:r>
            <a:r>
              <a:rPr lang="de-DE" sz="1800" dirty="0"/>
              <a:t> "</a:t>
            </a:r>
            <a:r>
              <a:rPr lang="de-DE" sz="1800" dirty="0" err="1"/>
              <a:t>Is</a:t>
            </a:r>
            <a:r>
              <a:rPr lang="de-DE" sz="1800" dirty="0"/>
              <a:t> </a:t>
            </a:r>
            <a:r>
              <a:rPr lang="de-DE" sz="1800" dirty="0" err="1"/>
              <a:t>there</a:t>
            </a:r>
            <a:r>
              <a:rPr lang="de-DE" sz="1800" dirty="0"/>
              <a:t> </a:t>
            </a:r>
            <a:r>
              <a:rPr lang="de-DE" sz="1800" dirty="0" err="1"/>
              <a:t>anything</a:t>
            </a:r>
            <a:r>
              <a:rPr lang="de-DE" sz="1800" dirty="0"/>
              <a:t> </a:t>
            </a:r>
            <a:r>
              <a:rPr lang="de-DE" sz="1800" dirty="0" err="1"/>
              <a:t>else</a:t>
            </a:r>
            <a:r>
              <a:rPr lang="de-DE" sz="1800" dirty="0"/>
              <a:t> I </a:t>
            </a:r>
            <a:r>
              <a:rPr lang="de-DE" sz="1800" dirty="0" err="1"/>
              <a:t>can</a:t>
            </a:r>
            <a:r>
              <a:rPr lang="de-DE" sz="1800" dirty="0"/>
              <a:t> </a:t>
            </a:r>
            <a:r>
              <a:rPr lang="de-DE" sz="1800" dirty="0" err="1"/>
              <a:t>help</a:t>
            </a:r>
            <a:r>
              <a:rPr lang="de-DE" sz="1800" dirty="0"/>
              <a:t> </a:t>
            </a:r>
            <a:r>
              <a:rPr lang="de-DE" sz="1800" dirty="0" err="1"/>
              <a:t>with</a:t>
            </a:r>
            <a:r>
              <a:rPr lang="de-DE" sz="1800" dirty="0"/>
              <a:t>?"). </a:t>
            </a:r>
          </a:p>
          <a:p>
            <a:pPr>
              <a:buFontTx/>
              <a:buChar char="-"/>
            </a:pPr>
            <a:r>
              <a:rPr lang="de-DE" sz="1800" dirty="0"/>
              <a:t>Write </a:t>
            </a:r>
            <a:r>
              <a:rPr lang="de-DE" sz="1800" dirty="0" err="1"/>
              <a:t>with</a:t>
            </a:r>
            <a:r>
              <a:rPr lang="de-DE" sz="1800" dirty="0"/>
              <a:t> a </a:t>
            </a:r>
            <a:r>
              <a:rPr lang="de-DE" sz="1800" dirty="0" err="1"/>
              <a:t>clear</a:t>
            </a:r>
            <a:r>
              <a:rPr lang="de-DE" sz="1800" dirty="0"/>
              <a:t>, </a:t>
            </a:r>
            <a:r>
              <a:rPr lang="de-DE" sz="1800" dirty="0" err="1"/>
              <a:t>direct</a:t>
            </a:r>
            <a:r>
              <a:rPr lang="de-DE" sz="1800" dirty="0"/>
              <a:t>, and </a:t>
            </a:r>
            <a:r>
              <a:rPr lang="de-DE" sz="1800" dirty="0" err="1"/>
              <a:t>slightly</a:t>
            </a:r>
            <a:r>
              <a:rPr lang="de-DE" sz="1800" dirty="0"/>
              <a:t> </a:t>
            </a:r>
            <a:r>
              <a:rPr lang="de-DE" sz="1800" dirty="0" err="1"/>
              <a:t>opinionated</a:t>
            </a:r>
            <a:r>
              <a:rPr lang="de-DE" sz="1800" dirty="0"/>
              <a:t> </a:t>
            </a:r>
            <a:r>
              <a:rPr lang="de-DE" sz="1800" dirty="0" err="1"/>
              <a:t>perspective</a:t>
            </a:r>
            <a:r>
              <a:rPr lang="de-DE" sz="1800" dirty="0"/>
              <a:t> </a:t>
            </a:r>
            <a:r>
              <a:rPr lang="de-DE" sz="1800" dirty="0" err="1"/>
              <a:t>rather</a:t>
            </a:r>
            <a:r>
              <a:rPr lang="de-DE" sz="1800" dirty="0"/>
              <a:t> </a:t>
            </a:r>
            <a:r>
              <a:rPr lang="de-DE" sz="1800" dirty="0" err="1"/>
              <a:t>than</a:t>
            </a:r>
            <a:r>
              <a:rPr lang="de-DE" sz="1800" dirty="0"/>
              <a:t> an </a:t>
            </a:r>
            <a:r>
              <a:rPr lang="de-DE" sz="1800" dirty="0" err="1"/>
              <a:t>overly</a:t>
            </a:r>
            <a:r>
              <a:rPr lang="de-DE" sz="1800" dirty="0"/>
              <a:t> </a:t>
            </a:r>
            <a:r>
              <a:rPr lang="de-DE" sz="1800" dirty="0" err="1"/>
              <a:t>polite</a:t>
            </a:r>
            <a:r>
              <a:rPr lang="de-DE" sz="1800" dirty="0"/>
              <a:t>, </a:t>
            </a:r>
            <a:r>
              <a:rPr lang="de-DE" sz="1800" dirty="0" err="1"/>
              <a:t>balanced</a:t>
            </a:r>
            <a:r>
              <a:rPr lang="de-DE" sz="1800" dirty="0"/>
              <a:t>, and neutral </a:t>
            </a:r>
            <a:r>
              <a:rPr lang="de-DE" sz="1800" dirty="0" err="1"/>
              <a:t>corporate</a:t>
            </a:r>
            <a:r>
              <a:rPr lang="de-DE" sz="1800" dirty="0"/>
              <a:t> tone. </a:t>
            </a:r>
          </a:p>
          <a:p>
            <a:pPr marL="0" indent="0">
              <a:buNone/>
            </a:pPr>
            <a:r>
              <a:rPr lang="de-DE" sz="1800" dirty="0"/>
              <a:t>&lt;/</a:t>
            </a:r>
            <a:r>
              <a:rPr lang="de-DE" sz="1800" dirty="0" err="1"/>
              <a:t>anti_ai_constraints</a:t>
            </a:r>
            <a:r>
              <a:rPr lang="de-DE" sz="1800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895725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5">
            <a:extLst>
              <a:ext uri="{FF2B5EF4-FFF2-40B4-BE49-F238E27FC236}">
                <a16:creationId xmlns:a16="http://schemas.microsoft.com/office/drawing/2014/main" id="{58F3499C-7016-547B-89E2-1B16ADCE1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1438"/>
            <a:ext cx="9144000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52000"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3600">
                <a:solidFill>
                  <a:schemeClr val="tx2"/>
                </a:solidFill>
                <a:latin typeface="Helvetica" pitchFamily="2" charset="0"/>
              </a:rPr>
              <a:t>Innovation Processes</a:t>
            </a:r>
          </a:p>
        </p:txBody>
      </p:sp>
      <p:sp>
        <p:nvSpPr>
          <p:cNvPr id="18434" name="Textfeld 3">
            <a:extLst>
              <a:ext uri="{FF2B5EF4-FFF2-40B4-BE49-F238E27FC236}">
                <a16:creationId xmlns:a16="http://schemas.microsoft.com/office/drawing/2014/main" id="{1EC4A935-E344-CEED-D775-CC340AA1D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3563" y="30702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1800">
              <a:latin typeface="Helvetica" pitchFamily="2" charset="0"/>
            </a:endParaRPr>
          </a:p>
        </p:txBody>
      </p:sp>
      <p:pic>
        <p:nvPicPr>
          <p:cNvPr id="18435" name="Bild 4" descr="db45796d3880e934caca6004cf375c91.jpg">
            <a:extLst>
              <a:ext uri="{FF2B5EF4-FFF2-40B4-BE49-F238E27FC236}">
                <a16:creationId xmlns:a16="http://schemas.microsoft.com/office/drawing/2014/main" id="{E34C766A-8184-548A-AC75-91D4F8C34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50"/>
            <a:ext cx="9144000" cy="585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el 1">
            <a:extLst>
              <a:ext uri="{FF2B5EF4-FFF2-40B4-BE49-F238E27FC236}">
                <a16:creationId xmlns:a16="http://schemas.microsoft.com/office/drawing/2014/main" id="{19B77552-5C79-B10A-1BEB-16DB2CBD7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Plagiarism</a:t>
            </a:r>
          </a:p>
        </p:txBody>
      </p:sp>
      <p:sp>
        <p:nvSpPr>
          <p:cNvPr id="74754" name="Inhaltsplatzhalter 2">
            <a:extLst>
              <a:ext uri="{FF2B5EF4-FFF2-40B4-BE49-F238E27FC236}">
                <a16:creationId xmlns:a16="http://schemas.microsoft.com/office/drawing/2014/main" id="{05643301-F504-CF2B-C7D8-8690825B5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489325"/>
            <a:ext cx="8229600" cy="3368675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49213" indent="-49213" eaLnBrk="1" hangingPunct="1">
              <a:buFont typeface="Arial" panose="020B0604020202020204" pitchFamily="34" charset="0"/>
              <a:buNone/>
              <a:defRPr/>
            </a:pPr>
            <a:r>
              <a:rPr lang="de-DE" sz="2400" dirty="0"/>
              <a:t>The </a:t>
            </a:r>
            <a:r>
              <a:rPr lang="de-DE" sz="2400" dirty="0" err="1"/>
              <a:t>borderline</a:t>
            </a:r>
            <a:r>
              <a:rPr lang="de-DE" sz="2400" dirty="0"/>
              <a:t> </a:t>
            </a:r>
            <a:r>
              <a:rPr lang="de-DE" sz="2400" dirty="0" err="1"/>
              <a:t>between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correct</a:t>
            </a:r>
            <a:r>
              <a:rPr lang="de-DE" sz="2400" dirty="0"/>
              <a:t> </a:t>
            </a:r>
            <a:r>
              <a:rPr lang="de-DE" sz="2400" dirty="0" err="1"/>
              <a:t>use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someone</a:t>
            </a:r>
            <a:r>
              <a:rPr lang="de-DE" sz="2400" dirty="0"/>
              <a:t> </a:t>
            </a:r>
            <a:r>
              <a:rPr lang="de-DE" sz="2400" dirty="0" err="1"/>
              <a:t>else‘s</a:t>
            </a:r>
            <a:endParaRPr lang="de-DE" sz="2400" dirty="0"/>
          </a:p>
          <a:p>
            <a:pPr marL="49213" indent="-49213" eaLnBrk="1" hangingPunct="1">
              <a:buFont typeface="Arial" panose="020B0604020202020204" pitchFamily="34" charset="0"/>
              <a:buNone/>
              <a:defRPr/>
            </a:pPr>
            <a:r>
              <a:rPr lang="de-DE" sz="2400" dirty="0" err="1"/>
              <a:t>work</a:t>
            </a:r>
            <a:r>
              <a:rPr lang="de-DE" sz="2400" dirty="0"/>
              <a:t> </a:t>
            </a:r>
            <a:r>
              <a:rPr lang="de-DE" sz="2400" dirty="0" err="1"/>
              <a:t>and</a:t>
            </a:r>
            <a:r>
              <a:rPr lang="de-DE" sz="2400" dirty="0"/>
              <a:t> </a:t>
            </a:r>
            <a:r>
              <a:rPr lang="de-DE" sz="2400" dirty="0" err="1"/>
              <a:t>plagiarism</a:t>
            </a:r>
            <a:r>
              <a:rPr lang="de-DE" sz="2400" dirty="0"/>
              <a:t> </a:t>
            </a:r>
            <a:r>
              <a:rPr lang="de-DE" sz="2400" dirty="0" err="1"/>
              <a:t>runs</a:t>
            </a:r>
            <a:r>
              <a:rPr lang="de-DE" sz="2400" dirty="0"/>
              <a:t> </a:t>
            </a:r>
            <a:r>
              <a:rPr lang="de-DE" sz="2400" dirty="0" err="1"/>
              <a:t>where</a:t>
            </a:r>
            <a:r>
              <a:rPr lang="de-DE" sz="2400" dirty="0"/>
              <a:t> </a:t>
            </a:r>
            <a:r>
              <a:rPr lang="de-DE" sz="2400" dirty="0" err="1"/>
              <a:t>you</a:t>
            </a:r>
            <a:r>
              <a:rPr lang="de-DE" sz="2400" dirty="0"/>
              <a:t> do not </a:t>
            </a:r>
            <a:r>
              <a:rPr lang="de-DE" sz="2400" dirty="0" err="1"/>
              <a:t>indicate</a:t>
            </a:r>
            <a:r>
              <a:rPr lang="de-DE" sz="2400" dirty="0"/>
              <a:t> </a:t>
            </a:r>
            <a:r>
              <a:rPr lang="de-DE" sz="2400" dirty="0" err="1"/>
              <a:t>this</a:t>
            </a:r>
            <a:r>
              <a:rPr lang="de-DE" sz="2400" dirty="0"/>
              <a:t> </a:t>
            </a:r>
            <a:r>
              <a:rPr lang="de-DE" sz="2400" dirty="0" err="1"/>
              <a:t>use</a:t>
            </a:r>
            <a:r>
              <a:rPr lang="de-DE" sz="2400" dirty="0"/>
              <a:t>. </a:t>
            </a:r>
          </a:p>
          <a:p>
            <a:pPr marL="49213" indent="-49213" eaLnBrk="1" hangingPunct="1">
              <a:buFont typeface="Arial" panose="020B0604020202020204" pitchFamily="34" charset="0"/>
              <a:buNone/>
              <a:defRPr/>
            </a:pPr>
            <a:endParaRPr lang="de-DE" sz="2400" dirty="0"/>
          </a:p>
          <a:p>
            <a:pPr marL="49213" indent="-49213" eaLnBrk="1" hangingPunct="1">
              <a:buFont typeface="Arial" panose="020B0604020202020204" pitchFamily="34" charset="0"/>
              <a:buNone/>
              <a:defRPr/>
            </a:pPr>
            <a:r>
              <a:rPr lang="de-DE" sz="2400" dirty="0"/>
              <a:t>Kempten University </a:t>
            </a:r>
            <a:r>
              <a:rPr lang="de-DE" sz="2400" dirty="0" err="1"/>
              <a:t>uses</a:t>
            </a:r>
            <a:r>
              <a:rPr lang="de-DE" sz="2400" dirty="0"/>
              <a:t> </a:t>
            </a:r>
            <a:r>
              <a:rPr lang="de-DE" sz="2400" dirty="0" err="1"/>
              <a:t>plagiarism</a:t>
            </a:r>
            <a:r>
              <a:rPr lang="de-DE" sz="2400" dirty="0"/>
              <a:t> </a:t>
            </a:r>
            <a:r>
              <a:rPr lang="de-DE" sz="2400" dirty="0" err="1"/>
              <a:t>detection</a:t>
            </a:r>
            <a:r>
              <a:rPr lang="de-DE" sz="2400" dirty="0"/>
              <a:t> </a:t>
            </a:r>
            <a:r>
              <a:rPr lang="de-DE" sz="2400" dirty="0" err="1"/>
              <a:t>software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el 1">
            <a:extLst>
              <a:ext uri="{FF2B5EF4-FFF2-40B4-BE49-F238E27FC236}">
                <a16:creationId xmlns:a16="http://schemas.microsoft.com/office/drawing/2014/main" id="{213C5B42-3C84-548B-78CF-5E57C7732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27200"/>
            <a:ext cx="8229600" cy="1143000"/>
          </a:xfrm>
        </p:spPr>
        <p:txBody>
          <a:bodyPr/>
          <a:lstStyle/>
          <a:p>
            <a:r>
              <a:rPr lang="de-DE" altLang="de-DE" sz="4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What</a:t>
            </a:r>
            <a:r>
              <a:rPr lang="de-DE" altLang="de-DE" sz="4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4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about</a:t>
            </a:r>
            <a:r>
              <a:rPr lang="de-DE" altLang="de-DE" sz="4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ChatGPT and </a:t>
            </a:r>
            <a:r>
              <a:rPr lang="de-DE" altLang="de-DE" sz="40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other</a:t>
            </a:r>
            <a:r>
              <a:rPr lang="de-DE" altLang="de-DE" sz="40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AI?</a:t>
            </a:r>
          </a:p>
        </p:txBody>
      </p:sp>
      <p:sp>
        <p:nvSpPr>
          <p:cNvPr id="44034" name="Inhaltsplatzhalter 2">
            <a:extLst>
              <a:ext uri="{FF2B5EF4-FFF2-40B4-BE49-F238E27FC236}">
                <a16:creationId xmlns:a16="http://schemas.microsoft.com/office/drawing/2014/main" id="{BC9B45BC-8DB2-BC5F-88B6-AEDBD14F7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3987800"/>
            <a:ext cx="8229600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You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have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to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indicate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,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where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you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used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AI support and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which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one</a:t>
            </a:r>
            <a:r>
              <a:rPr lang="de-DE" altLang="de-DE" sz="28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– </a:t>
            </a:r>
            <a:r>
              <a:rPr lang="de-DE" altLang="de-DE" sz="2800" dirty="0">
                <a:solidFill>
                  <a:srgbClr val="FF0000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Disclaimer</a:t>
            </a:r>
          </a:p>
          <a:p>
            <a:endParaRPr lang="de-DE" sz="1800" i="1" dirty="0"/>
          </a:p>
          <a:p>
            <a:pPr marL="0" indent="0">
              <a:buFont typeface="Arial" panose="020B0604020202020204" pitchFamily="34" charset="0"/>
              <a:buNone/>
            </a:pPr>
            <a:endParaRPr lang="de-DE" altLang="de-DE" sz="2800" dirty="0">
              <a:solidFill>
                <a:srgbClr val="FF0000"/>
              </a:solidFill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F702DB1-1AA5-F1B8-0326-73ECEB730C91}"/>
              </a:ext>
            </a:extLst>
          </p:cNvPr>
          <p:cNvSpPr txBox="1"/>
          <p:nvPr/>
        </p:nvSpPr>
        <p:spPr>
          <a:xfrm>
            <a:off x="104172" y="5314950"/>
            <a:ext cx="8935655" cy="120032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de-DE" i="1" dirty="0"/>
              <a:t>“I </a:t>
            </a:r>
            <a:r>
              <a:rPr lang="de-DE" i="1" dirty="0" err="1"/>
              <a:t>hereby</a:t>
            </a:r>
            <a:r>
              <a:rPr lang="de-DE" i="1" dirty="0"/>
              <a:t> </a:t>
            </a:r>
            <a:r>
              <a:rPr lang="de-DE" i="1" dirty="0" err="1"/>
              <a:t>declare</a:t>
            </a:r>
            <a:r>
              <a:rPr lang="de-DE" i="1" dirty="0"/>
              <a:t> </a:t>
            </a:r>
            <a:r>
              <a:rPr lang="de-DE" i="1" dirty="0" err="1"/>
              <a:t>that</a:t>
            </a:r>
            <a:r>
              <a:rPr lang="de-DE" i="1" dirty="0"/>
              <a:t> I </a:t>
            </a:r>
            <a:r>
              <a:rPr lang="de-DE" i="1" dirty="0" err="1"/>
              <a:t>have</a:t>
            </a:r>
            <a:r>
              <a:rPr lang="de-DE" i="1" dirty="0"/>
              <a:t> </a:t>
            </a:r>
            <a:r>
              <a:rPr lang="de-DE" i="1" dirty="0" err="1"/>
              <a:t>completed</a:t>
            </a:r>
            <a:r>
              <a:rPr lang="de-DE" i="1" dirty="0"/>
              <a:t> </a:t>
            </a:r>
            <a:r>
              <a:rPr lang="de-DE" i="1" dirty="0" err="1"/>
              <a:t>the</a:t>
            </a:r>
            <a:r>
              <a:rPr lang="de-DE" i="1" dirty="0"/>
              <a:t> </a:t>
            </a:r>
            <a:r>
              <a:rPr lang="de-DE" i="1" dirty="0" err="1"/>
              <a:t>submitted</a:t>
            </a:r>
            <a:r>
              <a:rPr lang="de-DE" i="1" dirty="0"/>
              <a:t> </a:t>
            </a:r>
            <a:r>
              <a:rPr lang="de-DE" i="1" dirty="0" err="1"/>
              <a:t>work</a:t>
            </a:r>
            <a:r>
              <a:rPr lang="de-DE" i="1" dirty="0"/>
              <a:t> </a:t>
            </a:r>
            <a:r>
              <a:rPr lang="de-DE" i="1" dirty="0" err="1"/>
              <a:t>independently</a:t>
            </a:r>
            <a:r>
              <a:rPr lang="de-DE" i="1" dirty="0"/>
              <a:t> and </a:t>
            </a:r>
            <a:r>
              <a:rPr lang="de-DE" i="1" dirty="0" err="1"/>
              <a:t>without</a:t>
            </a:r>
            <a:r>
              <a:rPr lang="de-DE" i="1" dirty="0"/>
              <a:t> </a:t>
            </a:r>
            <a:r>
              <a:rPr lang="de-DE" i="1" dirty="0" err="1"/>
              <a:t>the</a:t>
            </a:r>
            <a:r>
              <a:rPr lang="de-DE" i="1" dirty="0"/>
              <a:t> </a:t>
            </a:r>
            <a:r>
              <a:rPr lang="de-DE" i="1" dirty="0" err="1"/>
              <a:t>use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dirty="0"/>
              <a:t> </a:t>
            </a:r>
            <a:r>
              <a:rPr lang="de-DE" i="1" dirty="0" err="1"/>
              <a:t>any</a:t>
            </a:r>
            <a:r>
              <a:rPr lang="de-DE" i="1" dirty="0"/>
              <a:t> </a:t>
            </a:r>
            <a:r>
              <a:rPr lang="de-DE" i="1" dirty="0" err="1"/>
              <a:t>aids</a:t>
            </a:r>
            <a:r>
              <a:rPr lang="de-DE" i="1" dirty="0"/>
              <a:t> </a:t>
            </a:r>
            <a:r>
              <a:rPr lang="de-DE" i="1" dirty="0" err="1"/>
              <a:t>other</a:t>
            </a:r>
            <a:r>
              <a:rPr lang="de-DE" i="1" dirty="0"/>
              <a:t> </a:t>
            </a:r>
            <a:r>
              <a:rPr lang="de-DE" i="1" dirty="0" err="1"/>
              <a:t>than</a:t>
            </a:r>
            <a:r>
              <a:rPr lang="de-DE" i="1" dirty="0"/>
              <a:t> </a:t>
            </a:r>
            <a:r>
              <a:rPr lang="de-DE" i="1" dirty="0" err="1"/>
              <a:t>those</a:t>
            </a:r>
            <a:r>
              <a:rPr lang="de-DE" i="1" dirty="0"/>
              <a:t> </a:t>
            </a:r>
            <a:r>
              <a:rPr lang="de-DE" i="1" dirty="0" err="1"/>
              <a:t>specified</a:t>
            </a:r>
            <a:r>
              <a:rPr lang="de-DE" i="1" dirty="0"/>
              <a:t>.</a:t>
            </a:r>
            <a:r>
              <a:rPr lang="de-DE" dirty="0"/>
              <a:t> </a:t>
            </a:r>
            <a:r>
              <a:rPr lang="de-DE" i="1" dirty="0"/>
              <a:t>As </a:t>
            </a:r>
            <a:r>
              <a:rPr lang="de-DE" i="1" dirty="0" err="1"/>
              <a:t>the</a:t>
            </a:r>
            <a:r>
              <a:rPr lang="de-DE" i="1" dirty="0"/>
              <a:t> </a:t>
            </a:r>
            <a:r>
              <a:rPr lang="de-DE" i="1" dirty="0" err="1"/>
              <a:t>author</a:t>
            </a:r>
            <a:r>
              <a:rPr lang="de-DE" i="1" dirty="0"/>
              <a:t>, I </a:t>
            </a:r>
            <a:r>
              <a:rPr lang="de-DE" i="1" dirty="0" err="1"/>
              <a:t>accept</a:t>
            </a:r>
            <a:r>
              <a:rPr lang="de-DE" i="1" dirty="0"/>
              <a:t> </a:t>
            </a:r>
            <a:r>
              <a:rPr lang="de-DE" i="1" dirty="0" err="1"/>
              <a:t>responsibility</a:t>
            </a:r>
            <a:r>
              <a:rPr lang="de-DE" i="1" dirty="0"/>
              <a:t> </a:t>
            </a:r>
            <a:r>
              <a:rPr lang="de-DE" i="1" dirty="0" err="1"/>
              <a:t>for</a:t>
            </a:r>
            <a:r>
              <a:rPr lang="de-DE" i="1" dirty="0"/>
              <a:t> </a:t>
            </a:r>
            <a:r>
              <a:rPr lang="de-DE" i="1" dirty="0" err="1"/>
              <a:t>the</a:t>
            </a:r>
            <a:r>
              <a:rPr lang="de-DE" i="1" dirty="0"/>
              <a:t> </a:t>
            </a:r>
            <a:r>
              <a:rPr lang="de-DE" i="1" dirty="0" err="1"/>
              <a:t>accuracy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</a:t>
            </a:r>
            <a:r>
              <a:rPr lang="de-DE" i="1" dirty="0" err="1"/>
              <a:t>any</a:t>
            </a:r>
            <a:r>
              <a:rPr lang="de-DE" i="1" dirty="0"/>
              <a:t> </a:t>
            </a:r>
            <a:r>
              <a:rPr lang="de-DE" i="1" dirty="0" err="1"/>
              <a:t>content</a:t>
            </a:r>
            <a:r>
              <a:rPr lang="de-DE" i="1" dirty="0"/>
              <a:t> </a:t>
            </a:r>
            <a:r>
              <a:rPr lang="de-DE" i="1" dirty="0" err="1"/>
              <a:t>generated</a:t>
            </a:r>
            <a:r>
              <a:rPr lang="de-DE" i="1" dirty="0"/>
              <a:t> </a:t>
            </a:r>
            <a:r>
              <a:rPr lang="de-DE" i="1" dirty="0" err="1"/>
              <a:t>using</a:t>
            </a:r>
            <a:r>
              <a:rPr lang="de-DE" i="1" dirty="0"/>
              <a:t> IT/AI-</a:t>
            </a:r>
            <a:r>
              <a:rPr lang="de-DE" i="1" dirty="0" err="1"/>
              <a:t>assisted</a:t>
            </a:r>
            <a:r>
              <a:rPr lang="de-DE" dirty="0"/>
              <a:t> </a:t>
            </a:r>
            <a:r>
              <a:rPr lang="de-DE" i="1" dirty="0" err="1"/>
              <a:t>writing</a:t>
            </a:r>
            <a:r>
              <a:rPr lang="de-DE" i="1" dirty="0"/>
              <a:t> </a:t>
            </a:r>
            <a:r>
              <a:rPr lang="de-DE" i="1" dirty="0" err="1"/>
              <a:t>tools</a:t>
            </a:r>
            <a:r>
              <a:rPr lang="de-DE" i="1" dirty="0"/>
              <a:t>."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19125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Inhaltsplatzhalter 2">
            <a:extLst>
              <a:ext uri="{FF2B5EF4-FFF2-40B4-BE49-F238E27FC236}">
                <a16:creationId xmlns:a16="http://schemas.microsoft.com/office/drawing/2014/main" id="{10887F2F-8C6D-2FEE-E6D5-820982922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512703"/>
            <a:ext cx="8229600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e-DE" altLang="de-DE" dirty="0">
                <a:latin typeface="Helvetica Neue Light" panose="02000403000000020004" pitchFamily="2" charset="0"/>
                <a:ea typeface="ＭＳ Ｐゴシック" panose="020B0600070205080204" pitchFamily="34" charset="-128"/>
                <a:hlinkClick r:id="rId2"/>
              </a:rPr>
              <a:t>https://www.hs-kempten.de/en/library-homepage/research/research-tips-tricks</a:t>
            </a: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43010" name="Textfeld 3">
            <a:extLst>
              <a:ext uri="{FF2B5EF4-FFF2-40B4-BE49-F238E27FC236}">
                <a16:creationId xmlns:a16="http://schemas.microsoft.com/office/drawing/2014/main" id="{25B5FF14-2B87-5FAF-61BF-BDA8950C80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950" y="2803867"/>
            <a:ext cx="36957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b="1" dirty="0"/>
              <a:t>Need </a:t>
            </a:r>
            <a:r>
              <a:rPr lang="de-DE" altLang="de-DE" b="1" dirty="0" err="1"/>
              <a:t>to</a:t>
            </a:r>
            <a:r>
              <a:rPr lang="de-DE" altLang="de-DE" b="1" dirty="0"/>
              <a:t> </a:t>
            </a:r>
            <a:r>
              <a:rPr lang="de-DE" altLang="de-DE" b="1" dirty="0" err="1"/>
              <a:t>research</a:t>
            </a:r>
            <a:r>
              <a:rPr lang="de-DE" altLang="de-DE" b="1" dirty="0"/>
              <a:t> </a:t>
            </a:r>
            <a:r>
              <a:rPr lang="de-DE" altLang="de-DE" b="1" dirty="0" err="1"/>
              <a:t>your</a:t>
            </a:r>
            <a:r>
              <a:rPr lang="de-DE" altLang="de-DE" b="1" dirty="0"/>
              <a:t> </a:t>
            </a:r>
            <a:r>
              <a:rPr lang="de-DE" altLang="de-DE" b="1" dirty="0" err="1"/>
              <a:t>bachelor’s</a:t>
            </a:r>
            <a:r>
              <a:rPr lang="de-DE" altLang="de-DE" b="1" dirty="0"/>
              <a:t> </a:t>
            </a:r>
            <a:r>
              <a:rPr lang="de-DE" altLang="de-DE" b="1" dirty="0" err="1"/>
              <a:t>or</a:t>
            </a:r>
            <a:r>
              <a:rPr lang="de-DE" altLang="de-DE" b="1" dirty="0"/>
              <a:t> </a:t>
            </a:r>
            <a:r>
              <a:rPr lang="de-DE" altLang="de-DE" b="1" dirty="0" err="1"/>
              <a:t>master’s</a:t>
            </a:r>
            <a:r>
              <a:rPr lang="de-DE" altLang="de-DE" b="1" dirty="0"/>
              <a:t> </a:t>
            </a:r>
            <a:r>
              <a:rPr lang="de-DE" altLang="de-DE" b="1" dirty="0" err="1"/>
              <a:t>thesis</a:t>
            </a:r>
            <a:r>
              <a:rPr lang="de-DE" altLang="de-DE" b="1" dirty="0"/>
              <a:t>?</a:t>
            </a:r>
            <a:endParaRPr lang="de-DE" altLang="de-DE" dirty="0"/>
          </a:p>
          <a:p>
            <a:r>
              <a:rPr lang="de-DE" altLang="de-DE" dirty="0" err="1"/>
              <a:t>We</a:t>
            </a:r>
            <a:r>
              <a:rPr lang="de-DE" altLang="de-DE" dirty="0"/>
              <a:t> will </a:t>
            </a:r>
            <a:r>
              <a:rPr lang="de-DE" altLang="de-DE" dirty="0" err="1"/>
              <a:t>show</a:t>
            </a:r>
            <a:r>
              <a:rPr lang="de-DE" altLang="de-DE" dirty="0"/>
              <a:t> </a:t>
            </a:r>
            <a:r>
              <a:rPr lang="de-DE" altLang="de-DE" dirty="0" err="1"/>
              <a:t>how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find </a:t>
            </a:r>
            <a:r>
              <a:rPr lang="de-DE" altLang="de-DE" dirty="0" err="1"/>
              <a:t>the</a:t>
            </a:r>
            <a:r>
              <a:rPr lang="de-DE" altLang="de-DE" dirty="0"/>
              <a:t> </a:t>
            </a:r>
            <a:r>
              <a:rPr lang="de-DE" altLang="de-DE" dirty="0" err="1"/>
              <a:t>resources</a:t>
            </a:r>
            <a:r>
              <a:rPr lang="de-DE" altLang="de-DE" dirty="0"/>
              <a:t> </a:t>
            </a:r>
            <a:r>
              <a:rPr lang="de-DE" altLang="de-DE" dirty="0" err="1"/>
              <a:t>you</a:t>
            </a:r>
            <a:r>
              <a:rPr lang="de-DE" altLang="de-DE" dirty="0"/>
              <a:t> </a:t>
            </a:r>
            <a:r>
              <a:rPr lang="de-DE" altLang="de-DE" dirty="0" err="1"/>
              <a:t>need</a:t>
            </a:r>
            <a:r>
              <a:rPr lang="de-DE" altLang="de-DE" dirty="0"/>
              <a:t> in a </a:t>
            </a:r>
            <a:r>
              <a:rPr lang="de-DE" altLang="de-DE" dirty="0" err="1"/>
              <a:t>one-to-one</a:t>
            </a:r>
            <a:r>
              <a:rPr lang="de-DE" altLang="de-DE" dirty="0"/>
              <a:t> </a:t>
            </a:r>
            <a:r>
              <a:rPr lang="de-DE" altLang="de-DE" dirty="0" err="1"/>
              <a:t>training</a:t>
            </a:r>
            <a:r>
              <a:rPr lang="de-DE" altLang="de-DE" dirty="0"/>
              <a:t> </a:t>
            </a:r>
            <a:r>
              <a:rPr lang="de-DE" altLang="de-DE" dirty="0" err="1"/>
              <a:t>session</a:t>
            </a:r>
            <a:r>
              <a:rPr lang="de-DE" altLang="de-DE" dirty="0"/>
              <a:t> via Zoom </a:t>
            </a:r>
            <a:r>
              <a:rPr lang="de-DE" altLang="de-DE" dirty="0" err="1"/>
              <a:t>or</a:t>
            </a:r>
            <a:r>
              <a:rPr lang="de-DE" altLang="de-DE" dirty="0"/>
              <a:t> in </a:t>
            </a:r>
            <a:r>
              <a:rPr lang="de-DE" altLang="de-DE" dirty="0" err="1"/>
              <a:t>the</a:t>
            </a:r>
            <a:r>
              <a:rPr lang="de-DE" altLang="de-DE" dirty="0"/>
              <a:t> </a:t>
            </a:r>
            <a:r>
              <a:rPr lang="de-DE" altLang="de-DE" dirty="0" err="1"/>
              <a:t>library</a:t>
            </a:r>
            <a:r>
              <a:rPr lang="de-DE" altLang="de-DE" dirty="0"/>
              <a:t>.</a:t>
            </a:r>
            <a:br>
              <a:rPr lang="de-DE" altLang="de-DE" dirty="0"/>
            </a:br>
            <a:r>
              <a:rPr lang="de-DE" altLang="de-DE" dirty="0" err="1"/>
              <a:t>Please</a:t>
            </a:r>
            <a:r>
              <a:rPr lang="de-DE" altLang="de-DE" dirty="0"/>
              <a:t> email </a:t>
            </a:r>
            <a:r>
              <a:rPr lang="de-DE" altLang="de-DE" dirty="0" err="1"/>
              <a:t>schulung</a:t>
            </a:r>
            <a:r>
              <a:rPr lang="de-DE" altLang="de-DE" dirty="0"/>
              <a:t>(at)</a:t>
            </a:r>
            <a:r>
              <a:rPr lang="de-DE" altLang="de-DE" dirty="0" err="1"/>
              <a:t>hs-kempten.de</a:t>
            </a:r>
            <a:r>
              <a:rPr lang="de-DE" altLang="de-DE" dirty="0"/>
              <a:t>.</a:t>
            </a:r>
          </a:p>
          <a:p>
            <a:br>
              <a:rPr lang="de-DE" altLang="de-DE" dirty="0"/>
            </a:br>
            <a:endParaRPr lang="de-DE" altLang="de-DE" dirty="0"/>
          </a:p>
        </p:txBody>
      </p:sp>
      <p:sp>
        <p:nvSpPr>
          <p:cNvPr id="43011" name="Textfeld 4">
            <a:extLst>
              <a:ext uri="{FF2B5EF4-FFF2-40B4-BE49-F238E27FC236}">
                <a16:creationId xmlns:a16="http://schemas.microsoft.com/office/drawing/2014/main" id="{BF260D28-4A86-E16E-08F9-02544F0229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1562" y="2779490"/>
            <a:ext cx="298132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b="1" dirty="0"/>
              <a:t>Contact</a:t>
            </a:r>
          </a:p>
          <a:p>
            <a:r>
              <a:rPr lang="de-DE" altLang="de-DE" b="1" dirty="0"/>
              <a:t>Karin </a:t>
            </a:r>
            <a:r>
              <a:rPr lang="de-DE" altLang="de-DE" b="1" dirty="0" err="1"/>
              <a:t>Bärnreuther</a:t>
            </a:r>
            <a:endParaRPr lang="de-DE" altLang="de-DE" dirty="0"/>
          </a:p>
          <a:p>
            <a:r>
              <a:rPr lang="de-DE" altLang="de-DE" b="1" dirty="0"/>
              <a:t> </a:t>
            </a:r>
            <a:r>
              <a:rPr lang="de-DE" altLang="de-DE" dirty="0"/>
              <a:t>+49 (0) 831 2523-127</a:t>
            </a:r>
            <a:br>
              <a:rPr lang="de-DE" altLang="de-DE" dirty="0"/>
            </a:br>
            <a:r>
              <a:rPr lang="de-DE" altLang="de-DE" u="sng" dirty="0" err="1"/>
              <a:t>schulung</a:t>
            </a:r>
            <a:r>
              <a:rPr lang="de-DE" altLang="de-DE" u="sng" dirty="0"/>
              <a:t>(at)</a:t>
            </a:r>
            <a:r>
              <a:rPr lang="de-DE" altLang="de-DE" u="sng" dirty="0" err="1"/>
              <a:t>hs-kempten.de</a:t>
            </a:r>
            <a:br>
              <a:rPr lang="de-DE" altLang="de-DE" dirty="0"/>
            </a:br>
            <a:br>
              <a:rPr lang="de-DE" altLang="de-DE" dirty="0"/>
            </a:br>
            <a:r>
              <a:rPr lang="de-DE" altLang="de-DE" dirty="0"/>
              <a:t> Building M, 1st </a:t>
            </a:r>
            <a:r>
              <a:rPr lang="de-DE" altLang="de-DE" dirty="0" err="1"/>
              <a:t>floor</a:t>
            </a:r>
            <a:r>
              <a:rPr lang="de-DE" altLang="de-DE" dirty="0"/>
              <a:t>, M207</a:t>
            </a:r>
          </a:p>
          <a:p>
            <a:endParaRPr lang="de-DE" alt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A8DA1B2-CDDE-F1E9-798E-B3BC7DA0E2DC}"/>
              </a:ext>
            </a:extLst>
          </p:cNvPr>
          <p:cNvSpPr txBox="1"/>
          <p:nvPr/>
        </p:nvSpPr>
        <p:spPr>
          <a:xfrm>
            <a:off x="457200" y="656104"/>
            <a:ext cx="727635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Introduction</a:t>
            </a:r>
            <a:r>
              <a:rPr lang="de-DE" sz="4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  <a:p>
            <a:r>
              <a:rPr lang="de-DE" sz="4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July</a:t>
            </a:r>
            <a:r>
              <a:rPr lang="de-DE" sz="4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3 09:50am in </a:t>
            </a:r>
            <a:r>
              <a:rPr lang="de-DE" sz="4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</a:t>
            </a:r>
            <a:r>
              <a:rPr lang="de-DE" sz="4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de-DE" sz="4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library</a:t>
            </a:r>
            <a:endParaRPr lang="de-DE" sz="4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1727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el 1">
            <a:extLst>
              <a:ext uri="{FF2B5EF4-FFF2-40B4-BE49-F238E27FC236}">
                <a16:creationId xmlns:a16="http://schemas.microsoft.com/office/drawing/2014/main" id="{24065A08-E39F-E59B-57D6-3066F0F45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SPO GBD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4EDD30-5090-5EBA-7B14-301BDD9B8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3144384"/>
            <a:ext cx="8686800" cy="4525962"/>
          </a:xfrm>
        </p:spPr>
        <p:txBody>
          <a:bodyPr/>
          <a:lstStyle/>
          <a:p>
            <a:pPr>
              <a:defRPr/>
            </a:pPr>
            <a:r>
              <a:rPr lang="de-DE" sz="1400" dirty="0" err="1"/>
              <a:t>Anyone</a:t>
            </a:r>
            <a:r>
              <a:rPr lang="de-DE" sz="1400" dirty="0"/>
              <a:t> </a:t>
            </a:r>
            <a:r>
              <a:rPr lang="de-DE" sz="1400" dirty="0" err="1"/>
              <a:t>who</a:t>
            </a:r>
            <a:r>
              <a:rPr lang="de-DE" sz="1400" dirty="0"/>
              <a:t> </a:t>
            </a:r>
            <a:r>
              <a:rPr lang="de-DE" sz="1400" dirty="0" err="1"/>
              <a:t>has</a:t>
            </a:r>
            <a:r>
              <a:rPr lang="de-DE" sz="1400" dirty="0"/>
              <a:t> </a:t>
            </a:r>
            <a:r>
              <a:rPr lang="de-DE" sz="1400" dirty="0" err="1"/>
              <a:t>achieved</a:t>
            </a:r>
            <a:r>
              <a:rPr lang="de-DE" sz="1400" dirty="0"/>
              <a:t> at least 50 </a:t>
            </a:r>
            <a:r>
              <a:rPr lang="de-DE" sz="1400" dirty="0" err="1"/>
              <a:t>credit</a:t>
            </a:r>
            <a:r>
              <a:rPr lang="de-DE" sz="1400" dirty="0"/>
              <a:t> </a:t>
            </a:r>
            <a:r>
              <a:rPr lang="de-DE" sz="1400" dirty="0" err="1"/>
              <a:t>points</a:t>
            </a:r>
            <a:r>
              <a:rPr lang="de-DE" sz="1400" dirty="0"/>
              <a:t> </a:t>
            </a:r>
            <a:r>
              <a:rPr lang="de-DE" sz="1400" dirty="0" err="1"/>
              <a:t>can</a:t>
            </a:r>
            <a:r>
              <a:rPr lang="de-DE" sz="1400" dirty="0"/>
              <a:t> </a:t>
            </a:r>
            <a:r>
              <a:rPr lang="de-DE" sz="1400" dirty="0" err="1"/>
              <a:t>register</a:t>
            </a:r>
            <a:r>
              <a:rPr lang="de-DE" sz="1400" dirty="0"/>
              <a:t> </a:t>
            </a:r>
            <a:r>
              <a:rPr lang="de-DE" sz="1400" dirty="0" err="1"/>
              <a:t>for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master's</a:t>
            </a:r>
            <a:r>
              <a:rPr lang="de-DE" sz="1400" dirty="0"/>
              <a:t> </a:t>
            </a:r>
            <a:r>
              <a:rPr lang="de-DE" sz="1400" dirty="0" err="1"/>
              <a:t>thesis</a:t>
            </a:r>
            <a:r>
              <a:rPr lang="de-DE" sz="1400" dirty="0"/>
              <a:t>. </a:t>
            </a:r>
          </a:p>
          <a:p>
            <a:pPr>
              <a:defRPr/>
            </a:pPr>
            <a:endParaRPr lang="de-DE" sz="1400" dirty="0"/>
          </a:p>
          <a:p>
            <a:pPr>
              <a:defRPr/>
            </a:pPr>
            <a:r>
              <a:rPr lang="de-DE" sz="1400" dirty="0"/>
              <a:t>The </a:t>
            </a:r>
            <a:r>
              <a:rPr lang="de-DE" sz="1400" dirty="0" err="1"/>
              <a:t>latest</a:t>
            </a:r>
            <a:r>
              <a:rPr lang="de-DE" sz="1400" dirty="0"/>
              <a:t> </a:t>
            </a:r>
            <a:r>
              <a:rPr lang="de-DE" sz="1400" dirty="0" err="1"/>
              <a:t>possible</a:t>
            </a:r>
            <a:r>
              <a:rPr lang="de-DE" sz="1400" dirty="0"/>
              <a:t> time </a:t>
            </a:r>
            <a:r>
              <a:rPr lang="de-DE" sz="1400" dirty="0" err="1"/>
              <a:t>to</a:t>
            </a:r>
            <a:r>
              <a:rPr lang="de-DE" sz="1400" dirty="0"/>
              <a:t> </a:t>
            </a:r>
            <a:r>
              <a:rPr lang="de-DE" sz="1400" dirty="0" err="1"/>
              <a:t>register</a:t>
            </a:r>
            <a:r>
              <a:rPr lang="de-DE" sz="1400" dirty="0"/>
              <a:t> </a:t>
            </a:r>
            <a:r>
              <a:rPr lang="de-DE" sz="1400" dirty="0" err="1"/>
              <a:t>for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master’s</a:t>
            </a:r>
            <a:r>
              <a:rPr lang="de-DE" sz="1400" dirty="0"/>
              <a:t> </a:t>
            </a:r>
            <a:r>
              <a:rPr lang="de-DE" sz="1400" dirty="0" err="1"/>
              <a:t>thesis</a:t>
            </a:r>
            <a:r>
              <a:rPr lang="de-DE" sz="1400" dirty="0"/>
              <a:t> </a:t>
            </a:r>
            <a:r>
              <a:rPr lang="de-DE" sz="1400" dirty="0" err="1"/>
              <a:t>is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day</a:t>
            </a:r>
            <a:r>
              <a:rPr lang="de-DE" sz="1400" dirty="0"/>
              <a:t> at </a:t>
            </a:r>
            <a:r>
              <a:rPr lang="de-DE" sz="1400" dirty="0" err="1"/>
              <a:t>the</a:t>
            </a:r>
            <a:r>
              <a:rPr lang="de-DE" sz="1400" dirty="0"/>
              <a:t> end </a:t>
            </a:r>
            <a:r>
              <a:rPr lang="de-DE" sz="1400" dirty="0" err="1"/>
              <a:t>of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semester</a:t>
            </a:r>
            <a:r>
              <a:rPr lang="de-DE" sz="1400" dirty="0"/>
              <a:t> (30 September in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winter</a:t>
            </a:r>
            <a:r>
              <a:rPr lang="de-DE" sz="1400" dirty="0"/>
              <a:t> </a:t>
            </a:r>
            <a:r>
              <a:rPr lang="de-DE" sz="1400" dirty="0" err="1"/>
              <a:t>semester</a:t>
            </a:r>
            <a:r>
              <a:rPr lang="de-DE" sz="1400" dirty="0"/>
              <a:t> </a:t>
            </a:r>
            <a:r>
              <a:rPr lang="de-DE" sz="1400" dirty="0" err="1"/>
              <a:t>and</a:t>
            </a:r>
            <a:r>
              <a:rPr lang="de-DE" sz="1400" dirty="0"/>
              <a:t> 14 March in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summer</a:t>
            </a:r>
            <a:r>
              <a:rPr lang="de-DE" sz="1400" dirty="0"/>
              <a:t> </a:t>
            </a:r>
            <a:r>
              <a:rPr lang="de-DE" sz="1400" dirty="0" err="1"/>
              <a:t>semester</a:t>
            </a:r>
            <a:r>
              <a:rPr lang="de-DE" sz="1400" dirty="0"/>
              <a:t>) </a:t>
            </a:r>
            <a:r>
              <a:rPr lang="de-DE" sz="1400" dirty="0" err="1"/>
              <a:t>that</a:t>
            </a:r>
            <a:r>
              <a:rPr lang="de-DE" sz="1400" dirty="0"/>
              <a:t> </a:t>
            </a:r>
            <a:r>
              <a:rPr lang="de-DE" sz="1400" dirty="0" err="1"/>
              <a:t>follows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semester</a:t>
            </a:r>
            <a:r>
              <a:rPr lang="de-DE" sz="1400" dirty="0"/>
              <a:t> in </a:t>
            </a:r>
            <a:r>
              <a:rPr lang="de-DE" sz="1400" dirty="0" err="1"/>
              <a:t>which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required</a:t>
            </a:r>
            <a:r>
              <a:rPr lang="de-DE" sz="1400" dirty="0"/>
              <a:t> ECTS </a:t>
            </a:r>
            <a:r>
              <a:rPr lang="de-DE" sz="1400" dirty="0" err="1"/>
              <a:t>points</a:t>
            </a:r>
            <a:r>
              <a:rPr lang="de-DE" sz="1400" dirty="0"/>
              <a:t> </a:t>
            </a:r>
            <a:r>
              <a:rPr lang="de-DE" sz="1400" dirty="0" err="1"/>
              <a:t>for</a:t>
            </a:r>
            <a:r>
              <a:rPr lang="de-DE" sz="1400" dirty="0"/>
              <a:t> </a:t>
            </a:r>
            <a:r>
              <a:rPr lang="de-DE" sz="1400" dirty="0" err="1"/>
              <a:t>registering</a:t>
            </a:r>
            <a:r>
              <a:rPr lang="de-DE" sz="1400" dirty="0"/>
              <a:t> </a:t>
            </a:r>
            <a:r>
              <a:rPr lang="de-DE" sz="1400" dirty="0" err="1"/>
              <a:t>for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master’s</a:t>
            </a:r>
            <a:r>
              <a:rPr lang="de-DE" sz="1400" dirty="0"/>
              <a:t> </a:t>
            </a:r>
            <a:r>
              <a:rPr lang="de-DE" sz="1400" dirty="0" err="1"/>
              <a:t>thesis</a:t>
            </a:r>
            <a:r>
              <a:rPr lang="de-DE" sz="1400" dirty="0"/>
              <a:t> </a:t>
            </a:r>
            <a:r>
              <a:rPr lang="de-DE" sz="1400" dirty="0" err="1"/>
              <a:t>were</a:t>
            </a:r>
            <a:r>
              <a:rPr lang="de-DE" sz="1400" dirty="0"/>
              <a:t> </a:t>
            </a:r>
            <a:r>
              <a:rPr lang="de-DE" sz="1400" dirty="0" err="1"/>
              <a:t>acquired</a:t>
            </a:r>
            <a:r>
              <a:rPr lang="de-DE" sz="1400" dirty="0"/>
              <a:t>.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de-DE" sz="1400" dirty="0"/>
          </a:p>
          <a:p>
            <a:pPr>
              <a:defRPr/>
            </a:pPr>
            <a:r>
              <a:rPr lang="de-DE" sz="1400" dirty="0"/>
              <a:t>The </a:t>
            </a:r>
            <a:r>
              <a:rPr lang="de-DE" sz="1400" dirty="0" err="1"/>
              <a:t>deadline</a:t>
            </a:r>
            <a:r>
              <a:rPr lang="de-DE" sz="1400" dirty="0"/>
              <a:t> </a:t>
            </a:r>
            <a:r>
              <a:rPr lang="de-DE" sz="1400" dirty="0" err="1"/>
              <a:t>for</a:t>
            </a:r>
            <a:r>
              <a:rPr lang="de-DE" sz="1400" dirty="0"/>
              <a:t> </a:t>
            </a:r>
            <a:r>
              <a:rPr lang="de-DE" sz="1400" dirty="0" err="1"/>
              <a:t>working</a:t>
            </a:r>
            <a:r>
              <a:rPr lang="de-DE" sz="1400" dirty="0"/>
              <a:t> on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master's</a:t>
            </a:r>
            <a:r>
              <a:rPr lang="de-DE" sz="1400" dirty="0"/>
              <a:t> </a:t>
            </a:r>
            <a:r>
              <a:rPr lang="de-DE" sz="1400" dirty="0" err="1"/>
              <a:t>thesis</a:t>
            </a:r>
            <a:r>
              <a:rPr lang="de-DE" sz="1400" dirty="0"/>
              <a:t> </a:t>
            </a:r>
            <a:r>
              <a:rPr lang="de-DE" sz="1400" dirty="0" err="1"/>
              <a:t>is</a:t>
            </a:r>
            <a:r>
              <a:rPr lang="de-DE" sz="1400" dirty="0"/>
              <a:t> </a:t>
            </a:r>
            <a:r>
              <a:rPr lang="de-DE" sz="1400" dirty="0" err="1"/>
              <a:t>four</a:t>
            </a:r>
            <a:r>
              <a:rPr lang="de-DE" sz="1400" dirty="0"/>
              <a:t> </a:t>
            </a:r>
            <a:r>
              <a:rPr lang="de-DE" sz="1400" dirty="0" err="1"/>
              <a:t>months</a:t>
            </a:r>
            <a:r>
              <a:rPr lang="de-DE" sz="1400" dirty="0"/>
              <a:t>. </a:t>
            </a:r>
            <a:r>
              <a:rPr lang="de-DE" sz="1400" dirty="0" err="1"/>
              <a:t>It</a:t>
            </a:r>
            <a:r>
              <a:rPr lang="de-DE" sz="1400" dirty="0"/>
              <a:t> </a:t>
            </a:r>
            <a:r>
              <a:rPr lang="de-DE" sz="1400" dirty="0" err="1"/>
              <a:t>can</a:t>
            </a:r>
            <a:r>
              <a:rPr lang="de-DE" sz="1400" dirty="0"/>
              <a:t> </a:t>
            </a:r>
            <a:r>
              <a:rPr lang="de-DE" sz="1400" dirty="0" err="1"/>
              <a:t>be</a:t>
            </a:r>
            <a:r>
              <a:rPr lang="de-DE" sz="1400" dirty="0"/>
              <a:t> </a:t>
            </a:r>
            <a:r>
              <a:rPr lang="de-DE" sz="1400" dirty="0" err="1"/>
              <a:t>extended</a:t>
            </a:r>
            <a:r>
              <a:rPr lang="de-DE" sz="1400" dirty="0"/>
              <a:t> </a:t>
            </a:r>
            <a:r>
              <a:rPr lang="de-DE" sz="1400" dirty="0" err="1"/>
              <a:t>by</a:t>
            </a:r>
            <a:r>
              <a:rPr lang="de-DE" sz="1400" dirty="0"/>
              <a:t> a </a:t>
            </a:r>
            <a:r>
              <a:rPr lang="de-DE" sz="1400" dirty="0" err="1"/>
              <a:t>maximum</a:t>
            </a:r>
            <a:r>
              <a:rPr lang="de-DE" sz="1400" dirty="0"/>
              <a:t> </a:t>
            </a:r>
            <a:r>
              <a:rPr lang="de-DE" sz="1400" dirty="0" err="1"/>
              <a:t>of</a:t>
            </a:r>
            <a:r>
              <a:rPr lang="de-DE" sz="1400" dirty="0"/>
              <a:t> </a:t>
            </a:r>
            <a:r>
              <a:rPr lang="de-DE" sz="1400" dirty="0" err="1"/>
              <a:t>two</a:t>
            </a:r>
            <a:r>
              <a:rPr lang="de-DE" sz="1400" dirty="0"/>
              <a:t> </a:t>
            </a:r>
            <a:r>
              <a:rPr lang="de-DE" sz="1400" dirty="0" err="1"/>
              <a:t>months</a:t>
            </a:r>
            <a:r>
              <a:rPr lang="de-DE" sz="1400" dirty="0"/>
              <a:t> in </a:t>
            </a:r>
            <a:r>
              <a:rPr lang="de-DE" sz="1400" dirty="0" err="1"/>
              <a:t>justified</a:t>
            </a:r>
            <a:r>
              <a:rPr lang="de-DE" sz="1400" dirty="0"/>
              <a:t> </a:t>
            </a:r>
            <a:r>
              <a:rPr lang="de-DE" sz="1400" dirty="0" err="1"/>
              <a:t>cases</a:t>
            </a:r>
            <a:r>
              <a:rPr lang="de-DE" sz="1400" dirty="0"/>
              <a:t>.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de-DE" sz="1400" dirty="0"/>
          </a:p>
          <a:p>
            <a:pPr>
              <a:defRPr/>
            </a:pPr>
            <a:r>
              <a:rPr lang="de-DE" sz="1400" dirty="0"/>
              <a:t>The </a:t>
            </a:r>
            <a:r>
              <a:rPr lang="de-DE" sz="1400" dirty="0" err="1"/>
              <a:t>master‘s</a:t>
            </a:r>
            <a:r>
              <a:rPr lang="de-DE" sz="1400" dirty="0"/>
              <a:t> </a:t>
            </a:r>
            <a:r>
              <a:rPr lang="de-DE" sz="1400" dirty="0" err="1"/>
              <a:t>thesis</a:t>
            </a:r>
            <a:r>
              <a:rPr lang="de-DE" sz="1400" dirty="0"/>
              <a:t> </a:t>
            </a:r>
            <a:r>
              <a:rPr lang="de-DE" sz="1400" dirty="0" err="1"/>
              <a:t>has</a:t>
            </a:r>
            <a:r>
              <a:rPr lang="de-DE" sz="1400" dirty="0"/>
              <a:t> </a:t>
            </a:r>
            <a:r>
              <a:rPr lang="de-DE" sz="1400" dirty="0" err="1"/>
              <a:t>to</a:t>
            </a:r>
            <a:r>
              <a:rPr lang="de-DE" sz="1400" dirty="0"/>
              <a:t> </a:t>
            </a:r>
            <a:r>
              <a:rPr lang="de-DE" sz="1400" dirty="0" err="1"/>
              <a:t>be</a:t>
            </a:r>
            <a:r>
              <a:rPr lang="de-DE" sz="1400" dirty="0"/>
              <a:t> </a:t>
            </a:r>
            <a:r>
              <a:rPr lang="de-DE" sz="1400" dirty="0" err="1"/>
              <a:t>written</a:t>
            </a:r>
            <a:r>
              <a:rPr lang="de-DE" sz="1400" dirty="0"/>
              <a:t> in English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de-DE" sz="1400" dirty="0"/>
          </a:p>
          <a:p>
            <a:pPr>
              <a:defRPr/>
            </a:pPr>
            <a:r>
              <a:rPr lang="de-DE" sz="1400" dirty="0" err="1"/>
              <a:t>One</a:t>
            </a:r>
            <a:r>
              <a:rPr lang="de-DE" sz="1400" dirty="0"/>
              <a:t> </a:t>
            </a:r>
            <a:r>
              <a:rPr lang="de-DE" sz="1400" dirty="0" err="1"/>
              <a:t>bound</a:t>
            </a:r>
            <a:r>
              <a:rPr lang="de-DE" sz="1400" dirty="0"/>
              <a:t> </a:t>
            </a:r>
            <a:r>
              <a:rPr lang="de-DE" sz="1400" dirty="0" err="1"/>
              <a:t>copy</a:t>
            </a:r>
            <a:r>
              <a:rPr lang="de-DE" sz="1400" dirty="0"/>
              <a:t> and and in digital form (e.g. stick) </a:t>
            </a:r>
            <a:r>
              <a:rPr lang="de-DE" sz="1400" dirty="0" err="1"/>
              <a:t>of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work</a:t>
            </a:r>
            <a:r>
              <a:rPr lang="de-DE" sz="1400" dirty="0"/>
              <a:t> </a:t>
            </a:r>
            <a:r>
              <a:rPr lang="de-DE" sz="1400" dirty="0" err="1"/>
              <a:t>are</a:t>
            </a:r>
            <a:r>
              <a:rPr lang="de-DE" sz="1400" dirty="0"/>
              <a:t> </a:t>
            </a:r>
            <a:r>
              <a:rPr lang="de-DE" sz="1400" dirty="0" err="1"/>
              <a:t>to</a:t>
            </a:r>
            <a:r>
              <a:rPr lang="de-DE" sz="1400" dirty="0"/>
              <a:t> </a:t>
            </a:r>
            <a:r>
              <a:rPr lang="de-DE" sz="1400" dirty="0" err="1"/>
              <a:t>be</a:t>
            </a:r>
            <a:r>
              <a:rPr lang="de-DE" sz="1400" dirty="0"/>
              <a:t> </a:t>
            </a:r>
            <a:r>
              <a:rPr lang="de-DE" sz="1400" dirty="0" err="1"/>
              <a:t>submitted</a:t>
            </a:r>
            <a:r>
              <a:rPr lang="de-DE" sz="1400" dirty="0"/>
              <a:t> </a:t>
            </a:r>
            <a:r>
              <a:rPr lang="de-DE" sz="1400" dirty="0" err="1"/>
              <a:t>to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examination</a:t>
            </a:r>
            <a:r>
              <a:rPr lang="de-DE" sz="1400" dirty="0"/>
              <a:t> </a:t>
            </a:r>
            <a:r>
              <a:rPr lang="de-DE" sz="1400" dirty="0" err="1"/>
              <a:t>office</a:t>
            </a:r>
            <a:r>
              <a:rPr lang="de-DE" sz="1400" dirty="0"/>
              <a:t>. </a:t>
            </a:r>
          </a:p>
          <a:p>
            <a:pPr>
              <a:defRPr/>
            </a:pPr>
            <a:endParaRPr lang="de-DE" sz="1400" dirty="0"/>
          </a:p>
          <a:p>
            <a:pPr>
              <a:defRPr/>
            </a:pPr>
            <a:endParaRPr lang="de-DE" sz="1400" dirty="0"/>
          </a:p>
          <a:p>
            <a:pPr>
              <a:defRPr/>
            </a:pPr>
            <a:endParaRPr lang="de-DE" sz="1400" dirty="0"/>
          </a:p>
          <a:p>
            <a:pPr>
              <a:defRPr/>
            </a:pPr>
            <a:endParaRPr lang="de-DE" sz="1400" dirty="0"/>
          </a:p>
          <a:p>
            <a:pPr>
              <a:defRPr/>
            </a:pPr>
            <a:endParaRPr lang="de-DE" sz="1400" dirty="0"/>
          </a:p>
          <a:p>
            <a:pPr>
              <a:defRPr/>
            </a:pPr>
            <a:endParaRPr lang="de-DE" sz="1400" dirty="0"/>
          </a:p>
          <a:p>
            <a:pPr>
              <a:defRPr/>
            </a:pPr>
            <a:endParaRPr lang="de-DE" sz="1400" dirty="0"/>
          </a:p>
          <a:p>
            <a:pPr>
              <a:defRPr/>
            </a:pPr>
            <a:endParaRPr lang="de-DE" sz="1400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de-DE" sz="1400" dirty="0"/>
              <a:t>The </a:t>
            </a:r>
            <a:r>
              <a:rPr lang="de-DE" sz="1400" dirty="0" err="1"/>
              <a:t>wording</a:t>
            </a:r>
            <a:r>
              <a:rPr lang="de-DE" sz="1400" dirty="0"/>
              <a:t> </a:t>
            </a:r>
            <a:r>
              <a:rPr lang="de-DE" sz="1400" dirty="0" err="1"/>
              <a:t>of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SPO </a:t>
            </a:r>
            <a:r>
              <a:rPr lang="de-DE" sz="1400" dirty="0" err="1"/>
              <a:t>applies</a:t>
            </a:r>
            <a:r>
              <a:rPr lang="de-DE" sz="1400" dirty="0"/>
              <a:t>, </a:t>
            </a:r>
            <a:r>
              <a:rPr lang="de-DE" sz="1400" dirty="0" err="1"/>
              <a:t>no</a:t>
            </a:r>
            <a:r>
              <a:rPr lang="de-DE" sz="1400" dirty="0"/>
              <a:t> </a:t>
            </a:r>
            <a:r>
              <a:rPr lang="de-DE" sz="1400" dirty="0" err="1"/>
              <a:t>guarantee</a:t>
            </a:r>
            <a:r>
              <a:rPr lang="de-DE" sz="1400" dirty="0"/>
              <a:t> </a:t>
            </a:r>
            <a:r>
              <a:rPr lang="de-DE" sz="1400" dirty="0" err="1"/>
              <a:t>for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content</a:t>
            </a:r>
            <a:r>
              <a:rPr lang="de-DE" sz="1400" dirty="0"/>
              <a:t> </a:t>
            </a:r>
            <a:r>
              <a:rPr lang="de-DE" sz="1400" dirty="0" err="1"/>
              <a:t>of</a:t>
            </a:r>
            <a:r>
              <a:rPr lang="de-DE" sz="1400" dirty="0"/>
              <a:t> </a:t>
            </a:r>
            <a:r>
              <a:rPr lang="de-DE" sz="1400" dirty="0" err="1"/>
              <a:t>this</a:t>
            </a:r>
            <a:r>
              <a:rPr lang="de-DE" sz="1400" dirty="0"/>
              <a:t> </a:t>
            </a:r>
            <a:r>
              <a:rPr lang="de-DE" sz="1400" dirty="0" err="1"/>
              <a:t>slide</a:t>
            </a:r>
            <a:endParaRPr lang="de-DE" sz="14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el 1">
            <a:extLst>
              <a:ext uri="{FF2B5EF4-FFF2-40B4-BE49-F238E27FC236}">
                <a16:creationId xmlns:a16="http://schemas.microsoft.com/office/drawing/2014/main" id="{0D7E7D25-AFF0-D5C1-EAD9-7FC9C358B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799513" cy="1143000"/>
          </a:xfrm>
        </p:spPr>
        <p:txBody>
          <a:bodyPr/>
          <a:lstStyle/>
          <a:p>
            <a:pPr algn="l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Task: Applying the IMRaD-Scheme </a:t>
            </a:r>
          </a:p>
        </p:txBody>
      </p:sp>
      <p:sp>
        <p:nvSpPr>
          <p:cNvPr id="36867" name="Inhaltsplatzhalter 2">
            <a:extLst>
              <a:ext uri="{FF2B5EF4-FFF2-40B4-BE49-F238E27FC236}">
                <a16:creationId xmlns:a16="http://schemas.microsoft.com/office/drawing/2014/main" id="{9F0555F8-D768-B01D-A497-7EB176579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431" y="3561007"/>
            <a:ext cx="8229600" cy="4525962"/>
          </a:xfrm>
        </p:spPr>
        <p:txBody>
          <a:bodyPr/>
          <a:lstStyle/>
          <a:p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State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of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</a:t>
            </a:r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art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Knowledge </a:t>
            </a:r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gap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Research Question</a:t>
            </a:r>
          </a:p>
          <a:p>
            <a:r>
              <a:rPr lang="de-DE" altLang="de-DE" sz="2400" dirty="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Method</a:t>
            </a:r>
          </a:p>
          <a:p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Results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r>
              <a:rPr lang="de-DE" altLang="de-DE" sz="2400" dirty="0" err="1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Discussion</a:t>
            </a:r>
            <a:endParaRPr lang="de-DE" altLang="de-DE" sz="2400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  <a:p>
            <a:endParaRPr lang="de-DE" altLang="de-DE" dirty="0">
              <a:latin typeface="Helvetica Neue Light" panose="02000403000000020004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36868" name="Textfeld 1">
            <a:extLst>
              <a:ext uri="{FF2B5EF4-FFF2-40B4-BE49-F238E27FC236}">
                <a16:creationId xmlns:a16="http://schemas.microsoft.com/office/drawing/2014/main" id="{F1B31CE8-4E6A-1E95-544B-898715900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31988"/>
            <a:ext cx="8686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 dirty="0" err="1"/>
              <a:t>Please</a:t>
            </a:r>
            <a:r>
              <a:rPr lang="de-DE" altLang="de-DE" sz="1800" dirty="0"/>
              <a:t> </a:t>
            </a:r>
            <a:r>
              <a:rPr lang="de-DE" altLang="de-DE" sz="1800" dirty="0" err="1"/>
              <a:t>create</a:t>
            </a:r>
            <a:r>
              <a:rPr lang="de-DE" altLang="de-DE" sz="1800" dirty="0"/>
              <a:t> a </a:t>
            </a:r>
            <a:r>
              <a:rPr lang="de-DE" altLang="de-DE" sz="1800" dirty="0" err="1"/>
              <a:t>one</a:t>
            </a:r>
            <a:r>
              <a:rPr lang="de-DE" altLang="de-DE" sz="1800" dirty="0"/>
              <a:t>-pager draft </a:t>
            </a:r>
            <a:r>
              <a:rPr lang="de-DE" altLang="de-DE" sz="1800" dirty="0" err="1"/>
              <a:t>as</a:t>
            </a:r>
            <a:r>
              <a:rPr lang="de-DE" altLang="de-DE" sz="1800" dirty="0"/>
              <a:t> a </a:t>
            </a:r>
            <a:r>
              <a:rPr lang="de-DE" altLang="de-DE" sz="1800" dirty="0" err="1"/>
              <a:t>first</a:t>
            </a:r>
            <a:r>
              <a:rPr lang="de-DE" altLang="de-DE" sz="1800" dirty="0"/>
              <a:t> </a:t>
            </a:r>
            <a:r>
              <a:rPr lang="de-DE" altLang="de-DE" sz="1800" dirty="0" err="1"/>
              <a:t>rough</a:t>
            </a:r>
            <a:r>
              <a:rPr lang="de-DE" altLang="de-DE" sz="1800" dirty="0"/>
              <a:t> </a:t>
            </a:r>
            <a:r>
              <a:rPr lang="de-DE" altLang="de-DE" sz="1800" dirty="0" err="1"/>
              <a:t>exposé</a:t>
            </a:r>
            <a:r>
              <a:rPr lang="de-DE" altLang="de-DE" sz="1800" dirty="0"/>
              <a:t> on </a:t>
            </a:r>
            <a:r>
              <a:rPr lang="de-DE" altLang="de-DE" sz="1800" dirty="0" err="1"/>
              <a:t>your</a:t>
            </a:r>
            <a:r>
              <a:rPr lang="de-DE" altLang="de-DE" sz="1800" dirty="0"/>
              <a:t> </a:t>
            </a:r>
            <a:r>
              <a:rPr lang="de-DE" altLang="de-DE" sz="1800" dirty="0" err="1"/>
              <a:t>preliminary</a:t>
            </a:r>
            <a:r>
              <a:rPr lang="de-DE" altLang="de-DE" sz="1800" dirty="0"/>
              <a:t> </a:t>
            </a:r>
            <a:r>
              <a:rPr lang="de-DE" altLang="de-DE" sz="1800" dirty="0" err="1"/>
              <a:t>topic</a:t>
            </a:r>
            <a:r>
              <a:rPr lang="de-DE" altLang="de-DE" sz="1800" dirty="0"/>
              <a:t>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1800" dirty="0" err="1"/>
              <a:t>To</a:t>
            </a:r>
            <a:r>
              <a:rPr lang="de-DE" altLang="de-DE" sz="1800" dirty="0"/>
              <a:t> do </a:t>
            </a:r>
            <a:r>
              <a:rPr lang="de-DE" altLang="de-DE" sz="1800" dirty="0" err="1"/>
              <a:t>this</a:t>
            </a:r>
            <a:r>
              <a:rPr lang="de-DE" altLang="de-DE" sz="1800" dirty="0"/>
              <a:t>, </a:t>
            </a:r>
            <a:r>
              <a:rPr lang="de-DE" altLang="de-DE" sz="1800" dirty="0" err="1"/>
              <a:t>use</a:t>
            </a:r>
            <a:r>
              <a:rPr lang="de-DE" altLang="de-DE" sz="1800" dirty="0"/>
              <a:t> </a:t>
            </a:r>
            <a:r>
              <a:rPr lang="de-DE" altLang="de-DE" sz="1800" dirty="0" err="1"/>
              <a:t>the</a:t>
            </a:r>
            <a:r>
              <a:rPr lang="de-DE" altLang="de-DE" sz="1800" dirty="0"/>
              <a:t> </a:t>
            </a:r>
            <a:r>
              <a:rPr lang="de-DE" altLang="de-DE" sz="1800" dirty="0" err="1"/>
              <a:t>three</a:t>
            </a:r>
            <a:r>
              <a:rPr lang="de-DE" altLang="de-DE" sz="1800" dirty="0"/>
              <a:t> </a:t>
            </a:r>
            <a:r>
              <a:rPr lang="de-DE" altLang="de-DE" sz="1800" dirty="0" err="1"/>
              <a:t>instructions</a:t>
            </a:r>
            <a:r>
              <a:rPr lang="de-DE" altLang="de-DE" sz="1800" dirty="0"/>
              <a:t> </a:t>
            </a:r>
            <a:r>
              <a:rPr lang="de-DE" altLang="de-DE" sz="1800" dirty="0" err="1"/>
              <a:t>for</a:t>
            </a:r>
            <a:r>
              <a:rPr lang="de-DE" altLang="de-DE" sz="1800" dirty="0"/>
              <a:t> </a:t>
            </a:r>
            <a:r>
              <a:rPr lang="de-DE" altLang="de-DE" sz="1800" dirty="0" err="1"/>
              <a:t>the</a:t>
            </a:r>
            <a:r>
              <a:rPr lang="de-DE" altLang="de-DE" sz="1800" dirty="0"/>
              <a:t> </a:t>
            </a:r>
            <a:r>
              <a:rPr lang="de-DE" altLang="de-DE" sz="1800" dirty="0" err="1"/>
              <a:t>IMRaD</a:t>
            </a:r>
            <a:r>
              <a:rPr lang="de-DE" altLang="de-DE" sz="1800" dirty="0"/>
              <a:t> </a:t>
            </a:r>
            <a:r>
              <a:rPr lang="de-DE" altLang="de-DE" sz="1800" dirty="0" err="1"/>
              <a:t>scheme</a:t>
            </a:r>
            <a:r>
              <a:rPr lang="de-DE" altLang="de-DE" sz="1800" dirty="0"/>
              <a:t> </a:t>
            </a:r>
            <a:r>
              <a:rPr lang="de-DE" altLang="de-DE" sz="1800" dirty="0" err="1"/>
              <a:t>provided</a:t>
            </a:r>
            <a:r>
              <a:rPr lang="de-DE" altLang="de-DE" sz="1800" dirty="0"/>
              <a:t> in </a:t>
            </a:r>
            <a:r>
              <a:rPr lang="de-DE" altLang="de-DE" sz="1800" dirty="0" err="1"/>
              <a:t>Moodle</a:t>
            </a:r>
            <a:r>
              <a:rPr lang="de-DE" altLang="de-DE" sz="1800" dirty="0"/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1800" dirty="0" err="1"/>
              <a:t>We</a:t>
            </a:r>
            <a:r>
              <a:rPr lang="de-DE" altLang="de-DE" sz="1800" dirty="0"/>
              <a:t> will </a:t>
            </a:r>
            <a:r>
              <a:rPr lang="de-DE" altLang="de-DE" sz="1800" dirty="0" err="1"/>
              <a:t>discuss</a:t>
            </a:r>
            <a:r>
              <a:rPr lang="de-DE" altLang="de-DE" sz="1800" dirty="0"/>
              <a:t> </a:t>
            </a:r>
            <a:r>
              <a:rPr lang="de-DE" altLang="de-DE" sz="1800" dirty="0" err="1"/>
              <a:t>your</a:t>
            </a:r>
            <a:r>
              <a:rPr lang="de-DE" altLang="de-DE" sz="1800" dirty="0"/>
              <a:t> individual </a:t>
            </a:r>
            <a:r>
              <a:rPr lang="de-DE" altLang="de-DE" sz="1800" dirty="0" err="1"/>
              <a:t>approaches</a:t>
            </a:r>
            <a:r>
              <a:rPr lang="de-DE" altLang="de-DE" sz="1800" dirty="0"/>
              <a:t> in </a:t>
            </a:r>
            <a:r>
              <a:rPr lang="de-DE" altLang="de-DE" sz="1800" dirty="0" err="1"/>
              <a:t>July</a:t>
            </a:r>
            <a:r>
              <a:rPr lang="de-DE" altLang="de-DE" sz="1800" dirty="0"/>
              <a:t>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el 1">
            <a:extLst>
              <a:ext uri="{FF2B5EF4-FFF2-40B4-BE49-F238E27FC236}">
                <a16:creationId xmlns:a16="http://schemas.microsoft.com/office/drawing/2014/main" id="{2DBF78C5-B69B-B6A8-1440-63D4EC9E1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Research Cycle</a:t>
            </a:r>
          </a:p>
        </p:txBody>
      </p:sp>
      <p:pic>
        <p:nvPicPr>
          <p:cNvPr id="19458" name="Inhaltsplatzhalter 3" descr="WA Diskurs.pdf">
            <a:extLst>
              <a:ext uri="{FF2B5EF4-FFF2-40B4-BE49-F238E27FC236}">
                <a16:creationId xmlns:a16="http://schemas.microsoft.com/office/drawing/2014/main" id="{CCEBCABB-776D-DE92-48B0-1C4D8921C23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8" r="9093"/>
          <a:stretch>
            <a:fillRect/>
          </a:stretch>
        </p:blipFill>
        <p:spPr>
          <a:xfrm rot="16200000">
            <a:off x="1970088" y="115888"/>
            <a:ext cx="4854575" cy="7458075"/>
          </a:xfrm>
        </p:spPr>
      </p:pic>
      <p:sp>
        <p:nvSpPr>
          <p:cNvPr id="19459" name="Textfeld 4">
            <a:extLst>
              <a:ext uri="{FF2B5EF4-FFF2-40B4-BE49-F238E27FC236}">
                <a16:creationId xmlns:a16="http://schemas.microsoft.com/office/drawing/2014/main" id="{D7CBD7B1-B7E8-1E28-F751-FED42CDF73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388" y="6545263"/>
            <a:ext cx="53641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400">
                <a:latin typeface="Arial" panose="020B0604020202020204" pitchFamily="34" charset="0"/>
              </a:rPr>
              <a:t>Quelle: Kruse, O. (2007): Keine Angst vor dem leeren Blatt, S. 66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el 1">
            <a:extLst>
              <a:ext uri="{FF2B5EF4-FFF2-40B4-BE49-F238E27FC236}">
                <a16:creationId xmlns:a16="http://schemas.microsoft.com/office/drawing/2014/main" id="{8DB43EB9-F9AA-AFD0-4C0C-E3DE362C0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Theorie</a:t>
            </a:r>
          </a:p>
        </p:txBody>
      </p:sp>
      <p:sp>
        <p:nvSpPr>
          <p:cNvPr id="20482" name="Textfeld 3">
            <a:extLst>
              <a:ext uri="{FF2B5EF4-FFF2-40B4-BE49-F238E27FC236}">
                <a16:creationId xmlns:a16="http://schemas.microsoft.com/office/drawing/2014/main" id="{87C68EA5-EFF5-602E-18A6-1ECD9F88B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3" y="20113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1800">
              <a:latin typeface="Arial" panose="020B0604020202020204" pitchFamily="34" charset="0"/>
            </a:endParaRPr>
          </a:p>
        </p:txBody>
      </p:sp>
      <p:pic>
        <p:nvPicPr>
          <p:cNvPr id="20483" name="Picture 5" descr="Fischernetz, Fischen, Grün, Fischfang, Meer, Fischer">
            <a:extLst>
              <a:ext uri="{FF2B5EF4-FFF2-40B4-BE49-F238E27FC236}">
                <a16:creationId xmlns:a16="http://schemas.microsoft.com/office/drawing/2014/main" id="{7E9EBB76-508D-0A1C-A8C3-FA7C247BF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feld 2">
            <a:extLst>
              <a:ext uri="{FF2B5EF4-FFF2-40B4-BE49-F238E27FC236}">
                <a16:creationId xmlns:a16="http://schemas.microsoft.com/office/drawing/2014/main" id="{9142321A-3F58-BED4-0FA0-6068DDD59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633788"/>
            <a:ext cx="86868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de-DE" altLang="de-DE" sz="2800"/>
              <a:t>A theory "...is the net we cast to ensnare the 'world' - to rationalize it, to explain it, to rule it. We're working on tightening the mesh of the net.” Popper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de-DE" altLang="de-DE" sz="2800"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>
            <a:extLst>
              <a:ext uri="{FF2B5EF4-FFF2-40B4-BE49-F238E27FC236}">
                <a16:creationId xmlns:a16="http://schemas.microsoft.com/office/drawing/2014/main" id="{6DD4B6B7-68C6-5872-0000-8AA8E2F57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182650"/>
            <a:ext cx="8229600" cy="1143000"/>
          </a:xfrm>
        </p:spPr>
        <p:txBody>
          <a:bodyPr/>
          <a:lstStyle/>
          <a:p>
            <a:pPr algn="l" eaLnBrk="1" hangingPunct="1"/>
            <a:r>
              <a:rPr lang="de-DE" altLang="de-DE" sz="3600">
                <a:latin typeface="Helvetica Neue Light" panose="02000403000000020004" pitchFamily="2" charset="0"/>
                <a:ea typeface="ＭＳ Ｐゴシック" panose="020B0600070205080204" pitchFamily="34" charset="-128"/>
              </a:rPr>
              <a:t>Task: Research Cycle – Covid19</a:t>
            </a:r>
          </a:p>
        </p:txBody>
      </p:sp>
      <p:pic>
        <p:nvPicPr>
          <p:cNvPr id="21507" name="Inhaltsplatzhalter 3" descr="WA Diskurs.pdf">
            <a:extLst>
              <a:ext uri="{FF2B5EF4-FFF2-40B4-BE49-F238E27FC236}">
                <a16:creationId xmlns:a16="http://schemas.microsoft.com/office/drawing/2014/main" id="{B269A512-543B-112D-F3CB-1F930F4474A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8" r="9093"/>
          <a:stretch>
            <a:fillRect/>
          </a:stretch>
        </p:blipFill>
        <p:spPr>
          <a:xfrm rot="16200000">
            <a:off x="508794" y="1616869"/>
            <a:ext cx="4144963" cy="4003675"/>
          </a:xfrm>
        </p:spPr>
      </p:pic>
      <p:sp>
        <p:nvSpPr>
          <p:cNvPr id="21508" name="Textfeld 4">
            <a:extLst>
              <a:ext uri="{FF2B5EF4-FFF2-40B4-BE49-F238E27FC236}">
                <a16:creationId xmlns:a16="http://schemas.microsoft.com/office/drawing/2014/main" id="{2E574F71-01FF-3F1F-83FE-1D2A54ED5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" y="6591300"/>
            <a:ext cx="386715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000">
                <a:latin typeface="Arial" panose="020B0604020202020204" pitchFamily="34" charset="0"/>
              </a:rPr>
              <a:t>Quelle: Kruse, O. (2007): Keine Angst vor dem leeren Blatt, S. 66</a:t>
            </a:r>
          </a:p>
        </p:txBody>
      </p:sp>
      <p:sp>
        <p:nvSpPr>
          <p:cNvPr id="21509" name="Textfeld 1">
            <a:extLst>
              <a:ext uri="{FF2B5EF4-FFF2-40B4-BE49-F238E27FC236}">
                <a16:creationId xmlns:a16="http://schemas.microsoft.com/office/drawing/2014/main" id="{29C64274-A841-D4D5-8DDB-50E65205C7E6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223000" y="1552575"/>
            <a:ext cx="18430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400">
                <a:latin typeface="Arial" panose="020B0604020202020204" pitchFamily="34" charset="0"/>
              </a:rPr>
              <a:t>Research Question</a:t>
            </a:r>
          </a:p>
        </p:txBody>
      </p:sp>
      <p:sp>
        <p:nvSpPr>
          <p:cNvPr id="21510" name="Textfeld 2">
            <a:extLst>
              <a:ext uri="{FF2B5EF4-FFF2-40B4-BE49-F238E27FC236}">
                <a16:creationId xmlns:a16="http://schemas.microsoft.com/office/drawing/2014/main" id="{27F70015-921A-6DD9-85D6-1AC74EBEF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1525" y="2511425"/>
            <a:ext cx="13573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400">
                <a:latin typeface="Arial" panose="020B0604020202020204" pitchFamily="34" charset="0"/>
              </a:rPr>
              <a:t>State of the art</a:t>
            </a:r>
          </a:p>
        </p:txBody>
      </p:sp>
      <p:sp>
        <p:nvSpPr>
          <p:cNvPr id="21511" name="Textfeld 3">
            <a:extLst>
              <a:ext uri="{FF2B5EF4-FFF2-40B4-BE49-F238E27FC236}">
                <a16:creationId xmlns:a16="http://schemas.microsoft.com/office/drawing/2014/main" id="{CC8D1AA5-5F2B-7C94-1DF3-EFF2DF876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2304" y="3704132"/>
            <a:ext cx="14589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400" dirty="0">
                <a:latin typeface="Arial" panose="020B0604020202020204" pitchFamily="34" charset="0"/>
              </a:rPr>
              <a:t>Knowledge Gap</a:t>
            </a:r>
          </a:p>
        </p:txBody>
      </p:sp>
      <p:sp>
        <p:nvSpPr>
          <p:cNvPr id="21512" name="Textfeld 4">
            <a:extLst>
              <a:ext uri="{FF2B5EF4-FFF2-40B4-BE49-F238E27FC236}">
                <a16:creationId xmlns:a16="http://schemas.microsoft.com/office/drawing/2014/main" id="{5E537B8F-0757-80DD-F151-F81B5ECBE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9813" y="4945063"/>
            <a:ext cx="7810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400">
                <a:latin typeface="Arial" panose="020B0604020202020204" pitchFamily="34" charset="0"/>
              </a:rPr>
              <a:t>Method</a:t>
            </a:r>
          </a:p>
        </p:txBody>
      </p:sp>
      <p:sp>
        <p:nvSpPr>
          <p:cNvPr id="21513" name="Textfeld 5">
            <a:extLst>
              <a:ext uri="{FF2B5EF4-FFF2-40B4-BE49-F238E27FC236}">
                <a16:creationId xmlns:a16="http://schemas.microsoft.com/office/drawing/2014/main" id="{9B75DBBB-6C62-71BC-C1B0-3DAEC9E4D7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5763" y="5051425"/>
            <a:ext cx="7826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400">
                <a:latin typeface="Arial" panose="020B0604020202020204" pitchFamily="34" charset="0"/>
              </a:rPr>
              <a:t>Results</a:t>
            </a:r>
          </a:p>
        </p:txBody>
      </p:sp>
      <p:sp>
        <p:nvSpPr>
          <p:cNvPr id="21514" name="Textfeld 6">
            <a:extLst>
              <a:ext uri="{FF2B5EF4-FFF2-40B4-BE49-F238E27FC236}">
                <a16:creationId xmlns:a16="http://schemas.microsoft.com/office/drawing/2014/main" id="{EC7154F5-2226-F79F-0CEA-8E25232B8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0" y="3810000"/>
            <a:ext cx="10525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400">
                <a:latin typeface="Arial" panose="020B0604020202020204" pitchFamily="34" charset="0"/>
              </a:rPr>
              <a:t>Discussion</a:t>
            </a:r>
          </a:p>
        </p:txBody>
      </p:sp>
      <p:sp>
        <p:nvSpPr>
          <p:cNvPr id="21515" name="Textfeld 7">
            <a:extLst>
              <a:ext uri="{FF2B5EF4-FFF2-40B4-BE49-F238E27FC236}">
                <a16:creationId xmlns:a16="http://schemas.microsoft.com/office/drawing/2014/main" id="{64676AAF-D43D-096A-EC2D-BF784E1D7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2505075"/>
            <a:ext cx="8016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400">
                <a:latin typeface="Arial" panose="020B0604020202020204" pitchFamily="34" charset="0"/>
              </a:rPr>
              <a:t>Outlook</a:t>
            </a:r>
          </a:p>
        </p:txBody>
      </p:sp>
      <p:sp>
        <p:nvSpPr>
          <p:cNvPr id="14" name="Pfeil nach rechts 13">
            <a:extLst>
              <a:ext uri="{FF2B5EF4-FFF2-40B4-BE49-F238E27FC236}">
                <a16:creationId xmlns:a16="http://schemas.microsoft.com/office/drawing/2014/main" id="{064ADBDA-7399-F984-8D11-413AB8FF7D31}"/>
              </a:ext>
            </a:extLst>
          </p:cNvPr>
          <p:cNvSpPr/>
          <p:nvPr/>
        </p:nvSpPr>
        <p:spPr>
          <a:xfrm rot="2714112">
            <a:off x="7358856" y="1981994"/>
            <a:ext cx="600075" cy="28733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9" name="Pfeil nach rechts 18">
            <a:extLst>
              <a:ext uri="{FF2B5EF4-FFF2-40B4-BE49-F238E27FC236}">
                <a16:creationId xmlns:a16="http://schemas.microsoft.com/office/drawing/2014/main" id="{89CDE8E6-31D8-B024-D224-1E6F98688686}"/>
              </a:ext>
            </a:extLst>
          </p:cNvPr>
          <p:cNvSpPr/>
          <p:nvPr/>
        </p:nvSpPr>
        <p:spPr>
          <a:xfrm rot="16200000" flipH="1" flipV="1">
            <a:off x="7946231" y="3066257"/>
            <a:ext cx="627063" cy="36195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1" name="Pfeil nach rechts 20">
            <a:extLst>
              <a:ext uri="{FF2B5EF4-FFF2-40B4-BE49-F238E27FC236}">
                <a16:creationId xmlns:a16="http://schemas.microsoft.com/office/drawing/2014/main" id="{74B37CBE-4E7B-634B-2987-E8FF314E3DE0}"/>
              </a:ext>
            </a:extLst>
          </p:cNvPr>
          <p:cNvSpPr/>
          <p:nvPr/>
        </p:nvSpPr>
        <p:spPr>
          <a:xfrm rot="6161644">
            <a:off x="7972425" y="4389438"/>
            <a:ext cx="600075" cy="28892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3" name="Pfeil nach rechts 22">
            <a:extLst>
              <a:ext uri="{FF2B5EF4-FFF2-40B4-BE49-F238E27FC236}">
                <a16:creationId xmlns:a16="http://schemas.microsoft.com/office/drawing/2014/main" id="{0190D3A5-65AC-99F3-F5BB-165771927E35}"/>
              </a:ext>
            </a:extLst>
          </p:cNvPr>
          <p:cNvSpPr/>
          <p:nvPr/>
        </p:nvSpPr>
        <p:spPr>
          <a:xfrm rot="10283662">
            <a:off x="6664325" y="5105400"/>
            <a:ext cx="603250" cy="29051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5" name="Pfeil nach rechts 24">
            <a:extLst>
              <a:ext uri="{FF2B5EF4-FFF2-40B4-BE49-F238E27FC236}">
                <a16:creationId xmlns:a16="http://schemas.microsoft.com/office/drawing/2014/main" id="{BE536A5E-C618-2107-B3D8-250D423974AC}"/>
              </a:ext>
            </a:extLst>
          </p:cNvPr>
          <p:cNvSpPr/>
          <p:nvPr/>
        </p:nvSpPr>
        <p:spPr>
          <a:xfrm rot="15266158">
            <a:off x="5088732" y="4498181"/>
            <a:ext cx="552450" cy="2968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7" name="Pfeil nach rechts 26">
            <a:extLst>
              <a:ext uri="{FF2B5EF4-FFF2-40B4-BE49-F238E27FC236}">
                <a16:creationId xmlns:a16="http://schemas.microsoft.com/office/drawing/2014/main" id="{99EAC52A-181D-F9A2-B453-F39BC66D90EB}"/>
              </a:ext>
            </a:extLst>
          </p:cNvPr>
          <p:cNvSpPr/>
          <p:nvPr/>
        </p:nvSpPr>
        <p:spPr>
          <a:xfrm rot="16666386">
            <a:off x="5053013" y="3086100"/>
            <a:ext cx="661987" cy="3095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9" name="Pfeil nach rechts 28">
            <a:extLst>
              <a:ext uri="{FF2B5EF4-FFF2-40B4-BE49-F238E27FC236}">
                <a16:creationId xmlns:a16="http://schemas.microsoft.com/office/drawing/2014/main" id="{F5B61952-D83A-4AD3-56DA-C5AB179C7C3E}"/>
              </a:ext>
            </a:extLst>
          </p:cNvPr>
          <p:cNvSpPr/>
          <p:nvPr/>
        </p:nvSpPr>
        <p:spPr>
          <a:xfrm rot="18946335" flipV="1">
            <a:off x="5692775" y="2008188"/>
            <a:ext cx="644525" cy="287337"/>
          </a:xfrm>
          <a:prstGeom prst="rightArrow">
            <a:avLst>
              <a:gd name="adj1" fmla="val 55375"/>
              <a:gd name="adj2" fmla="val 5885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2" descr="/var/folders/ks/mm969dyd65dd3c1x2x4y78cc0000gn/T/com.microsoft.Powerpoint/WebArchiveCopyPasteTempFiles/49635368687_e63bb151a9.jpg">
            <a:extLst>
              <a:ext uri="{FF2B5EF4-FFF2-40B4-BE49-F238E27FC236}">
                <a16:creationId xmlns:a16="http://schemas.microsoft.com/office/drawing/2014/main" id="{76F1682C-9D70-9C46-BF5A-5BEAF50C296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4131" y="0"/>
            <a:ext cx="9144000" cy="6891338"/>
          </a:xfrm>
        </p:spPr>
      </p:pic>
      <p:sp>
        <p:nvSpPr>
          <p:cNvPr id="22530" name="Textfeld 4">
            <a:extLst>
              <a:ext uri="{FF2B5EF4-FFF2-40B4-BE49-F238E27FC236}">
                <a16:creationId xmlns:a16="http://schemas.microsoft.com/office/drawing/2014/main" id="{E4FFC2FD-F3D5-F7AA-21F4-3C72D0559C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0" y="1152525"/>
            <a:ext cx="6108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How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does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the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research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cycle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works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on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the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topic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of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Covid?</a:t>
            </a:r>
          </a:p>
        </p:txBody>
      </p:sp>
      <p:sp>
        <p:nvSpPr>
          <p:cNvPr id="22531" name="Textfeld 5">
            <a:extLst>
              <a:ext uri="{FF2B5EF4-FFF2-40B4-BE49-F238E27FC236}">
                <a16:creationId xmlns:a16="http://schemas.microsoft.com/office/drawing/2014/main" id="{0FB0CA7C-7013-6E9B-6E4A-482E343C96E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0" y="2277270"/>
            <a:ext cx="8632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January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: First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cases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in China -  Hypothesis: Limited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to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China – 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rejected</a:t>
            </a:r>
            <a:endParaRPr lang="de-DE" altLang="de-DE" sz="1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2532" name="Textfeld 6">
            <a:extLst>
              <a:ext uri="{FF2B5EF4-FFF2-40B4-BE49-F238E27FC236}">
                <a16:creationId xmlns:a16="http://schemas.microsoft.com/office/drawing/2014/main" id="{5D4231A4-4636-16DE-02CC-FCCC7E626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97163"/>
            <a:ext cx="5648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February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- Hypothesis: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It‘s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like a strong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flue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-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rejected</a:t>
            </a:r>
            <a:endParaRPr lang="de-DE" altLang="de-DE" sz="1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2533" name="Textfeld 7">
            <a:extLst>
              <a:ext uri="{FF2B5EF4-FFF2-40B4-BE49-F238E27FC236}">
                <a16:creationId xmlns:a16="http://schemas.microsoft.com/office/drawing/2014/main" id="{955E157A-486F-8DEE-6927-3F89E4652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18644"/>
            <a:ext cx="7007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March - Hypothesis: Herd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immunity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appropriate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approach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-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rejected</a:t>
            </a:r>
            <a:endParaRPr lang="de-DE" altLang="de-DE" sz="1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2534" name="Textfeld 9">
            <a:extLst>
              <a:ext uri="{FF2B5EF4-FFF2-40B4-BE49-F238E27FC236}">
                <a16:creationId xmlns:a16="http://schemas.microsoft.com/office/drawing/2014/main" id="{355B9A05-A8F7-1A95-8E36-F1B3F20B5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40125"/>
            <a:ext cx="92852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New Hypothesis: Transmission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can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be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kept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under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control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only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elderly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effected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-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rejected</a:t>
            </a:r>
            <a:endParaRPr lang="de-DE" altLang="de-DE" sz="1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2535" name="Textfeld 10">
            <a:extLst>
              <a:ext uri="{FF2B5EF4-FFF2-40B4-BE49-F238E27FC236}">
                <a16:creationId xmlns:a16="http://schemas.microsoft.com/office/drawing/2014/main" id="{604F3B54-117C-0FCB-C204-DCA844359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002881"/>
            <a:ext cx="84566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New Hypothesis: Transmission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only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via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coughing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hand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wash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is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enough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-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rejected</a:t>
            </a:r>
            <a:endParaRPr lang="de-DE" altLang="de-DE" sz="1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2536" name="Textfeld 11">
            <a:extLst>
              <a:ext uri="{FF2B5EF4-FFF2-40B4-BE49-F238E27FC236}">
                <a16:creationId xmlns:a16="http://schemas.microsoft.com/office/drawing/2014/main" id="{DB7FFE49-26D4-B7D2-7EC4-9C1FC0DB2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34680"/>
            <a:ext cx="82502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New Hypothesis: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Heinsbergstudie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- 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No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excess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mortality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 – Method </a:t>
            </a:r>
            <a:r>
              <a:rPr lang="de-DE" altLang="de-DE" sz="1800" dirty="0" err="1">
                <a:solidFill>
                  <a:schemeClr val="bg1"/>
                </a:solidFill>
                <a:latin typeface="Arial" panose="020B0604020202020204" pitchFamily="34" charset="0"/>
              </a:rPr>
              <a:t>appropriate</a:t>
            </a:r>
            <a:r>
              <a:rPr lang="de-DE" altLang="de-DE" sz="1800" dirty="0">
                <a:solidFill>
                  <a:schemeClr val="bg1"/>
                </a:solidFill>
                <a:latin typeface="Arial" panose="020B0604020202020204" pitchFamily="34" charset="0"/>
              </a:rPr>
              <a:t>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3008</Words>
  <Application>Microsoft Macintosh PowerPoint</Application>
  <PresentationFormat>Bildschirmpräsentation (4:3)</PresentationFormat>
  <Paragraphs>435</Paragraphs>
  <Slides>54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54</vt:i4>
      </vt:variant>
    </vt:vector>
  </HeadingPairs>
  <TitlesOfParts>
    <vt:vector size="66" baseType="lpstr">
      <vt:lpstr>Arial</vt:lpstr>
      <vt:lpstr>Calibri</vt:lpstr>
      <vt:lpstr>Helvetica</vt:lpstr>
      <vt:lpstr>Helvetica Neue</vt:lpstr>
      <vt:lpstr>Helvetica Neue Light</vt:lpstr>
      <vt:lpstr>Inter</vt:lpstr>
      <vt:lpstr>Space Grotesk</vt:lpstr>
      <vt:lpstr>STIXTwoMath-Regular</vt:lpstr>
      <vt:lpstr>Times-Bold</vt:lpstr>
      <vt:lpstr>Times-Italic</vt:lpstr>
      <vt:lpstr>Times-Roman</vt:lpstr>
      <vt:lpstr>Office-Design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Research Cycle</vt:lpstr>
      <vt:lpstr>Theorie</vt:lpstr>
      <vt:lpstr>Task: Research Cycle – Covid19</vt:lpstr>
      <vt:lpstr>PowerPoint-Präsentation</vt:lpstr>
      <vt:lpstr>Task: Analysing Research Papers</vt:lpstr>
      <vt:lpstr>Scheme of a scientific paper</vt:lpstr>
      <vt:lpstr>Structure of a scientific work </vt:lpstr>
      <vt:lpstr>Structure of a scientific work </vt:lpstr>
      <vt:lpstr>IMRAD</vt:lpstr>
      <vt:lpstr>Recap: Induction und Deduction</vt:lpstr>
      <vt:lpstr>How do I find a topic?</vt:lpstr>
      <vt:lpstr>Narrowing down the topic</vt:lpstr>
      <vt:lpstr>PowerPoint-Präsentation</vt:lpstr>
      <vt:lpstr>Extremely rough overview on how to write a scientific paper</vt:lpstr>
      <vt:lpstr>Task: Apply the IMRaD Scheme</vt:lpstr>
      <vt:lpstr>Task: Apply the IMRaD Scheme Example</vt:lpstr>
      <vt:lpstr>PowerPoint-Präsentation</vt:lpstr>
      <vt:lpstr>Hypotheses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 narrowing window to understand AI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Anti-AI constraint filter - example</vt:lpstr>
      <vt:lpstr>Plagiarism</vt:lpstr>
      <vt:lpstr>What about ChatGPT and other AI?</vt:lpstr>
      <vt:lpstr>PowerPoint-Präsentation</vt:lpstr>
      <vt:lpstr>SPO GBD</vt:lpstr>
      <vt:lpstr>Task: Applying the IMRaD-Scheme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Wissenschaftliches Arbeiten</dc:title>
  <dc:creator>Katrin Stefan</dc:creator>
  <cp:lastModifiedBy>Katrin Stefan</cp:lastModifiedBy>
  <cp:revision>723</cp:revision>
  <cp:lastPrinted>2011-02-06T19:53:23Z</cp:lastPrinted>
  <dcterms:created xsi:type="dcterms:W3CDTF">2017-05-02T10:04:17Z</dcterms:created>
  <dcterms:modified xsi:type="dcterms:W3CDTF">2026-06-21T11:53:08Z</dcterms:modified>
</cp:coreProperties>
</file>