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sldIdLst>
    <p:sldId id="561" r:id="rId2"/>
    <p:sldId id="609" r:id="rId3"/>
    <p:sldId id="610" r:id="rId4"/>
    <p:sldId id="611" r:id="rId5"/>
    <p:sldId id="612" r:id="rId6"/>
    <p:sldId id="613" r:id="rId7"/>
    <p:sldId id="614" r:id="rId8"/>
    <p:sldId id="619" r:id="rId9"/>
    <p:sldId id="615" r:id="rId10"/>
    <p:sldId id="616" r:id="rId11"/>
    <p:sldId id="617" r:id="rId12"/>
    <p:sldId id="634" r:id="rId13"/>
    <p:sldId id="620" r:id="rId14"/>
    <p:sldId id="618" r:id="rId15"/>
    <p:sldId id="624" r:id="rId16"/>
    <p:sldId id="635" r:id="rId17"/>
    <p:sldId id="623" r:id="rId18"/>
    <p:sldId id="625" r:id="rId19"/>
    <p:sldId id="627" r:id="rId20"/>
    <p:sldId id="626" r:id="rId21"/>
    <p:sldId id="299" r:id="rId22"/>
    <p:sldId id="532" r:id="rId23"/>
    <p:sldId id="574" r:id="rId24"/>
    <p:sldId id="622" r:id="rId25"/>
    <p:sldId id="621" r:id="rId26"/>
    <p:sldId id="395" r:id="rId27"/>
    <p:sldId id="540" r:id="rId28"/>
    <p:sldId id="541" r:id="rId29"/>
    <p:sldId id="547" r:id="rId30"/>
    <p:sldId id="396" r:id="rId31"/>
    <p:sldId id="596" r:id="rId32"/>
    <p:sldId id="548" r:id="rId33"/>
    <p:sldId id="629" r:id="rId34"/>
    <p:sldId id="397" r:id="rId35"/>
    <p:sldId id="628" r:id="rId36"/>
    <p:sldId id="546" r:id="rId37"/>
    <p:sldId id="636" r:id="rId38"/>
    <p:sldId id="582" r:id="rId39"/>
    <p:sldId id="631" r:id="rId40"/>
    <p:sldId id="398" r:id="rId41"/>
    <p:sldId id="399" r:id="rId42"/>
    <p:sldId id="573" r:id="rId43"/>
    <p:sldId id="583" r:id="rId44"/>
    <p:sldId id="543" r:id="rId45"/>
    <p:sldId id="559" r:id="rId46"/>
    <p:sldId id="575" r:id="rId47"/>
    <p:sldId id="553" r:id="rId48"/>
    <p:sldId id="389" r:id="rId49"/>
    <p:sldId id="390" r:id="rId50"/>
    <p:sldId id="417" r:id="rId51"/>
    <p:sldId id="262" r:id="rId52"/>
    <p:sldId id="576" r:id="rId53"/>
    <p:sldId id="392" r:id="rId54"/>
    <p:sldId id="314" r:id="rId55"/>
    <p:sldId id="315" r:id="rId56"/>
    <p:sldId id="316" r:id="rId57"/>
    <p:sldId id="525" r:id="rId58"/>
    <p:sldId id="568" r:id="rId59"/>
    <p:sldId id="603" r:id="rId60"/>
    <p:sldId id="632" r:id="rId61"/>
    <p:sldId id="604" r:id="rId62"/>
    <p:sldId id="317" r:id="rId63"/>
    <p:sldId id="293" r:id="rId64"/>
    <p:sldId id="393" r:id="rId65"/>
    <p:sldId id="402" r:id="rId66"/>
    <p:sldId id="606" r:id="rId67"/>
    <p:sldId id="394" r:id="rId68"/>
    <p:sldId id="406" r:id="rId69"/>
    <p:sldId id="419" r:id="rId70"/>
    <p:sldId id="630" r:id="rId71"/>
    <p:sldId id="637" r:id="rId72"/>
    <p:sldId id="638" r:id="rId73"/>
    <p:sldId id="639" r:id="rId74"/>
    <p:sldId id="640" r:id="rId75"/>
    <p:sldId id="599" r:id="rId76"/>
    <p:sldId id="600" r:id="rId77"/>
    <p:sldId id="601" r:id="rId78"/>
    <p:sldId id="602" r:id="rId79"/>
    <p:sldId id="587" r:id="rId80"/>
    <p:sldId id="586" r:id="rId81"/>
    <p:sldId id="588" r:id="rId82"/>
    <p:sldId id="593" r:id="rId83"/>
    <p:sldId id="589" r:id="rId84"/>
    <p:sldId id="591" r:id="rId85"/>
    <p:sldId id="592" r:id="rId86"/>
    <p:sldId id="594" r:id="rId87"/>
    <p:sldId id="597" r:id="rId88"/>
    <p:sldId id="595" r:id="rId89"/>
    <p:sldId id="590" r:id="rId90"/>
    <p:sldId id="633" r:id="rId91"/>
    <p:sldId id="605" r:id="rId92"/>
    <p:sldId id="560" r:id="rId93"/>
  </p:sldIdLst>
  <p:sldSz cx="9144000" cy="6858000" type="screen4x3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72"/>
    <p:restoredTop sz="91454"/>
  </p:normalViewPr>
  <p:slideViewPr>
    <p:cSldViewPr snapToGrid="0" snapToObjects="1">
      <p:cViewPr varScale="1">
        <p:scale>
          <a:sx n="118" d="100"/>
          <a:sy n="118" d="100"/>
        </p:scale>
        <p:origin x="13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5928"/>
    </p:cViewPr>
  </p:sorterViewPr>
  <p:notesViewPr>
    <p:cSldViewPr snapToGrid="0" snapToObjects="1">
      <p:cViewPr varScale="1">
        <p:scale>
          <a:sx n="58" d="100"/>
          <a:sy n="58" d="100"/>
        </p:scale>
        <p:origin x="-2808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A33380B-3E54-FD40-ADBC-D6430097AF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832EF1-6445-0348-A598-C27BFAE5AB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B440F91E-1823-1844-80B9-6D984427C6FD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1D6EC5A5-1551-1844-8C79-C509025F66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A5617E3A-ACA3-D242-B121-AFD731C37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/>
              <a:t>Mastertextformat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C6F367-D122-FD4D-9562-6547D5AA4C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545492-1337-D144-A861-339A66AC6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F3B8CC75-CBFD-E944-8420-061838BE059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8160D5-6089-244D-841B-E2D28814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C59A6-F54A-CE47-A3A1-5B4E56CD66BA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7E203D-1292-DC4D-9BEF-59B491F82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56A167-B32F-1D45-8DAE-96FB7BC67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B2927-3D9A-3E44-9FBF-2E3EFABDE88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5562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7074DB-CB9C-5645-A49E-44355D92E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95BC-F2D7-604A-8786-EAA2696B7882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0C69D4-15CC-FB4D-9753-4B26A53B7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1BCD65-7643-8649-BEA5-E19D9ED40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1A47F-0892-7940-847D-B82C34F46DF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52277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B375C9-DB71-BC43-857E-11F258EB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0DDE6-5023-3848-A546-27C7963F7CA7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E6AEFA-3A81-8A4C-9874-92E7B7D9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1D7BB2-E729-EE4D-A273-49D6CA208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7306-4E67-8D41-B146-34C2E737F5A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698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0532DB-DDC3-1540-9F6B-769460186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8BC00-2108-8442-A69B-00B4BE49D7F7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44B104-776D-A749-A037-9F4F229C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9D3E81-5D89-2A42-A69B-A0C10542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6EB35-6D67-B149-AF92-391D372AAC1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9426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3CBE1B-F8FB-B14C-B16F-6D95B4953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82CC4-6E31-7645-A879-17387FBDAD7B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B9F1E0-C17C-4740-82D6-B77B622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16B9F9-C3F1-D148-B60D-E6AF95757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18E04-575F-694B-9014-E93D5844211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201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51B2BEBD-640C-0B4C-A48C-9C995CD80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2F21E-BA63-7F4C-8D62-9BC9F6ED76FA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1269F1C-5F5E-8E4B-8744-30A1C1EAE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57E36822-51EF-344F-AB51-12ABCBE5B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D23E4-4E30-3A45-8C6E-56921F2D70B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008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2030F0F-0BCE-6047-8FC0-B9CB6A39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62609-7E4B-6642-B964-B5E1935CBFE7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830C39D-B333-A64D-81DB-F5CF9C70B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A9DC8A6-3384-B944-BEB3-C117C7B08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E8E02-4764-C74B-9AF6-092A3712498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0982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5CC2277-C91F-6F45-813E-0392457EC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05703-284F-6347-B08C-C678C5F2F3E0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6210653-3D4B-EB46-9E09-9DAE48D18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450A5460-A5E8-3649-A87F-1C379B3A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B0CB1-2659-D243-A8C1-50507CD7479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3776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2BC8BFA-6A38-534C-BD14-B6314D22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0D3FC-2AAB-5942-8330-8B00398200C5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FD8E4C5-DD71-0E42-A0AD-8808C8446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4876B948-3E44-1D40-B51B-1B65B0B3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D5885-5F9F-3E45-8524-0869B58EBF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741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93AD6EB7-10AF-504A-8470-3602F9A1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385F7-9440-E84A-9DB2-E0F779E0FAE9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49F9A0B-97DB-324C-9C51-E31DC9B67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16B43EA-5A8C-7846-B2E4-140AF2ED7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3E492-971B-5649-8C5B-06257868EBA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4990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4F19C0F-8467-C049-85A0-B4427AF54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68D90-6F6F-0745-ABDF-3AD99AD01C96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22C05C2-2C20-3244-90D2-4C0150A32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ED3B1DC-5EE4-634D-9840-B37E2F4A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DA037-9765-2F46-A85B-042C4DF562E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9787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2C1A0055-F557-0E40-A4F1-8097A6A8796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456F7F82-F1B3-0649-932A-46DA902E62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BD3FD1-03FE-2A4C-89E1-836B15438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00209F63-72ED-C241-972B-B6636644EB27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BCC515-138F-584E-9572-C2502D35A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C21432-A07C-224D-8BB7-9781F2121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9E4CD50C-20DD-9F42-BE95-98D8CED123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KQi3bBA1y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ualcapitalist.com/18-cognitive-bias-examples-mental-mistakes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programmes/b08zb4d8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6282974/#ejsp2530-bib-0004" TargetMode="External"/><Relationship Id="rId2" Type="http://schemas.openxmlformats.org/officeDocument/2006/relationships/hyperlink" Target="https://pmc.ncbi.nlm.nih.gov/articles/PMC6282974/#ejsp2530-bib-0047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Bild 5" descr="schwarzer schwan.pdf">
            <a:extLst>
              <a:ext uri="{FF2B5EF4-FFF2-40B4-BE49-F238E27FC236}">
                <a16:creationId xmlns:a16="http://schemas.microsoft.com/office/drawing/2014/main" id="{905FBDAF-D817-F545-8ACD-B34A45B83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5145" r="22998" b="57719"/>
          <a:stretch>
            <a:fillRect/>
          </a:stretch>
        </p:blipFill>
        <p:spPr bwMode="auto">
          <a:xfrm>
            <a:off x="-265113" y="0"/>
            <a:ext cx="10101263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feld 6">
            <a:extLst>
              <a:ext uri="{FF2B5EF4-FFF2-40B4-BE49-F238E27FC236}">
                <a16:creationId xmlns:a16="http://schemas.microsoft.com/office/drawing/2014/main" id="{BD05640A-3356-7740-8C12-BD788F53F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5113" y="4388077"/>
            <a:ext cx="119745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0000"/>
                </a:solidFill>
                <a:latin typeface="Arial" panose="020B0604020202020204" pitchFamily="34" charset="0"/>
              </a:rPr>
              <a:t>Research Methods</a:t>
            </a:r>
            <a:b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  <a:t>Black </a:t>
            </a:r>
            <a:r>
              <a:rPr lang="de-DE" altLang="de-DE" dirty="0" err="1">
                <a:solidFill>
                  <a:schemeClr val="bg1"/>
                </a:solidFill>
                <a:latin typeface="Arial" panose="020B0604020202020204" pitchFamily="34" charset="0"/>
              </a:rPr>
              <a:t>Swans</a:t>
            </a:r>
            <a: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de-DE" altLang="de-DE" dirty="0" err="1">
                <a:solidFill>
                  <a:schemeClr val="bg1"/>
                </a:solidFill>
                <a:latin typeface="Arial" panose="020B0604020202020204" pitchFamily="34" charset="0"/>
              </a:rPr>
              <a:t>good</a:t>
            </a:r>
            <a: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bg1"/>
                </a:solidFill>
                <a:latin typeface="Arial" panose="020B0604020202020204" pitchFamily="34" charset="0"/>
              </a:rPr>
              <a:t>faith</a:t>
            </a:r>
            <a: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bg1"/>
                </a:solidFill>
                <a:latin typeface="Arial" panose="020B0604020202020204" pitchFamily="34" charset="0"/>
              </a:rPr>
              <a:t>of</a:t>
            </a:r>
            <a:r>
              <a:rPr lang="de-DE" altLang="de-DE" dirty="0">
                <a:solidFill>
                  <a:schemeClr val="bg1"/>
                </a:solidFill>
                <a:latin typeface="Arial" panose="020B0604020202020204" pitchFamily="34" charset="0"/>
              </a:rPr>
              <a:t> Turkeys und Rabbit-Ducks</a:t>
            </a:r>
          </a:p>
        </p:txBody>
      </p:sp>
      <p:sp>
        <p:nvSpPr>
          <p:cNvPr id="14339" name="Textfeld 7">
            <a:extLst>
              <a:ext uri="{FF2B5EF4-FFF2-40B4-BE49-F238E27FC236}">
                <a16:creationId xmlns:a16="http://schemas.microsoft.com/office/drawing/2014/main" id="{9B03AC29-76FE-2E40-99A1-E02C95DB3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0463"/>
            <a:ext cx="3633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Prof. Dr. Katrin Stefan SoSe 2026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19F6CE-3C5E-8661-E2DD-569AAFF71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5370" y="2579914"/>
            <a:ext cx="3004456" cy="40687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 err="1"/>
              <a:t>If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Scientific Revolution was </a:t>
            </a:r>
            <a:r>
              <a:rPr lang="de-DE" sz="1800" dirty="0" err="1"/>
              <a:t>the</a:t>
            </a:r>
            <a:r>
              <a:rPr lang="de-DE" sz="1800" dirty="0"/>
              <a:t> </a:t>
            </a:r>
            <a:r>
              <a:rPr lang="de-DE" sz="1800" b="1" dirty="0" err="1"/>
              <a:t>explosion</a:t>
            </a:r>
            <a:r>
              <a:rPr lang="de-DE" sz="1800" dirty="0"/>
              <a:t> </a:t>
            </a:r>
            <a:r>
              <a:rPr lang="de-DE" sz="1800" dirty="0" err="1"/>
              <a:t>of</a:t>
            </a:r>
            <a:r>
              <a:rPr lang="de-DE" sz="1800" dirty="0"/>
              <a:t> modern </a:t>
            </a:r>
            <a:r>
              <a:rPr lang="de-DE" sz="1800" dirty="0" err="1"/>
              <a:t>thought</a:t>
            </a:r>
            <a:r>
              <a:rPr lang="de-DE" sz="1800" dirty="0"/>
              <a:t>, </a:t>
            </a:r>
            <a:r>
              <a:rPr lang="de-DE" sz="1800" dirty="0" err="1"/>
              <a:t>Gutenberg’s</a:t>
            </a:r>
            <a:r>
              <a:rPr lang="de-DE" sz="1800" dirty="0"/>
              <a:t> press was </a:t>
            </a:r>
            <a:r>
              <a:rPr lang="de-DE" sz="1800" dirty="0" err="1"/>
              <a:t>the</a:t>
            </a:r>
            <a:r>
              <a:rPr lang="de-DE" sz="1800" dirty="0"/>
              <a:t> </a:t>
            </a:r>
            <a:r>
              <a:rPr lang="de-DE" sz="1800" b="1" dirty="0" err="1"/>
              <a:t>gunpowder</a:t>
            </a:r>
            <a:r>
              <a:rPr lang="de-DE" sz="1800" dirty="0"/>
              <a:t>. 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took</a:t>
            </a:r>
            <a:r>
              <a:rPr lang="de-DE" sz="1800" dirty="0"/>
              <a:t> </a:t>
            </a:r>
            <a:r>
              <a:rPr lang="de-DE" sz="1800" dirty="0" err="1"/>
              <a:t>knowledge</a:t>
            </a:r>
            <a:r>
              <a:rPr lang="de-DE" sz="1800" dirty="0"/>
              <a:t> out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monastery</a:t>
            </a:r>
            <a:r>
              <a:rPr lang="de-DE" sz="1800" dirty="0"/>
              <a:t> and </a:t>
            </a:r>
            <a:r>
              <a:rPr lang="de-DE" sz="1800" dirty="0" err="1"/>
              <a:t>placed</a:t>
            </a:r>
            <a:r>
              <a:rPr lang="de-DE" sz="1800" dirty="0"/>
              <a:t>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into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marketplace</a:t>
            </a:r>
            <a:r>
              <a:rPr lang="de-DE" sz="1800" dirty="0"/>
              <a:t>, </a:t>
            </a:r>
            <a:r>
              <a:rPr lang="de-DE" sz="1800" dirty="0" err="1"/>
              <a:t>creating</a:t>
            </a:r>
            <a:r>
              <a:rPr lang="de-DE" sz="1800" dirty="0"/>
              <a:t> an </a:t>
            </a:r>
            <a:r>
              <a:rPr lang="de-DE" sz="1800" dirty="0" err="1"/>
              <a:t>information</a:t>
            </a:r>
            <a:r>
              <a:rPr lang="de-DE" sz="1800" dirty="0"/>
              <a:t> network </a:t>
            </a:r>
            <a:r>
              <a:rPr lang="de-DE" sz="1800" dirty="0" err="1"/>
              <a:t>that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authorities</a:t>
            </a:r>
            <a:r>
              <a:rPr lang="de-DE" sz="1800" dirty="0"/>
              <a:t> </a:t>
            </a:r>
            <a:r>
              <a:rPr lang="de-DE" sz="1800" dirty="0" err="1"/>
              <a:t>could</a:t>
            </a:r>
            <a:r>
              <a:rPr lang="de-DE" sz="1800" dirty="0"/>
              <a:t> </a:t>
            </a:r>
            <a:r>
              <a:rPr lang="de-DE" sz="1800" dirty="0" err="1"/>
              <a:t>no</a:t>
            </a:r>
            <a:r>
              <a:rPr lang="de-DE" sz="1800" dirty="0"/>
              <a:t> </a:t>
            </a:r>
            <a:r>
              <a:rPr lang="de-DE" sz="1800" dirty="0" err="1"/>
              <a:t>longer</a:t>
            </a:r>
            <a:r>
              <a:rPr lang="de-DE" sz="1800" dirty="0"/>
              <a:t> </a:t>
            </a:r>
            <a:r>
              <a:rPr lang="de-DE" sz="1800" dirty="0" err="1"/>
              <a:t>control</a:t>
            </a:r>
            <a:endParaRPr lang="de-DE" sz="1800" dirty="0"/>
          </a:p>
        </p:txBody>
      </p:sp>
      <p:pic>
        <p:nvPicPr>
          <p:cNvPr id="5" name="Grafik 4" descr="Image of Johann Gutenbergs erste Druckerpresse, 1856 (Gravur) by German  School, (19th century)">
            <a:extLst>
              <a:ext uri="{FF2B5EF4-FFF2-40B4-BE49-F238E27FC236}">
                <a16:creationId xmlns:a16="http://schemas.microsoft.com/office/drawing/2014/main" id="{37974F64-E258-9810-3730-4691F8386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7" y="0"/>
            <a:ext cx="5675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2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F70D43-66BD-71DD-EC8D-E01AFFB7F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3004457"/>
            <a:ext cx="8229600" cy="4525963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Knowledge Transfer – 300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gap</a:t>
            </a:r>
            <a:endParaRPr lang="de-DE" dirty="0"/>
          </a:p>
        </p:txBody>
      </p:sp>
      <p:pic>
        <p:nvPicPr>
          <p:cNvPr id="4" name="Grafik 3" descr="Der verzögerte Buchdruck im Islam auch in Dan Diners Versiegelte Zeit »  Natur des Glaubens » SciLogs - Wissenschaftsblogs">
            <a:extLst>
              <a:ext uri="{FF2B5EF4-FFF2-40B4-BE49-F238E27FC236}">
                <a16:creationId xmlns:a16="http://schemas.microsoft.com/office/drawing/2014/main" id="{E98A5FAF-BB41-C43D-9B5B-1F168DBA71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52890"/>
          <a:stretch>
            <a:fillRect/>
          </a:stretch>
        </p:blipFill>
        <p:spPr>
          <a:xfrm>
            <a:off x="0" y="0"/>
            <a:ext cx="9615257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8BC5809-EA92-81F8-FCB9-CE229EE76C2F}"/>
              </a:ext>
            </a:extLst>
          </p:cNvPr>
          <p:cNvSpPr txBox="1"/>
          <p:nvPr/>
        </p:nvSpPr>
        <p:spPr>
          <a:xfrm>
            <a:off x="2253343" y="6346371"/>
            <a:ext cx="15953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Sultan Bayezid II 1484</a:t>
            </a:r>
          </a:p>
        </p:txBody>
      </p:sp>
    </p:spTree>
    <p:extLst>
      <p:ext uri="{BB962C8B-B14F-4D97-AF65-F5344CB8AC3E}">
        <p14:creationId xmlns:p14="http://schemas.microsoft.com/office/powerpoint/2010/main" val="168387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967E11E-D873-C286-EA20-F32B347EC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981" y="692277"/>
            <a:ext cx="8324037" cy="5875792"/>
          </a:xfrm>
        </p:spPr>
      </p:pic>
    </p:spTree>
    <p:extLst>
      <p:ext uri="{BB962C8B-B14F-4D97-AF65-F5344CB8AC3E}">
        <p14:creationId xmlns:p14="http://schemas.microsoft.com/office/powerpoint/2010/main" val="1795291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18F022E-052D-2515-8E85-C741269CE0C0}"/>
              </a:ext>
            </a:extLst>
          </p:cNvPr>
          <p:cNvSpPr txBox="1"/>
          <p:nvPr/>
        </p:nvSpPr>
        <p:spPr>
          <a:xfrm>
            <a:off x="1364371" y="522514"/>
            <a:ext cx="6640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ideal </a:t>
            </a:r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</a:t>
            </a:r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progress</a:t>
            </a:r>
            <a:endParaRPr lang="de-DE" sz="4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35115D5-ECA3-5DFE-FEDA-69E3503E5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510"/>
          <a:stretch>
            <a:fillRect/>
          </a:stretch>
        </p:blipFill>
        <p:spPr>
          <a:xfrm>
            <a:off x="168729" y="3851729"/>
            <a:ext cx="8806542" cy="2407557"/>
          </a:xfrm>
          <a:prstGeom prst="rect">
            <a:avLst/>
          </a:prstGeom>
        </p:spPr>
      </p:pic>
      <p:pic>
        <p:nvPicPr>
          <p:cNvPr id="4" name="Inhaltsplatzhalter 3" descr="Zur Ausbreitung der Corona-Infektionen: Wachstumsmodelle - Interscience Akademie">
            <a:extLst>
              <a:ext uri="{FF2B5EF4-FFF2-40B4-BE49-F238E27FC236}">
                <a16:creationId xmlns:a16="http://schemas.microsoft.com/office/drawing/2014/main" id="{4344224D-49E9-4711-FBE9-2FB019210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6885" y="1544989"/>
            <a:ext cx="4608228" cy="307215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4268628-E620-ADB4-F37A-09C12702899E}"/>
              </a:ext>
            </a:extLst>
          </p:cNvPr>
          <p:cNvSpPr txBox="1"/>
          <p:nvPr/>
        </p:nvSpPr>
        <p:spPr>
          <a:xfrm>
            <a:off x="62413" y="6434240"/>
            <a:ext cx="8936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Scientific </a:t>
            </a:r>
            <a:r>
              <a:rPr lang="de-DE" sz="1200" dirty="0" err="1"/>
              <a:t>progress</a:t>
            </a:r>
            <a:r>
              <a:rPr lang="de-DE" sz="1200" dirty="0"/>
              <a:t> </a:t>
            </a:r>
            <a:r>
              <a:rPr lang="de-DE" sz="1200" dirty="0" err="1"/>
              <a:t>could</a:t>
            </a:r>
            <a:r>
              <a:rPr lang="de-DE" sz="1200" dirty="0"/>
              <a:t> </a:t>
            </a:r>
            <a:r>
              <a:rPr lang="de-DE" sz="1200" dirty="0" err="1"/>
              <a:t>overcome</a:t>
            </a:r>
            <a:r>
              <a:rPr lang="de-DE" sz="1200" dirty="0"/>
              <a:t> </a:t>
            </a:r>
            <a:r>
              <a:rPr lang="de-DE" sz="1200" dirty="0" err="1"/>
              <a:t>any</a:t>
            </a:r>
            <a:r>
              <a:rPr lang="de-DE" sz="1200" dirty="0"/>
              <a:t> </a:t>
            </a:r>
            <a:r>
              <a:rPr lang="de-DE" sz="1200" dirty="0" err="1"/>
              <a:t>problem</a:t>
            </a:r>
            <a:r>
              <a:rPr lang="de-DE" sz="1200" dirty="0"/>
              <a:t>: </a:t>
            </a:r>
            <a:r>
              <a:rPr lang="de-DE" sz="1200" dirty="0" err="1"/>
              <a:t>Poverty</a:t>
            </a:r>
            <a:r>
              <a:rPr lang="de-DE" sz="1200" dirty="0"/>
              <a:t>, </a:t>
            </a:r>
            <a:r>
              <a:rPr lang="de-DE" sz="1200" dirty="0" err="1"/>
              <a:t>sickness</a:t>
            </a:r>
            <a:r>
              <a:rPr lang="de-DE" sz="1200" dirty="0"/>
              <a:t>, war, </a:t>
            </a:r>
            <a:r>
              <a:rPr lang="de-DE" sz="1200" dirty="0" err="1"/>
              <a:t>famines</a:t>
            </a:r>
            <a:r>
              <a:rPr lang="de-DE" sz="1200" dirty="0"/>
              <a:t>, </a:t>
            </a:r>
            <a:r>
              <a:rPr lang="de-DE" sz="1200" dirty="0" err="1"/>
              <a:t>old</a:t>
            </a:r>
            <a:r>
              <a:rPr lang="de-DE" sz="1200" dirty="0"/>
              <a:t> </a:t>
            </a:r>
            <a:r>
              <a:rPr lang="de-DE" sz="1200" dirty="0" err="1"/>
              <a:t>age</a:t>
            </a:r>
            <a:r>
              <a:rPr lang="de-DE" sz="1200" dirty="0"/>
              <a:t>, </a:t>
            </a:r>
            <a:r>
              <a:rPr lang="de-DE" sz="1200" dirty="0" err="1"/>
              <a:t>death</a:t>
            </a:r>
            <a:r>
              <a:rPr lang="de-DE" sz="1200" dirty="0"/>
              <a:t> not </a:t>
            </a:r>
            <a:r>
              <a:rPr lang="de-DE" sz="1200" dirty="0" err="1"/>
              <a:t>inevitable</a:t>
            </a:r>
            <a:r>
              <a:rPr lang="de-DE" sz="1200" dirty="0"/>
              <a:t> </a:t>
            </a:r>
            <a:r>
              <a:rPr lang="de-DE" sz="1200" dirty="0" err="1"/>
              <a:t>fate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humankind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55760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C5DCB2-A75C-D05C-C45E-4BD13B676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607" y="1590560"/>
            <a:ext cx="8594272" cy="494086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4400" dirty="0"/>
              <a:t>Scientific Revolution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Copernicus – Newton – Darwin</a:t>
            </a:r>
          </a:p>
          <a:p>
            <a:pPr marL="0" indent="0">
              <a:buNone/>
            </a:pPr>
            <a:r>
              <a:rPr lang="de-DE" sz="2400" dirty="0"/>
              <a:t>Great </a:t>
            </a:r>
            <a:r>
              <a:rPr lang="de-DE" sz="2400" dirty="0" err="1"/>
              <a:t>discovery</a:t>
            </a:r>
            <a:r>
              <a:rPr lang="de-DE" sz="2400" dirty="0"/>
              <a:t>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humans</a:t>
            </a:r>
            <a:r>
              <a:rPr lang="de-DE" sz="2400" dirty="0"/>
              <a:t> do not </a:t>
            </a:r>
            <a:r>
              <a:rPr lang="de-DE" sz="2400" dirty="0" err="1"/>
              <a:t>know</a:t>
            </a:r>
            <a:endParaRPr lang="de-DE" sz="2400" dirty="0"/>
          </a:p>
          <a:p>
            <a:pPr marL="0" indent="0">
              <a:buNone/>
            </a:pPr>
            <a:r>
              <a:rPr lang="de-DE" sz="2400" dirty="0" err="1"/>
              <a:t>Based</a:t>
            </a:r>
            <a:r>
              <a:rPr lang="de-DE" sz="2400" dirty="0"/>
              <a:t> on </a:t>
            </a:r>
            <a:r>
              <a:rPr lang="de-DE" sz="2400" dirty="0" err="1"/>
              <a:t>mathematics</a:t>
            </a:r>
            <a:r>
              <a:rPr lang="de-DE" sz="2400" dirty="0"/>
              <a:t> (not </a:t>
            </a:r>
            <a:r>
              <a:rPr lang="de-DE" sz="2400" dirty="0" err="1"/>
              <a:t>theology</a:t>
            </a:r>
            <a:r>
              <a:rPr lang="de-DE" sz="2400" dirty="0"/>
              <a:t>, </a:t>
            </a:r>
            <a:r>
              <a:rPr lang="de-DE" sz="2400" dirty="0" err="1"/>
              <a:t>rhetorics</a:t>
            </a:r>
            <a:r>
              <a:rPr lang="de-DE" sz="2400" dirty="0"/>
              <a:t>, </a:t>
            </a:r>
            <a:r>
              <a:rPr lang="de-DE" sz="2400" dirty="0" err="1"/>
              <a:t>logic</a:t>
            </a:r>
            <a:r>
              <a:rPr lang="de-DE" sz="2400" dirty="0"/>
              <a:t>, </a:t>
            </a:r>
            <a:r>
              <a:rPr lang="de-DE" sz="2400" dirty="0" err="1"/>
              <a:t>grammar</a:t>
            </a:r>
            <a:r>
              <a:rPr lang="de-DE" sz="2400" dirty="0"/>
              <a:t>)</a:t>
            </a:r>
          </a:p>
          <a:p>
            <a:pPr marL="0" indent="0">
              <a:buNone/>
            </a:pPr>
            <a:r>
              <a:rPr lang="de-DE" sz="2400" dirty="0" err="1"/>
              <a:t>No</a:t>
            </a:r>
            <a:r>
              <a:rPr lang="de-DE" sz="2400" dirty="0"/>
              <a:t> final </a:t>
            </a:r>
            <a:r>
              <a:rPr lang="de-DE" sz="2400" dirty="0" err="1"/>
              <a:t>wisdom</a:t>
            </a:r>
            <a:r>
              <a:rPr lang="de-DE" sz="2400" dirty="0"/>
              <a:t> – </a:t>
            </a:r>
            <a:r>
              <a:rPr lang="de-DE" sz="2400" dirty="0" err="1"/>
              <a:t>challenging</a:t>
            </a:r>
            <a:r>
              <a:rPr lang="de-DE" sz="2400" dirty="0"/>
              <a:t> </a:t>
            </a:r>
            <a:r>
              <a:rPr lang="de-DE" sz="2400" dirty="0" err="1"/>
              <a:t>authorities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Europe </a:t>
            </a:r>
            <a:r>
              <a:rPr lang="de-DE" sz="2400" dirty="0" err="1"/>
              <a:t>printing</a:t>
            </a:r>
            <a:r>
              <a:rPr lang="de-DE" sz="2400" dirty="0"/>
              <a:t> press</a:t>
            </a:r>
          </a:p>
          <a:p>
            <a:pPr marL="0" indent="0">
              <a:buNone/>
            </a:pPr>
            <a:r>
              <a:rPr lang="de-DE" sz="2400" dirty="0"/>
              <a:t>Ideal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progress</a:t>
            </a: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5716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EFD506-78BE-DDB1-0AB2-6664B40BC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Enlightment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800" dirty="0" err="1"/>
              <a:t>burned</a:t>
            </a:r>
            <a:r>
              <a:rPr lang="de-DE" sz="1800" dirty="0"/>
              <a:t> down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divine</a:t>
            </a:r>
            <a:r>
              <a:rPr lang="de-DE" sz="1800" dirty="0"/>
              <a:t> </a:t>
            </a:r>
            <a:r>
              <a:rPr lang="de-DE" sz="1800" dirty="0" err="1"/>
              <a:t>right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kings</a:t>
            </a:r>
            <a:r>
              <a:rPr lang="de-DE" sz="1800" dirty="0"/>
              <a:t> and </a:t>
            </a:r>
            <a:r>
              <a:rPr lang="de-DE" sz="1800" dirty="0" err="1"/>
              <a:t>the</a:t>
            </a:r>
            <a:r>
              <a:rPr lang="de-DE" sz="1800" dirty="0"/>
              <a:t> absolute </a:t>
            </a:r>
            <a:r>
              <a:rPr lang="de-DE" sz="1800" dirty="0" err="1"/>
              <a:t>authority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Church, </a:t>
            </a:r>
            <a:r>
              <a:rPr lang="de-DE" sz="1800" dirty="0" err="1"/>
              <a:t>leaving</a:t>
            </a:r>
            <a:r>
              <a:rPr lang="de-DE" sz="1800" dirty="0"/>
              <a:t> </a:t>
            </a:r>
            <a:r>
              <a:rPr lang="de-DE" sz="1800" dirty="0" err="1"/>
              <a:t>behind</a:t>
            </a:r>
            <a:r>
              <a:rPr lang="de-DE" sz="1800" dirty="0"/>
              <a:t> a </a:t>
            </a:r>
            <a:r>
              <a:rPr lang="de-DE" sz="1800" dirty="0" err="1"/>
              <a:t>radical</a:t>
            </a:r>
            <a:r>
              <a:rPr lang="de-DE" sz="1800" dirty="0"/>
              <a:t> </a:t>
            </a:r>
            <a:r>
              <a:rPr lang="de-DE" sz="1800" dirty="0" err="1"/>
              <a:t>new</a:t>
            </a:r>
            <a:r>
              <a:rPr lang="de-DE" sz="1800" dirty="0"/>
              <a:t> </a:t>
            </a:r>
            <a:r>
              <a:rPr lang="de-DE" sz="1800" dirty="0" err="1"/>
              <a:t>blueprint</a:t>
            </a:r>
            <a:r>
              <a:rPr lang="de-DE" sz="1800" dirty="0"/>
              <a:t>: a </a:t>
            </a:r>
            <a:r>
              <a:rPr lang="de-DE" sz="1800" dirty="0" err="1"/>
              <a:t>world</a:t>
            </a:r>
            <a:r>
              <a:rPr lang="de-DE" sz="1800" dirty="0"/>
              <a:t> </a:t>
            </a:r>
            <a:r>
              <a:rPr lang="de-DE" sz="1800" dirty="0" err="1"/>
              <a:t>where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individual was </a:t>
            </a:r>
            <a:r>
              <a:rPr lang="de-DE" sz="1800" dirty="0" err="1"/>
              <a:t>king</a:t>
            </a:r>
            <a:r>
              <a:rPr lang="de-DE" sz="1800" dirty="0"/>
              <a:t>, and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future</a:t>
            </a:r>
            <a:r>
              <a:rPr lang="de-DE" sz="1800" dirty="0"/>
              <a:t> was a </a:t>
            </a:r>
            <a:r>
              <a:rPr lang="de-DE" sz="1800" dirty="0" err="1"/>
              <a:t>choice</a:t>
            </a:r>
            <a:r>
              <a:rPr lang="de-DE" sz="1800" dirty="0"/>
              <a:t> </a:t>
            </a:r>
            <a:r>
              <a:rPr lang="de-DE" sz="1800" dirty="0" err="1"/>
              <a:t>rather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 a </a:t>
            </a:r>
            <a:r>
              <a:rPr lang="de-DE" sz="1800" dirty="0" err="1"/>
              <a:t>destiny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83607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547202-42C4-A396-568E-3132C727B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14239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Lutheran Reformation – Impact on </a:t>
            </a:r>
            <a:r>
              <a:rPr lang="de-DE" dirty="0" err="1"/>
              <a:t>Literacy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868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3DBD9-5A1D-0937-6B06-040D8AB05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147457"/>
            <a:ext cx="9288966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The </a:t>
            </a:r>
            <a:r>
              <a:rPr lang="de-DE" sz="2800" dirty="0" err="1"/>
              <a:t>application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science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wealth</a:t>
            </a:r>
            <a:r>
              <a:rPr lang="de-DE" sz="2800" dirty="0"/>
              <a:t> – Industrial Revolution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363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3A0331-4025-66BC-45FD-6EDCBC9DD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3863181"/>
            <a:ext cx="8229600" cy="1143000"/>
          </a:xfrm>
        </p:spPr>
        <p:txBody>
          <a:bodyPr/>
          <a:lstStyle/>
          <a:p>
            <a:r>
              <a:rPr lang="de-DE" dirty="0" err="1"/>
              <a:t>Modernity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00D1BD-4FF3-41A7-3DF4-209BB6EF4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030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Top 10 Surprising Things About Medieval Peasants | Medieval Chronicles">
            <a:extLst>
              <a:ext uri="{FF2B5EF4-FFF2-40B4-BE49-F238E27FC236}">
                <a16:creationId xmlns:a16="http://schemas.microsoft.com/office/drawing/2014/main" id="{9516E999-E846-B4F1-F9A1-8D1E82E8D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2" y="3011322"/>
            <a:ext cx="3894240" cy="2129131"/>
          </a:xfrm>
          <a:prstGeom prst="rect">
            <a:avLst/>
          </a:prstGeom>
        </p:spPr>
      </p:pic>
      <p:pic>
        <p:nvPicPr>
          <p:cNvPr id="9" name="Grafik 8" descr="moderne Technik im Gesundheitsbereich">
            <a:extLst>
              <a:ext uri="{FF2B5EF4-FFF2-40B4-BE49-F238E27FC236}">
                <a16:creationId xmlns:a16="http://schemas.microsoft.com/office/drawing/2014/main" id="{22F2FA50-1D1E-0617-4790-AA465E4C1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42" y="3011323"/>
            <a:ext cx="3576258" cy="212913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24FB668-6C9E-FB72-C623-184462B48EC6}"/>
              </a:ext>
            </a:extLst>
          </p:cNvPr>
          <p:cNvSpPr txBox="1"/>
          <p:nvPr/>
        </p:nvSpPr>
        <p:spPr>
          <a:xfrm>
            <a:off x="903514" y="550817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AD 1000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C663D5-51BB-8B17-482E-BC365ACF7008}"/>
              </a:ext>
            </a:extLst>
          </p:cNvPr>
          <p:cNvSpPr txBox="1"/>
          <p:nvPr/>
        </p:nvSpPr>
        <p:spPr>
          <a:xfrm>
            <a:off x="3722914" y="551905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AD 1500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D98BE86-8CB5-E757-DD42-C9180576C4DF}"/>
              </a:ext>
            </a:extLst>
          </p:cNvPr>
          <p:cNvSpPr txBox="1"/>
          <p:nvPr/>
        </p:nvSpPr>
        <p:spPr>
          <a:xfrm>
            <a:off x="6814697" y="551905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AD 2000</a:t>
            </a:r>
          </a:p>
        </p:txBody>
      </p:sp>
      <p:pic>
        <p:nvPicPr>
          <p:cNvPr id="7" name="Grafik 6" descr="Der Bauernkrieg">
            <a:extLst>
              <a:ext uri="{FF2B5EF4-FFF2-40B4-BE49-F238E27FC236}">
                <a16:creationId xmlns:a16="http://schemas.microsoft.com/office/drawing/2014/main" id="{F942FBC8-4AD9-813D-ED80-D74436B61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343" y="3011322"/>
            <a:ext cx="2922513" cy="212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2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Geocentric Model Of The Universe #3 by Mikkel Juul Jensen / Science Photo  Library">
            <a:extLst>
              <a:ext uri="{FF2B5EF4-FFF2-40B4-BE49-F238E27FC236}">
                <a16:creationId xmlns:a16="http://schemas.microsoft.com/office/drawing/2014/main" id="{885458D6-F35E-E779-17BB-6FEBEAA1C12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2241580" y="1371600"/>
            <a:ext cx="4660839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9621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223B3-9568-AF92-AEA7-E933E594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88" y="430754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de-DE" dirty="0"/>
              <a:t>The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modern </a:t>
            </a:r>
            <a:r>
              <a:rPr lang="de-DE" dirty="0" err="1"/>
              <a:t>world</a:t>
            </a:r>
            <a:endParaRPr lang="de-DE" dirty="0"/>
          </a:p>
        </p:txBody>
      </p:sp>
      <p:pic>
        <p:nvPicPr>
          <p:cNvPr id="5" name="Grafik 4" descr="moderne Technik im Gesundheitsbereich">
            <a:extLst>
              <a:ext uri="{FF2B5EF4-FFF2-40B4-BE49-F238E27FC236}">
                <a16:creationId xmlns:a16="http://schemas.microsoft.com/office/drawing/2014/main" id="{0794A727-404F-1EEA-E84E-CEA96DE27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965" r="9841" b="-2"/>
          <a:stretch>
            <a:fillRect/>
          </a:stretch>
        </p:blipFill>
        <p:spPr>
          <a:xfrm>
            <a:off x="533400" y="1901283"/>
            <a:ext cx="4038600" cy="4525963"/>
          </a:xfrm>
          <a:prstGeom prst="rect">
            <a:avLst/>
          </a:prstGeom>
          <a:noFill/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656EC6-DC06-2A27-43BF-109EC2234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9352" y="1901282"/>
            <a:ext cx="40386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1300" b="1" dirty="0" err="1"/>
              <a:t>Rationalization</a:t>
            </a:r>
            <a:r>
              <a:rPr lang="de-DE" sz="1300" b="1" dirty="0"/>
              <a:t>:</a:t>
            </a:r>
            <a:r>
              <a:rPr lang="de-DE" sz="1300" dirty="0"/>
              <a:t> The belief </a:t>
            </a:r>
            <a:r>
              <a:rPr lang="de-DE" sz="1300" dirty="0" err="1"/>
              <a:t>that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world</a:t>
            </a:r>
            <a:r>
              <a:rPr lang="de-DE" sz="1300" dirty="0"/>
              <a:t> </a:t>
            </a:r>
            <a:r>
              <a:rPr lang="de-DE" sz="1300" dirty="0" err="1"/>
              <a:t>can</a:t>
            </a:r>
            <a:r>
              <a:rPr lang="de-DE" sz="1300" dirty="0"/>
              <a:t> </a:t>
            </a:r>
            <a:r>
              <a:rPr lang="de-DE" sz="1300" dirty="0" err="1"/>
              <a:t>be</a:t>
            </a:r>
            <a:r>
              <a:rPr lang="de-DE" sz="1300" dirty="0"/>
              <a:t> </a:t>
            </a:r>
            <a:r>
              <a:rPr lang="de-DE" sz="1300" dirty="0" err="1"/>
              <a:t>understood</a:t>
            </a:r>
            <a:r>
              <a:rPr lang="de-DE" sz="1300" dirty="0"/>
              <a:t> and </a:t>
            </a:r>
            <a:r>
              <a:rPr lang="de-DE" sz="1300" dirty="0" err="1"/>
              <a:t>mastered</a:t>
            </a:r>
            <a:r>
              <a:rPr lang="de-DE" sz="1300" dirty="0"/>
              <a:t> </a:t>
            </a:r>
            <a:r>
              <a:rPr lang="de-DE" sz="1300" dirty="0" err="1"/>
              <a:t>through</a:t>
            </a:r>
            <a:r>
              <a:rPr lang="de-DE" sz="1300" dirty="0"/>
              <a:t> </a:t>
            </a:r>
            <a:r>
              <a:rPr lang="de-DE" sz="1300" dirty="0" err="1"/>
              <a:t>logic</a:t>
            </a:r>
            <a:r>
              <a:rPr lang="de-DE" sz="1300" dirty="0"/>
              <a:t>, </a:t>
            </a:r>
            <a:r>
              <a:rPr lang="de-DE" sz="1300" dirty="0" err="1"/>
              <a:t>science</a:t>
            </a:r>
            <a:r>
              <a:rPr lang="de-DE" sz="1300" dirty="0"/>
              <a:t>, and </a:t>
            </a:r>
            <a:r>
              <a:rPr lang="de-DE" sz="1300" dirty="0" err="1"/>
              <a:t>technology</a:t>
            </a:r>
            <a:r>
              <a:rPr lang="de-DE" sz="1300" dirty="0"/>
              <a:t> </a:t>
            </a:r>
            <a:r>
              <a:rPr lang="de-DE" sz="1300" dirty="0" err="1"/>
              <a:t>rather</a:t>
            </a:r>
            <a:r>
              <a:rPr lang="de-DE" sz="1300" dirty="0"/>
              <a:t> </a:t>
            </a:r>
            <a:r>
              <a:rPr lang="de-DE" sz="1300" dirty="0" err="1"/>
              <a:t>than</a:t>
            </a:r>
            <a:r>
              <a:rPr lang="de-DE" sz="1300" dirty="0"/>
              <a:t> </a:t>
            </a:r>
            <a:r>
              <a:rPr lang="de-DE" sz="1300" dirty="0" err="1"/>
              <a:t>tradition</a:t>
            </a:r>
            <a:r>
              <a:rPr lang="de-DE" sz="1300" dirty="0"/>
              <a:t> </a:t>
            </a:r>
            <a:r>
              <a:rPr lang="de-DE" sz="1300" dirty="0" err="1"/>
              <a:t>or</a:t>
            </a:r>
            <a:r>
              <a:rPr lang="de-DE" sz="1300" dirty="0"/>
              <a:t> spiritual belief</a:t>
            </a:r>
          </a:p>
          <a:p>
            <a:pPr marL="0" indent="0">
              <a:lnSpc>
                <a:spcPct val="90000"/>
              </a:lnSpc>
              <a:buNone/>
            </a:pPr>
            <a:endParaRPr lang="de-DE" sz="1300" dirty="0"/>
          </a:p>
          <a:p>
            <a:pPr>
              <a:lnSpc>
                <a:spcPct val="90000"/>
              </a:lnSpc>
            </a:pPr>
            <a:r>
              <a:rPr lang="de-DE" sz="1300" b="1" dirty="0" err="1"/>
              <a:t>Industrialization</a:t>
            </a:r>
            <a:r>
              <a:rPr lang="de-DE" sz="1300" b="1" dirty="0"/>
              <a:t>:</a:t>
            </a:r>
            <a:r>
              <a:rPr lang="de-DE" sz="1300" dirty="0"/>
              <a:t> The shift </a:t>
            </a:r>
            <a:r>
              <a:rPr lang="de-DE" sz="1300" dirty="0" err="1"/>
              <a:t>from</a:t>
            </a:r>
            <a:r>
              <a:rPr lang="de-DE" sz="1300" dirty="0"/>
              <a:t> </a:t>
            </a:r>
            <a:r>
              <a:rPr lang="de-DE" sz="1300" dirty="0" err="1"/>
              <a:t>manual</a:t>
            </a:r>
            <a:r>
              <a:rPr lang="de-DE" sz="1300" dirty="0"/>
              <a:t> </a:t>
            </a:r>
            <a:r>
              <a:rPr lang="de-DE" sz="1300" dirty="0" err="1"/>
              <a:t>labor</a:t>
            </a:r>
            <a:r>
              <a:rPr lang="de-DE" sz="1300" dirty="0"/>
              <a:t> and </a:t>
            </a:r>
            <a:r>
              <a:rPr lang="de-DE" sz="1300" dirty="0" err="1"/>
              <a:t>animal</a:t>
            </a:r>
            <a:r>
              <a:rPr lang="de-DE" sz="1300" dirty="0"/>
              <a:t> power </a:t>
            </a:r>
            <a:r>
              <a:rPr lang="de-DE" sz="1300" dirty="0" err="1"/>
              <a:t>to</a:t>
            </a:r>
            <a:r>
              <a:rPr lang="de-DE" sz="1300" dirty="0"/>
              <a:t> </a:t>
            </a:r>
            <a:r>
              <a:rPr lang="de-DE" sz="1300" dirty="0" err="1"/>
              <a:t>machine-driven</a:t>
            </a:r>
            <a:r>
              <a:rPr lang="de-DE" sz="1300" dirty="0"/>
              <a:t> </a:t>
            </a:r>
            <a:r>
              <a:rPr lang="de-DE" sz="1300" dirty="0" err="1"/>
              <a:t>manufacturing</a:t>
            </a:r>
            <a:r>
              <a:rPr lang="de-DE" sz="1300" dirty="0"/>
              <a:t>, </a:t>
            </a:r>
            <a:r>
              <a:rPr lang="de-DE" sz="1300" dirty="0" err="1"/>
              <a:t>which</a:t>
            </a:r>
            <a:r>
              <a:rPr lang="de-DE" sz="1300" dirty="0"/>
              <a:t> </a:t>
            </a:r>
            <a:r>
              <a:rPr lang="de-DE" sz="1300" dirty="0" err="1"/>
              <a:t>reshaped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global </a:t>
            </a:r>
            <a:r>
              <a:rPr lang="de-DE" sz="1300" dirty="0" err="1"/>
              <a:t>economy</a:t>
            </a:r>
            <a:r>
              <a:rPr lang="de-DE" sz="1300" dirty="0"/>
              <a:t> and </a:t>
            </a:r>
            <a:r>
              <a:rPr lang="de-DE" sz="1300" dirty="0" err="1"/>
              <a:t>led</a:t>
            </a:r>
            <a:r>
              <a:rPr lang="de-DE" sz="1300" dirty="0"/>
              <a:t> </a:t>
            </a:r>
            <a:r>
              <a:rPr lang="de-DE" sz="1300" dirty="0" err="1"/>
              <a:t>to</a:t>
            </a:r>
            <a:r>
              <a:rPr lang="de-DE" sz="1300" dirty="0"/>
              <a:t> massive </a:t>
            </a:r>
            <a:r>
              <a:rPr lang="de-DE" sz="1300" dirty="0" err="1"/>
              <a:t>increase</a:t>
            </a:r>
            <a:r>
              <a:rPr lang="de-DE" sz="1300" dirty="0"/>
              <a:t> in </a:t>
            </a:r>
            <a:r>
              <a:rPr lang="de-DE" sz="1300" dirty="0" err="1"/>
              <a:t>living</a:t>
            </a:r>
            <a:r>
              <a:rPr lang="de-DE" sz="1300" dirty="0"/>
              <a:t> </a:t>
            </a:r>
            <a:r>
              <a:rPr lang="de-DE" sz="1300" dirty="0" err="1"/>
              <a:t>standards</a:t>
            </a:r>
            <a:endParaRPr lang="de-DE" sz="1300" dirty="0"/>
          </a:p>
          <a:p>
            <a:pPr marL="0" indent="0">
              <a:lnSpc>
                <a:spcPct val="90000"/>
              </a:lnSpc>
              <a:buNone/>
            </a:pPr>
            <a:endParaRPr lang="de-DE" sz="1300" dirty="0"/>
          </a:p>
          <a:p>
            <a:pPr>
              <a:lnSpc>
                <a:spcPct val="90000"/>
              </a:lnSpc>
            </a:pPr>
            <a:r>
              <a:rPr lang="de-DE" sz="1300" b="1" dirty="0" err="1"/>
              <a:t>Individualism</a:t>
            </a:r>
            <a:r>
              <a:rPr lang="de-DE" sz="1300" b="1" dirty="0"/>
              <a:t>:</a:t>
            </a:r>
            <a:r>
              <a:rPr lang="de-DE" sz="1300" dirty="0"/>
              <a:t> The </a:t>
            </a:r>
            <a:r>
              <a:rPr lang="de-DE" sz="1300" dirty="0" err="1"/>
              <a:t>idea</a:t>
            </a:r>
            <a:r>
              <a:rPr lang="de-DE" sz="1300" dirty="0"/>
              <a:t> </a:t>
            </a:r>
            <a:r>
              <a:rPr lang="de-DE" sz="1300" dirty="0" err="1"/>
              <a:t>that</a:t>
            </a:r>
            <a:r>
              <a:rPr lang="de-DE" sz="1300" dirty="0"/>
              <a:t> </a:t>
            </a:r>
            <a:r>
              <a:rPr lang="de-DE" sz="1300" dirty="0" err="1"/>
              <a:t>individuals</a:t>
            </a:r>
            <a:r>
              <a:rPr lang="de-DE" sz="1300" dirty="0"/>
              <a:t> </a:t>
            </a:r>
            <a:r>
              <a:rPr lang="de-DE" sz="1300" dirty="0" err="1"/>
              <a:t>have</a:t>
            </a:r>
            <a:r>
              <a:rPr lang="de-DE" sz="1300" dirty="0"/>
              <a:t> </a:t>
            </a:r>
            <a:r>
              <a:rPr lang="de-DE" sz="1300" dirty="0" err="1"/>
              <a:t>autonomy</a:t>
            </a:r>
            <a:r>
              <a:rPr lang="de-DE" sz="1300" dirty="0"/>
              <a:t> and </a:t>
            </a:r>
            <a:r>
              <a:rPr lang="de-DE" sz="1300" dirty="0" err="1"/>
              <a:t>rights</a:t>
            </a:r>
            <a:r>
              <a:rPr lang="de-DE" sz="1300" dirty="0"/>
              <a:t> </a:t>
            </a:r>
            <a:r>
              <a:rPr lang="de-DE" sz="1300" dirty="0" err="1"/>
              <a:t>independent</a:t>
            </a:r>
            <a:r>
              <a:rPr lang="de-DE" sz="1300" dirty="0"/>
              <a:t>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their</a:t>
            </a:r>
            <a:r>
              <a:rPr lang="de-DE" sz="1300" dirty="0"/>
              <a:t> social </a:t>
            </a:r>
            <a:r>
              <a:rPr lang="de-DE" sz="1300" dirty="0" err="1"/>
              <a:t>class</a:t>
            </a:r>
            <a:r>
              <a:rPr lang="de-DE" sz="1300" dirty="0"/>
              <a:t>, </a:t>
            </a:r>
            <a:r>
              <a:rPr lang="de-DE" sz="1300" dirty="0" err="1"/>
              <a:t>family</a:t>
            </a:r>
            <a:r>
              <a:rPr lang="de-DE" sz="1300" dirty="0"/>
              <a:t>, </a:t>
            </a:r>
            <a:r>
              <a:rPr lang="de-DE" sz="1300" dirty="0" err="1"/>
              <a:t>or</a:t>
            </a:r>
            <a:r>
              <a:rPr lang="de-DE" sz="1300" dirty="0"/>
              <a:t> </a:t>
            </a:r>
            <a:r>
              <a:rPr lang="de-DE" sz="1300" dirty="0" err="1"/>
              <a:t>religious</a:t>
            </a:r>
            <a:r>
              <a:rPr lang="de-DE" sz="1300" dirty="0"/>
              <a:t> </a:t>
            </a:r>
            <a:r>
              <a:rPr lang="de-DE" sz="1300" dirty="0" err="1"/>
              <a:t>institution</a:t>
            </a:r>
            <a:endParaRPr lang="de-DE" sz="1300" dirty="0"/>
          </a:p>
          <a:p>
            <a:pPr marL="0" indent="0">
              <a:lnSpc>
                <a:spcPct val="90000"/>
              </a:lnSpc>
              <a:buNone/>
            </a:pPr>
            <a:endParaRPr lang="de-DE" sz="1300" dirty="0"/>
          </a:p>
          <a:p>
            <a:pPr>
              <a:lnSpc>
                <a:spcPct val="90000"/>
              </a:lnSpc>
            </a:pPr>
            <a:r>
              <a:rPr lang="de-DE" sz="1300" b="1" dirty="0" err="1"/>
              <a:t>Secularism</a:t>
            </a:r>
            <a:r>
              <a:rPr lang="de-DE" sz="1300" b="1" dirty="0"/>
              <a:t>:</a:t>
            </a:r>
            <a:r>
              <a:rPr lang="de-DE" sz="1300" dirty="0"/>
              <a:t> The </a:t>
            </a:r>
            <a:r>
              <a:rPr lang="de-DE" sz="1300" dirty="0" err="1"/>
              <a:t>separation</a:t>
            </a:r>
            <a:r>
              <a:rPr lang="de-DE" sz="1300" dirty="0"/>
              <a:t>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religious</a:t>
            </a:r>
            <a:r>
              <a:rPr lang="de-DE" sz="1300" dirty="0"/>
              <a:t> </a:t>
            </a:r>
            <a:r>
              <a:rPr lang="de-DE" sz="1300" dirty="0" err="1"/>
              <a:t>institutions</a:t>
            </a:r>
            <a:r>
              <a:rPr lang="de-DE" sz="1300" dirty="0"/>
              <a:t> </a:t>
            </a:r>
            <a:r>
              <a:rPr lang="de-DE" sz="1300" dirty="0" err="1"/>
              <a:t>from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state</a:t>
            </a:r>
            <a:r>
              <a:rPr lang="de-DE" sz="1300" dirty="0"/>
              <a:t> and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diminishing</a:t>
            </a:r>
            <a:r>
              <a:rPr lang="de-DE" sz="1300" dirty="0"/>
              <a:t> </a:t>
            </a:r>
            <a:r>
              <a:rPr lang="de-DE" sz="1300" dirty="0" err="1"/>
              <a:t>influence</a:t>
            </a:r>
            <a:r>
              <a:rPr lang="de-DE" sz="1300" dirty="0"/>
              <a:t>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religious</a:t>
            </a:r>
            <a:r>
              <a:rPr lang="de-DE" sz="1300" dirty="0"/>
              <a:t> </a:t>
            </a:r>
            <a:r>
              <a:rPr lang="de-DE" sz="1300" dirty="0" err="1"/>
              <a:t>authority</a:t>
            </a:r>
            <a:r>
              <a:rPr lang="de-DE" sz="1300" dirty="0"/>
              <a:t> </a:t>
            </a:r>
            <a:r>
              <a:rPr lang="de-DE" sz="1300" dirty="0" err="1"/>
              <a:t>over</a:t>
            </a:r>
            <a:r>
              <a:rPr lang="de-DE" sz="1300" dirty="0"/>
              <a:t> </a:t>
            </a:r>
            <a:r>
              <a:rPr lang="de-DE" sz="1300" dirty="0" err="1"/>
              <a:t>public</a:t>
            </a:r>
            <a:r>
              <a:rPr lang="de-DE" sz="1300" dirty="0"/>
              <a:t> </a:t>
            </a:r>
            <a:r>
              <a:rPr lang="de-DE" sz="1300" dirty="0" err="1"/>
              <a:t>life</a:t>
            </a:r>
            <a:r>
              <a:rPr lang="de-DE" sz="1300" dirty="0"/>
              <a:t> and </a:t>
            </a:r>
            <a:r>
              <a:rPr lang="de-DE" sz="1300" dirty="0" err="1"/>
              <a:t>scientific</a:t>
            </a:r>
            <a:r>
              <a:rPr lang="de-DE" sz="1300" dirty="0"/>
              <a:t> </a:t>
            </a:r>
            <a:r>
              <a:rPr lang="de-DE" sz="1300" dirty="0" err="1"/>
              <a:t>inquiry</a:t>
            </a:r>
            <a:endParaRPr lang="de-DE" sz="1300" dirty="0"/>
          </a:p>
          <a:p>
            <a:pPr marL="0" indent="0">
              <a:lnSpc>
                <a:spcPct val="90000"/>
              </a:lnSpc>
              <a:buNone/>
            </a:pPr>
            <a:endParaRPr lang="de-DE" sz="1300" dirty="0"/>
          </a:p>
          <a:p>
            <a:pPr>
              <a:lnSpc>
                <a:spcPct val="90000"/>
              </a:lnSpc>
            </a:pPr>
            <a:r>
              <a:rPr lang="de-DE" sz="1300" b="1" dirty="0"/>
              <a:t>Progress:</a:t>
            </a:r>
            <a:r>
              <a:rPr lang="de-DE" sz="1300" dirty="0"/>
              <a:t> A fundamental belief </a:t>
            </a:r>
            <a:r>
              <a:rPr lang="de-DE" sz="1300" dirty="0" err="1"/>
              <a:t>that</a:t>
            </a:r>
            <a:r>
              <a:rPr lang="de-DE" sz="1300" dirty="0"/>
              <a:t> human </a:t>
            </a:r>
            <a:r>
              <a:rPr lang="de-DE" sz="1300" dirty="0" err="1"/>
              <a:t>society</a:t>
            </a:r>
            <a:r>
              <a:rPr lang="de-DE" sz="1300" dirty="0"/>
              <a:t> </a:t>
            </a:r>
            <a:r>
              <a:rPr lang="de-DE" sz="1300" dirty="0" err="1"/>
              <a:t>is</a:t>
            </a:r>
            <a:r>
              <a:rPr lang="de-DE" sz="1300" dirty="0"/>
              <a:t> </a:t>
            </a:r>
            <a:r>
              <a:rPr lang="de-DE" sz="1300" dirty="0" err="1"/>
              <a:t>moving</a:t>
            </a:r>
            <a:r>
              <a:rPr lang="de-DE" sz="1300" dirty="0"/>
              <a:t> </a:t>
            </a:r>
            <a:r>
              <a:rPr lang="de-DE" sz="1300" dirty="0" err="1"/>
              <a:t>forward</a:t>
            </a:r>
            <a:r>
              <a:rPr lang="de-DE" sz="1300" dirty="0"/>
              <a:t> and </a:t>
            </a:r>
            <a:r>
              <a:rPr lang="de-DE" sz="1300" dirty="0" err="1"/>
              <a:t>that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future</a:t>
            </a:r>
            <a:r>
              <a:rPr lang="de-DE" sz="1300" dirty="0"/>
              <a:t> will </a:t>
            </a:r>
            <a:r>
              <a:rPr lang="de-DE" sz="1300" dirty="0" err="1"/>
              <a:t>be</a:t>
            </a:r>
            <a:r>
              <a:rPr lang="de-DE" sz="1300" dirty="0"/>
              <a:t> </a:t>
            </a:r>
            <a:r>
              <a:rPr lang="de-DE" sz="1300" dirty="0" err="1"/>
              <a:t>better</a:t>
            </a:r>
            <a:r>
              <a:rPr lang="de-DE" sz="1300" dirty="0"/>
              <a:t> </a:t>
            </a:r>
            <a:r>
              <a:rPr lang="de-DE" sz="1300" dirty="0" err="1"/>
              <a:t>than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past</a:t>
            </a:r>
            <a:r>
              <a:rPr lang="de-DE" sz="1300" dirty="0"/>
              <a:t> due </a:t>
            </a:r>
            <a:r>
              <a:rPr lang="de-DE" sz="1300" dirty="0" err="1"/>
              <a:t>to</a:t>
            </a:r>
            <a:r>
              <a:rPr lang="de-DE" sz="1300" dirty="0"/>
              <a:t> </a:t>
            </a:r>
            <a:r>
              <a:rPr lang="de-DE" sz="1300" dirty="0" err="1"/>
              <a:t>technological</a:t>
            </a:r>
            <a:r>
              <a:rPr lang="de-DE" sz="1300" dirty="0"/>
              <a:t> and social </a:t>
            </a:r>
            <a:r>
              <a:rPr lang="de-DE" sz="1300" dirty="0" err="1"/>
              <a:t>improvements</a:t>
            </a:r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2188475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C2515-347A-6C45-A81F-40FC125E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b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</a:t>
            </a:r>
            <a:r>
              <a:rPr lang="de-DE" altLang="de-DE" sz="4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Methods</a:t>
            </a:r>
            <a:b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sz="4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Inhaltsplatzhalter 2">
            <a:extLst>
              <a:ext uri="{FF2B5EF4-FFF2-40B4-BE49-F238E27FC236}">
                <a16:creationId xmlns:a16="http://schemas.microsoft.com/office/drawing/2014/main" id="{C92AC946-6BB0-AD49-A316-75D4FAAD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3" y="2890838"/>
            <a:ext cx="9150350" cy="52578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de-DE" altLang="de-DE" sz="1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25.06.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Philosophy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26.06.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02.07.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Statistics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03.07. Data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Assessment: Writing a Research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Proposal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Submission Deadline: 10. 07. 2026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FF46DD97-C754-D542-9A5B-149DBD9217E8}"/>
              </a:ext>
            </a:extLst>
          </p:cNvPr>
          <p:cNvSpPr>
            <a:spLocks noGrp="1"/>
          </p:cNvSpPr>
          <p:nvPr/>
        </p:nvSpPr>
        <p:spPr bwMode="auto">
          <a:xfrm>
            <a:off x="457200" y="503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4400"/>
              <a:t>Research Methods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986A52AA-C264-3245-A304-44C128D04891}"/>
              </a:ext>
            </a:extLst>
          </p:cNvPr>
          <p:cNvSpPr>
            <a:spLocks noGrp="1"/>
          </p:cNvSpPr>
          <p:nvPr/>
        </p:nvSpPr>
        <p:spPr bwMode="auto">
          <a:xfrm>
            <a:off x="457200" y="3732213"/>
            <a:ext cx="907573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The Philosophy Day - 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What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actually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is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 "</a:t>
            </a:r>
            <a:r>
              <a:rPr lang="de-DE" altLang="de-DE" sz="1800" dirty="0" err="1">
                <a:solidFill>
                  <a:srgbClr val="FF0000"/>
                </a:solidFill>
                <a:latin typeface="Helvetica" pitchFamily="2" charset="0"/>
              </a:rPr>
              <a:t>scientific</a:t>
            </a:r>
            <a:r>
              <a:rPr lang="de-DE" altLang="de-DE" sz="1800" dirty="0">
                <a:solidFill>
                  <a:srgbClr val="FF0000"/>
                </a:solidFill>
                <a:latin typeface="Helvetica" pitchFamily="2" charset="0"/>
              </a:rPr>
              <a:t>"?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</a:t>
            </a:r>
            <a:r>
              <a:rPr lang="de-DE" altLang="de-DE" sz="1800" dirty="0" err="1">
                <a:latin typeface="Helvetica" pitchFamily="2" charset="0"/>
              </a:rPr>
              <a:t>Structure</a:t>
            </a:r>
            <a:r>
              <a:rPr lang="de-DE" altLang="de-DE" sz="1800" dirty="0">
                <a:latin typeface="Helvetica" pitchFamily="2" charset="0"/>
              </a:rPr>
              <a:t> Day    -  </a:t>
            </a:r>
            <a:r>
              <a:rPr lang="de-DE" altLang="de-DE" sz="1800" dirty="0" err="1">
                <a:latin typeface="Helvetica" pitchFamily="2" charset="0"/>
              </a:rPr>
              <a:t>Structure</a:t>
            </a:r>
            <a:r>
              <a:rPr lang="de-DE" altLang="de-DE" sz="1800" dirty="0">
                <a:latin typeface="Helvetica" pitchFamily="2" charset="0"/>
              </a:rPr>
              <a:t> and </a:t>
            </a:r>
            <a:r>
              <a:rPr lang="de-DE" altLang="de-DE" sz="1800" dirty="0" err="1">
                <a:latin typeface="Helvetica" pitchFamily="2" charset="0"/>
              </a:rPr>
              <a:t>methods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of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scientific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work</a:t>
            </a:r>
            <a:r>
              <a:rPr lang="de-DE" altLang="de-DE" sz="1800" dirty="0">
                <a:latin typeface="Helvetica" pitchFamily="2" charset="0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</a:t>
            </a:r>
            <a:r>
              <a:rPr lang="de-DE" altLang="de-DE" sz="1800" dirty="0" err="1">
                <a:latin typeface="Helvetica" pitchFamily="2" charset="0"/>
              </a:rPr>
              <a:t>Statistics</a:t>
            </a:r>
            <a:r>
              <a:rPr lang="de-DE" altLang="de-DE" sz="1800" dirty="0">
                <a:latin typeface="Helvetica" pitchFamily="2" charset="0"/>
              </a:rPr>
              <a:t> Day    -  How </a:t>
            </a:r>
            <a:r>
              <a:rPr lang="de-DE" altLang="de-DE" sz="1800" dirty="0" err="1">
                <a:latin typeface="Helvetica" pitchFamily="2" charset="0"/>
              </a:rPr>
              <a:t>did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they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measure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it</a:t>
            </a:r>
            <a:r>
              <a:rPr lang="de-DE" altLang="de-DE" sz="1800" dirty="0">
                <a:latin typeface="Helvetica" pitchFamily="2" charset="0"/>
              </a:rPr>
              <a:t>? </a:t>
            </a:r>
            <a:r>
              <a:rPr lang="de-DE" altLang="de-DE" sz="1800" dirty="0" err="1">
                <a:latin typeface="Helvetica" pitchFamily="2" charset="0"/>
              </a:rPr>
              <a:t>Operationalizing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and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scale</a:t>
            </a:r>
            <a:r>
              <a:rPr lang="de-DE" altLang="de-DE" sz="1800" dirty="0">
                <a:latin typeface="Helvetica" pitchFamily="2" charset="0"/>
              </a:rPr>
              <a:t> etc.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 dirty="0">
                <a:latin typeface="Helvetica" pitchFamily="2" charset="0"/>
              </a:rPr>
              <a:t>The Data Day           -  Practice  - </a:t>
            </a:r>
            <a:r>
              <a:rPr lang="de-DE" altLang="de-DE" sz="1800" dirty="0" err="1">
                <a:latin typeface="Helvetica" pitchFamily="2" charset="0"/>
              </a:rPr>
              <a:t>statistical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evaluations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with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data</a:t>
            </a:r>
            <a:r>
              <a:rPr lang="de-DE" altLang="de-DE" sz="1800" dirty="0">
                <a:latin typeface="Helvetica" pitchFamily="2" charset="0"/>
              </a:rPr>
              <a:t> </a:t>
            </a:r>
            <a:r>
              <a:rPr lang="de-DE" altLang="de-DE" sz="1800" dirty="0" err="1">
                <a:latin typeface="Helvetica" pitchFamily="2" charset="0"/>
              </a:rPr>
              <a:t>sets</a:t>
            </a:r>
            <a:endParaRPr lang="de-DE" altLang="de-DE" sz="1800" dirty="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>
            <a:extLst>
              <a:ext uri="{FF2B5EF4-FFF2-40B4-BE49-F238E27FC236}">
                <a16:creationId xmlns:a16="http://schemas.microsoft.com/office/drawing/2014/main" id="{EC4C9DA6-B216-7547-9966-0B62AFAA6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8513"/>
            <a:ext cx="8544296" cy="1143000"/>
          </a:xfrm>
        </p:spPr>
        <p:txBody>
          <a:bodyPr/>
          <a:lstStyle/>
          <a:p>
            <a:pPr algn="l"/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Philosophy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should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bother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</a:t>
            </a:r>
          </a:p>
        </p:txBody>
      </p:sp>
      <p:sp>
        <p:nvSpPr>
          <p:cNvPr id="18434" name="Inhaltsplatzhalter 2">
            <a:extLst>
              <a:ext uri="{FF2B5EF4-FFF2-40B4-BE49-F238E27FC236}">
                <a16:creationId xmlns:a16="http://schemas.microsoft.com/office/drawing/2014/main" id="{759EB692-E5A1-3B43-9A2C-D56C9502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139406"/>
            <a:ext cx="9144000" cy="4525962"/>
          </a:xfrm>
        </p:spPr>
        <p:txBody>
          <a:bodyPr/>
          <a:lstStyle/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so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important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understand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works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Failure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something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positive </a:t>
            </a:r>
          </a:p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such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thing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like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ultimate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8E64EA-D0CE-E4F6-9357-58F2D7682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949" y="4136572"/>
            <a:ext cx="8998052" cy="4525963"/>
          </a:xfrm>
        </p:spPr>
        <p:txBody>
          <a:bodyPr/>
          <a:lstStyle/>
          <a:p>
            <a:r>
              <a:rPr lang="de-DE" sz="1800" dirty="0">
                <a:solidFill>
                  <a:srgbClr val="FF0000"/>
                </a:solidFill>
              </a:rPr>
              <a:t>Scientific </a:t>
            </a:r>
            <a:r>
              <a:rPr lang="de-DE" sz="1800" dirty="0" err="1">
                <a:solidFill>
                  <a:srgbClr val="FF0000"/>
                </a:solidFill>
              </a:rPr>
              <a:t>uncertainty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/>
              <a:t>became</a:t>
            </a:r>
            <a:r>
              <a:rPr lang="de-DE" sz="1800" dirty="0"/>
              <a:t> </a:t>
            </a:r>
            <a:r>
              <a:rPr lang="de-DE" sz="1800" dirty="0" err="1"/>
              <a:t>easier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weaponize</a:t>
            </a:r>
            <a:r>
              <a:rPr lang="de-DE" sz="1800" dirty="0"/>
              <a:t>, </a:t>
            </a:r>
            <a:r>
              <a:rPr lang="de-DE" sz="1800" dirty="0" err="1"/>
              <a:t>turning</a:t>
            </a:r>
            <a:r>
              <a:rPr lang="de-DE" sz="1800" dirty="0"/>
              <a:t> </a:t>
            </a:r>
            <a:r>
              <a:rPr lang="de-DE" sz="1800" dirty="0" err="1">
                <a:solidFill>
                  <a:srgbClr val="FF0000"/>
                </a:solidFill>
              </a:rPr>
              <a:t>legitimate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skepticism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/>
              <a:t>into</a:t>
            </a:r>
            <a:r>
              <a:rPr lang="de-DE" sz="1800" dirty="0"/>
              <a:t> a </a:t>
            </a:r>
            <a:r>
              <a:rPr lang="de-DE" sz="1800" dirty="0" err="1"/>
              <a:t>political</a:t>
            </a:r>
            <a:r>
              <a:rPr lang="de-DE" sz="1800" dirty="0"/>
              <a:t> </a:t>
            </a:r>
            <a:r>
              <a:rPr lang="de-DE" sz="1800" dirty="0" err="1"/>
              <a:t>tool</a:t>
            </a:r>
            <a:r>
              <a:rPr lang="de-DE" sz="1800" dirty="0"/>
              <a:t> and </a:t>
            </a:r>
            <a:r>
              <a:rPr lang="de-DE" sz="1800" dirty="0" err="1"/>
              <a:t>making</a:t>
            </a:r>
            <a:r>
              <a:rPr lang="de-DE" sz="1800" dirty="0"/>
              <a:t> </a:t>
            </a:r>
            <a:r>
              <a:rPr lang="de-DE" sz="1800" dirty="0" err="1"/>
              <a:t>evidence-based</a:t>
            </a:r>
            <a:r>
              <a:rPr lang="de-DE" sz="1800" dirty="0"/>
              <a:t> </a:t>
            </a:r>
            <a:r>
              <a:rPr lang="de-DE" sz="1800" dirty="0" err="1"/>
              <a:t>debate</a:t>
            </a:r>
            <a:r>
              <a:rPr lang="de-DE" sz="1800" dirty="0"/>
              <a:t> </a:t>
            </a:r>
            <a:r>
              <a:rPr lang="de-DE" sz="1800" dirty="0" err="1"/>
              <a:t>socially</a:t>
            </a:r>
            <a:r>
              <a:rPr lang="de-DE" sz="1800" dirty="0"/>
              <a:t> </a:t>
            </a:r>
            <a:r>
              <a:rPr lang="de-DE" sz="1800" dirty="0" err="1"/>
              <a:t>costly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r>
              <a:rPr lang="de-DE" sz="1800" dirty="0"/>
              <a:t>Scientific </a:t>
            </a:r>
            <a:r>
              <a:rPr lang="de-DE" sz="1800" dirty="0" err="1"/>
              <a:t>questions</a:t>
            </a:r>
            <a:r>
              <a:rPr lang="de-DE" sz="1800" dirty="0"/>
              <a:t> (</a:t>
            </a:r>
            <a:r>
              <a:rPr lang="de-DE" sz="1800" dirty="0" err="1"/>
              <a:t>climate</a:t>
            </a:r>
            <a:r>
              <a:rPr lang="de-DE" sz="1800" dirty="0"/>
              <a:t> </a:t>
            </a:r>
            <a:r>
              <a:rPr lang="de-DE" sz="1800" dirty="0" err="1"/>
              <a:t>change</a:t>
            </a:r>
            <a:r>
              <a:rPr lang="de-DE" sz="1800" dirty="0"/>
              <a:t>, COVID-19, </a:t>
            </a:r>
            <a:r>
              <a:rPr lang="de-DE" sz="1800" dirty="0" err="1"/>
              <a:t>vaccines</a:t>
            </a:r>
            <a:r>
              <a:rPr lang="de-DE" sz="1800" dirty="0"/>
              <a:t>, </a:t>
            </a:r>
            <a:r>
              <a:rPr lang="de-DE" sz="1800" dirty="0" err="1"/>
              <a:t>air</a:t>
            </a:r>
            <a:r>
              <a:rPr lang="de-DE" sz="1800" dirty="0"/>
              <a:t>/</a:t>
            </a:r>
            <a:r>
              <a:rPr lang="de-DE" sz="1800" dirty="0" err="1"/>
              <a:t>water</a:t>
            </a:r>
            <a:r>
              <a:rPr lang="de-DE" sz="1800" dirty="0"/>
              <a:t> </a:t>
            </a:r>
            <a:r>
              <a:rPr lang="de-DE" sz="1800" dirty="0" err="1"/>
              <a:t>regulation</a:t>
            </a:r>
            <a:r>
              <a:rPr lang="de-DE" sz="1800" dirty="0"/>
              <a:t>) </a:t>
            </a:r>
            <a:r>
              <a:rPr lang="de-DE" sz="1800" dirty="0" err="1"/>
              <a:t>can</a:t>
            </a:r>
            <a:r>
              <a:rPr lang="de-DE" sz="1800" dirty="0"/>
              <a:t> </a:t>
            </a:r>
            <a:r>
              <a:rPr lang="de-DE" sz="1800" dirty="0" err="1"/>
              <a:t>become</a:t>
            </a:r>
            <a:r>
              <a:rPr lang="de-DE" sz="1800" dirty="0"/>
              <a:t> </a:t>
            </a:r>
            <a:r>
              <a:rPr lang="de-DE" sz="1800" dirty="0" err="1"/>
              <a:t>partisan</a:t>
            </a:r>
            <a:r>
              <a:rPr lang="de-DE" sz="1800" dirty="0"/>
              <a:t> </a:t>
            </a:r>
            <a:r>
              <a:rPr lang="de-DE" sz="1800" dirty="0" err="1"/>
              <a:t>signals</a:t>
            </a:r>
            <a:r>
              <a:rPr lang="de-DE" sz="1800" dirty="0"/>
              <a:t>. Once </a:t>
            </a:r>
            <a:r>
              <a:rPr lang="de-DE" sz="1800" dirty="0" err="1"/>
              <a:t>that</a:t>
            </a:r>
            <a:r>
              <a:rPr lang="de-DE" sz="1800" dirty="0"/>
              <a:t> </a:t>
            </a:r>
            <a:r>
              <a:rPr lang="de-DE" sz="1800" dirty="0" err="1"/>
              <a:t>happens</a:t>
            </a:r>
            <a:r>
              <a:rPr lang="de-DE" sz="1800" dirty="0"/>
              <a:t>, </a:t>
            </a:r>
            <a:r>
              <a:rPr lang="de-DE" sz="1800" dirty="0" err="1"/>
              <a:t>people</a:t>
            </a:r>
            <a:r>
              <a:rPr lang="de-DE" sz="1800" dirty="0"/>
              <a:t> </a:t>
            </a:r>
            <a:r>
              <a:rPr lang="de-DE" sz="1800" dirty="0" err="1"/>
              <a:t>judge</a:t>
            </a:r>
            <a:r>
              <a:rPr lang="de-DE" sz="1800" dirty="0"/>
              <a:t> </a:t>
            </a:r>
            <a:r>
              <a:rPr lang="de-DE" sz="1800" dirty="0" err="1"/>
              <a:t>findings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 </a:t>
            </a:r>
            <a:r>
              <a:rPr lang="de-DE" sz="1800" b="1" dirty="0" err="1"/>
              <a:t>who</a:t>
            </a:r>
            <a:r>
              <a:rPr lang="de-DE" sz="1800" b="1" dirty="0"/>
              <a:t> </a:t>
            </a:r>
            <a:r>
              <a:rPr lang="de-DE" sz="1800" b="1" dirty="0" err="1"/>
              <a:t>says</a:t>
            </a:r>
            <a:r>
              <a:rPr lang="de-DE" sz="1800" b="1" dirty="0"/>
              <a:t> </a:t>
            </a:r>
            <a:r>
              <a:rPr lang="de-DE" sz="1800" b="1" dirty="0" err="1"/>
              <a:t>it</a:t>
            </a:r>
            <a:r>
              <a:rPr lang="de-DE" sz="1800" dirty="0"/>
              <a:t> </a:t>
            </a:r>
            <a:r>
              <a:rPr lang="de-DE" sz="1800" dirty="0" err="1"/>
              <a:t>rather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 </a:t>
            </a:r>
            <a:r>
              <a:rPr lang="de-DE" sz="1800" b="1" dirty="0" err="1"/>
              <a:t>what</a:t>
            </a:r>
            <a:r>
              <a:rPr lang="de-DE" sz="1800" b="1" dirty="0"/>
              <a:t> </a:t>
            </a:r>
            <a:r>
              <a:rPr lang="de-DE" sz="1800" b="1" dirty="0" err="1"/>
              <a:t>the</a:t>
            </a:r>
            <a:r>
              <a:rPr lang="de-DE" sz="1800" b="1" dirty="0"/>
              <a:t> </a:t>
            </a:r>
            <a:r>
              <a:rPr lang="de-DE" sz="1800" b="1" dirty="0" err="1"/>
              <a:t>evidence</a:t>
            </a:r>
            <a:r>
              <a:rPr lang="de-DE" sz="1800" b="1" dirty="0"/>
              <a:t> </a:t>
            </a:r>
            <a:r>
              <a:rPr lang="de-DE" sz="1800" b="1" dirty="0" err="1"/>
              <a:t>shows</a:t>
            </a:r>
            <a:r>
              <a:rPr lang="de-DE" sz="1800" dirty="0"/>
              <a:t>, and </a:t>
            </a:r>
            <a:r>
              <a:rPr lang="de-DE" sz="1800" dirty="0" err="1">
                <a:solidFill>
                  <a:srgbClr val="FF0000"/>
                </a:solidFill>
              </a:rPr>
              <a:t>researchers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get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pulled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into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culture</a:t>
            </a:r>
            <a:r>
              <a:rPr lang="de-DE" sz="1800" dirty="0">
                <a:solidFill>
                  <a:srgbClr val="FF0000"/>
                </a:solidFill>
              </a:rPr>
              <a:t>-war </a:t>
            </a:r>
            <a:r>
              <a:rPr lang="de-DE" sz="1800" dirty="0" err="1">
                <a:solidFill>
                  <a:srgbClr val="FF0000"/>
                </a:solidFill>
              </a:rPr>
              <a:t>framing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2BA018-D275-6678-5943-E0E8786CB4B3}"/>
              </a:ext>
            </a:extLst>
          </p:cNvPr>
          <p:cNvSpPr txBox="1"/>
          <p:nvPr/>
        </p:nvSpPr>
        <p:spPr>
          <a:xfrm>
            <a:off x="145948" y="2340429"/>
            <a:ext cx="885210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de-DE" sz="2800" dirty="0">
                <a:latin typeface="Helvetica Neue Light" panose="02000403000000020004" pitchFamily="2" charset="0"/>
              </a:rPr>
              <a:t>Why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it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</a:rPr>
              <a:t> so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important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to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understand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how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science</a:t>
            </a:r>
            <a:r>
              <a:rPr lang="de-DE" altLang="de-DE" sz="2800" dirty="0">
                <a:latin typeface="Helvetica Neue Light" panose="02000403000000020004" pitchFamily="2" charset="0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</a:rPr>
              <a:t>works</a:t>
            </a:r>
            <a:endParaRPr lang="de-DE" altLang="de-DE" sz="2800" dirty="0">
              <a:latin typeface="Helvetica Neue Light" panose="02000403000000020004" pitchFamily="2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1067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6A7C88-7027-0E9E-55A5-D7601E2F4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5" y="4595018"/>
            <a:ext cx="9710056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b="1" dirty="0" err="1">
                <a:solidFill>
                  <a:srgbClr val="FF0000"/>
                </a:solidFill>
              </a:rPr>
              <a:t>Methodological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critique</a:t>
            </a:r>
            <a:r>
              <a:rPr lang="de-DE" sz="1800" dirty="0">
                <a:solidFill>
                  <a:srgbClr val="FF0000"/>
                </a:solidFill>
              </a:rPr>
              <a:t> </a:t>
            </a:r>
            <a:r>
              <a:rPr lang="de-DE" sz="1800" dirty="0"/>
              <a:t>(</a:t>
            </a:r>
            <a:r>
              <a:rPr lang="de-DE" sz="1800" dirty="0" err="1"/>
              <a:t>data</a:t>
            </a:r>
            <a:r>
              <a:rPr lang="de-DE" sz="1800" dirty="0"/>
              <a:t> </a:t>
            </a:r>
            <a:r>
              <a:rPr lang="de-DE" sz="1800" dirty="0" err="1"/>
              <a:t>quality</a:t>
            </a:r>
            <a:r>
              <a:rPr lang="de-DE" sz="1800" dirty="0"/>
              <a:t>, </a:t>
            </a:r>
            <a:r>
              <a:rPr lang="de-DE" sz="1800" dirty="0" err="1"/>
              <a:t>confounders</a:t>
            </a:r>
            <a:r>
              <a:rPr lang="de-DE" sz="1800" dirty="0"/>
              <a:t>, </a:t>
            </a:r>
            <a:r>
              <a:rPr lang="de-DE" sz="1800" dirty="0" err="1"/>
              <a:t>replication</a:t>
            </a:r>
            <a:r>
              <a:rPr lang="de-DE" sz="1800" dirty="0"/>
              <a:t>, </a:t>
            </a:r>
            <a:r>
              <a:rPr lang="de-DE" sz="1800" dirty="0" err="1"/>
              <a:t>effect</a:t>
            </a:r>
            <a:r>
              <a:rPr lang="de-DE" sz="1800" dirty="0"/>
              <a:t> </a:t>
            </a:r>
            <a:r>
              <a:rPr lang="de-DE" sz="1800" dirty="0" err="1"/>
              <a:t>sizes</a:t>
            </a:r>
            <a:r>
              <a:rPr lang="de-DE" sz="1800" dirty="0"/>
              <a:t>) </a:t>
            </a:r>
          </a:p>
          <a:p>
            <a:pPr marL="0" indent="0">
              <a:buNone/>
            </a:pPr>
            <a:r>
              <a:rPr lang="de-DE" sz="1800" dirty="0"/>
              <a:t>versus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FF0000"/>
                </a:solidFill>
              </a:rPr>
              <a:t>Identity </a:t>
            </a:r>
            <a:r>
              <a:rPr lang="de-DE" sz="1800" b="1" dirty="0" err="1">
                <a:solidFill>
                  <a:srgbClr val="FF0000"/>
                </a:solidFill>
              </a:rPr>
              <a:t>critique</a:t>
            </a:r>
            <a:r>
              <a:rPr lang="de-DE" sz="1800" dirty="0">
                <a:solidFill>
                  <a:srgbClr val="FF0000"/>
                </a:solidFill>
              </a:rPr>
              <a:t> </a:t>
            </a:r>
            <a:r>
              <a:rPr lang="de-DE" sz="1800" dirty="0"/>
              <a:t>(</a:t>
            </a:r>
            <a:r>
              <a:rPr lang="de-DE" sz="1800" dirty="0" err="1"/>
              <a:t>who</a:t>
            </a:r>
            <a:r>
              <a:rPr lang="de-DE" sz="1800" dirty="0"/>
              <a:t> </a:t>
            </a:r>
            <a:r>
              <a:rPr lang="de-DE" sz="1800" dirty="0" err="1"/>
              <a:t>benefits</a:t>
            </a:r>
            <a:r>
              <a:rPr lang="de-DE" sz="1800" dirty="0"/>
              <a:t>, </a:t>
            </a:r>
            <a:r>
              <a:rPr lang="de-DE" sz="1800" dirty="0" err="1"/>
              <a:t>who’s</a:t>
            </a:r>
            <a:r>
              <a:rPr lang="de-DE" sz="1800" dirty="0"/>
              <a:t> “</a:t>
            </a:r>
            <a:r>
              <a:rPr lang="de-DE" sz="1800" dirty="0" err="1"/>
              <a:t>elite</a:t>
            </a:r>
            <a:r>
              <a:rPr lang="de-DE" sz="1800" dirty="0"/>
              <a:t>,” </a:t>
            </a:r>
            <a:r>
              <a:rPr lang="de-DE" sz="1800" dirty="0" err="1"/>
              <a:t>which</a:t>
            </a:r>
            <a:r>
              <a:rPr lang="de-DE" sz="1800" dirty="0"/>
              <a:t> “</a:t>
            </a:r>
            <a:r>
              <a:rPr lang="de-DE" sz="1800" dirty="0" err="1"/>
              <a:t>side</a:t>
            </a:r>
            <a:r>
              <a:rPr lang="de-DE" sz="1800" dirty="0"/>
              <a:t>” </a:t>
            </a:r>
            <a:r>
              <a:rPr lang="de-DE" sz="1800" dirty="0" err="1"/>
              <a:t>does</a:t>
            </a:r>
            <a:r>
              <a:rPr lang="de-DE" sz="1800" dirty="0"/>
              <a:t>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help</a:t>
            </a:r>
            <a:r>
              <a:rPr lang="de-DE" sz="1800" dirty="0"/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8523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>
            <a:extLst>
              <a:ext uri="{FF2B5EF4-FFF2-40B4-BE49-F238E27FC236}">
                <a16:creationId xmlns:a16="http://schemas.microsoft.com/office/drawing/2014/main" id="{2EC85E20-0911-7543-944A-F3E0C6F4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025" y="5268913"/>
            <a:ext cx="3940175" cy="828675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pic>
        <p:nvPicPr>
          <p:cNvPr id="19458" name="Bild 3">
            <a:extLst>
              <a:ext uri="{FF2B5EF4-FFF2-40B4-BE49-F238E27FC236}">
                <a16:creationId xmlns:a16="http://schemas.microsoft.com/office/drawing/2014/main" id="{7384E630-41E1-5F44-B0C9-24044F750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03825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>
            <a:extLst>
              <a:ext uri="{FF2B5EF4-FFF2-40B4-BE49-F238E27FC236}">
                <a16:creationId xmlns:a16="http://schemas.microsoft.com/office/drawing/2014/main" id="{273141D4-FB07-0145-BE36-78E69301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Science</a:t>
            </a:r>
          </a:p>
        </p:txBody>
      </p:sp>
      <p:sp>
        <p:nvSpPr>
          <p:cNvPr id="20482" name="Inhaltsplatzhalter 2">
            <a:extLst>
              <a:ext uri="{FF2B5EF4-FFF2-40B4-BE49-F238E27FC236}">
                <a16:creationId xmlns:a16="http://schemas.microsoft.com/office/drawing/2014/main" id="{7A43AD3A-7D27-F841-B1C0-07793947A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178300"/>
            <a:ext cx="8229600" cy="2679700"/>
          </a:xfrm>
        </p:spPr>
        <p:txBody>
          <a:bodyPr/>
          <a:lstStyle/>
          <a:p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Special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in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philosophy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States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must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look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like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supposed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solve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0483" name="Textfeld 3">
            <a:extLst>
              <a:ext uri="{FF2B5EF4-FFF2-40B4-BE49-F238E27FC236}">
                <a16:creationId xmlns:a16="http://schemas.microsoft.com/office/drawing/2014/main" id="{E88749C0-63C5-4B4D-B199-BF25FE665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6481763"/>
            <a:ext cx="13208000" cy="530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050" dirty="0"/>
              <a:t>Vgl. </a:t>
            </a:r>
            <a:r>
              <a:rPr lang="de-DE" altLang="de-DE" sz="1050" dirty="0" err="1"/>
              <a:t>Sedlmeier</a:t>
            </a:r>
            <a:r>
              <a:rPr lang="de-DE" altLang="de-DE" sz="1050" dirty="0"/>
              <a:t>, P.; </a:t>
            </a:r>
            <a:r>
              <a:rPr lang="de-DE" altLang="de-DE" sz="1050" dirty="0" err="1"/>
              <a:t>Renkewitz</a:t>
            </a:r>
            <a:r>
              <a:rPr lang="de-DE" altLang="de-DE" sz="1050" dirty="0"/>
              <a:t>, F. (2008). Forschungsmethoden und Statistik in der </a:t>
            </a:r>
            <a:r>
              <a:rPr lang="de-DE" altLang="de-DE" sz="1050" dirty="0" err="1"/>
              <a:t>Psychologie.München</a:t>
            </a:r>
            <a:r>
              <a:rPr lang="de-DE" altLang="de-DE" sz="1050" dirty="0"/>
              <a:t>: Pearson Studium.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>
            <a:extLst>
              <a:ext uri="{FF2B5EF4-FFF2-40B4-BE49-F238E27FC236}">
                <a16:creationId xmlns:a16="http://schemas.microsoft.com/office/drawing/2014/main" id="{712F4592-85ED-E643-84BD-20F5C3643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600" cy="674688"/>
          </a:xfrm>
        </p:spPr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Science</a:t>
            </a:r>
            <a:b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6" name="Inhaltsplatzhalter 2">
            <a:extLst>
              <a:ext uri="{FF2B5EF4-FFF2-40B4-BE49-F238E27FC236}">
                <a16:creationId xmlns:a16="http://schemas.microsoft.com/office/drawing/2014/main" id="{49E3D4B9-8D02-5D40-B6DC-8529A8ED4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517554"/>
            <a:ext cx="8229600" cy="30749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Two fundamental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1.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Reality?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2. How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recognize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real?</a:t>
            </a:r>
          </a:p>
        </p:txBody>
      </p:sp>
      <p:sp>
        <p:nvSpPr>
          <p:cNvPr id="20483" name="Textfeld 3">
            <a:extLst>
              <a:ext uri="{FF2B5EF4-FFF2-40B4-BE49-F238E27FC236}">
                <a16:creationId xmlns:a16="http://schemas.microsoft.com/office/drawing/2014/main" id="{1A8E414E-790E-7949-ADD4-378901AFF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592542"/>
            <a:ext cx="10001250" cy="53091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1050" dirty="0"/>
              <a:t>Vgl. </a:t>
            </a:r>
            <a:r>
              <a:rPr lang="de-DE" altLang="de-DE" sz="1050" dirty="0" err="1"/>
              <a:t>Sedlmeier</a:t>
            </a:r>
            <a:r>
              <a:rPr lang="de-DE" altLang="de-DE" sz="1050" dirty="0"/>
              <a:t>, P.; </a:t>
            </a:r>
            <a:r>
              <a:rPr lang="de-DE" altLang="de-DE" sz="1050" dirty="0" err="1"/>
              <a:t>Renkewitz</a:t>
            </a:r>
            <a:r>
              <a:rPr lang="de-DE" altLang="de-DE" sz="1050" dirty="0"/>
              <a:t>, F. (2008). Forschungsmethoden und Statistik in der </a:t>
            </a:r>
            <a:r>
              <a:rPr lang="de-DE" altLang="de-DE" sz="1050" dirty="0" err="1"/>
              <a:t>Psychologie.München</a:t>
            </a:r>
            <a:r>
              <a:rPr lang="de-DE" altLang="de-DE" sz="1050" dirty="0"/>
              <a:t>: Pearson Studium.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4B261-1146-6240-B37E-679C1D95C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56" y="399901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>
                <a:hlinkClick r:id="rId2"/>
              </a:rPr>
              <a:t>https://www.youtube.com/watch?v=vKQi3bBA1y8</a:t>
            </a:r>
            <a:endParaRPr lang="de-DE" sz="2800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er Mensch bleibt die Krone der Schöpfung">
            <a:extLst>
              <a:ext uri="{FF2B5EF4-FFF2-40B4-BE49-F238E27FC236}">
                <a16:creationId xmlns:a16="http://schemas.microsoft.com/office/drawing/2014/main" id="{73CEA82D-32AC-8776-0033-07999F377A5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164771" y="0"/>
            <a:ext cx="10315045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5106D4-A13B-4C39-DEB5-546D147AB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1" y="42127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thousands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years</a:t>
            </a:r>
            <a:r>
              <a:rPr lang="de-DE" sz="2000" dirty="0"/>
              <a:t>, </a:t>
            </a:r>
            <a:r>
              <a:rPr lang="de-DE" sz="2000" dirty="0" err="1"/>
              <a:t>humanity</a:t>
            </a:r>
            <a:r>
              <a:rPr lang="de-DE" sz="2000" dirty="0"/>
              <a:t> </a:t>
            </a:r>
            <a:r>
              <a:rPr lang="de-DE" sz="2000" dirty="0" err="1"/>
              <a:t>lived</a:t>
            </a:r>
            <a:r>
              <a:rPr lang="de-DE" sz="2000" dirty="0"/>
              <a:t> at </a:t>
            </a:r>
            <a:r>
              <a:rPr lang="de-DE" sz="2000" dirty="0" err="1"/>
              <a:t>the</a:t>
            </a:r>
            <a:r>
              <a:rPr lang="de-DE" sz="2000" dirty="0"/>
              <a:t> literal </a:t>
            </a:r>
            <a:r>
              <a:rPr lang="de-DE" sz="2000" dirty="0" err="1"/>
              <a:t>center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universe</a:t>
            </a:r>
            <a:r>
              <a:rPr lang="de-DE" sz="2000" dirty="0"/>
              <a:t>, </a:t>
            </a:r>
            <a:r>
              <a:rPr lang="de-DE" sz="2000" dirty="0" err="1"/>
              <a:t>cocooned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comforting</a:t>
            </a:r>
            <a:r>
              <a:rPr lang="de-DE" sz="2000" dirty="0"/>
              <a:t> </a:t>
            </a:r>
            <a:r>
              <a:rPr lang="de-DE" sz="2000" dirty="0" err="1"/>
              <a:t>certainty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heavens</a:t>
            </a:r>
            <a:r>
              <a:rPr lang="de-DE" sz="2000" dirty="0"/>
              <a:t> </a:t>
            </a:r>
            <a:r>
              <a:rPr lang="de-DE" sz="2000" dirty="0" err="1"/>
              <a:t>revolved</a:t>
            </a:r>
            <a:r>
              <a:rPr lang="de-DE" sz="2000" dirty="0"/>
              <a:t> </a:t>
            </a:r>
            <a:r>
              <a:rPr lang="de-DE" sz="2000" dirty="0" err="1"/>
              <a:t>around</a:t>
            </a:r>
            <a:r>
              <a:rPr lang="de-DE" sz="2000" dirty="0"/>
              <a:t> </a:t>
            </a:r>
            <a:r>
              <a:rPr lang="de-DE" sz="2000" dirty="0" err="1"/>
              <a:t>us</a:t>
            </a:r>
            <a:r>
              <a:rPr lang="de-DE" sz="2000" dirty="0"/>
              <a:t>—</a:t>
            </a:r>
            <a:r>
              <a:rPr lang="de-DE" sz="2000" dirty="0" err="1"/>
              <a:t>until</a:t>
            </a:r>
            <a:r>
              <a:rPr lang="de-DE" sz="2000" dirty="0"/>
              <a:t> a </a:t>
            </a:r>
            <a:r>
              <a:rPr lang="de-DE" sz="2000" dirty="0" err="1"/>
              <a:t>handful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renegade</a:t>
            </a:r>
            <a:r>
              <a:rPr lang="de-DE" sz="2000" dirty="0"/>
              <a:t> </a:t>
            </a:r>
            <a:r>
              <a:rPr lang="de-DE" sz="2000" dirty="0" err="1"/>
              <a:t>thinkers</a:t>
            </a:r>
            <a:r>
              <a:rPr lang="de-DE" sz="2000" dirty="0"/>
              <a:t> </a:t>
            </a:r>
            <a:r>
              <a:rPr lang="de-DE" sz="2000" dirty="0" err="1"/>
              <a:t>realized</a:t>
            </a:r>
            <a:r>
              <a:rPr lang="de-DE" sz="2000" dirty="0"/>
              <a:t> </a:t>
            </a:r>
            <a:r>
              <a:rPr lang="de-DE" sz="2000" dirty="0" err="1"/>
              <a:t>we</a:t>
            </a:r>
            <a:r>
              <a:rPr lang="de-DE" sz="2000" dirty="0"/>
              <a:t> </a:t>
            </a:r>
            <a:r>
              <a:rPr lang="de-DE" sz="2000" dirty="0" err="1"/>
              <a:t>were</a:t>
            </a:r>
            <a:r>
              <a:rPr lang="de-DE" sz="2000" dirty="0"/>
              <a:t> </a:t>
            </a:r>
            <a:r>
              <a:rPr lang="de-DE" sz="2000" dirty="0" err="1"/>
              <a:t>actually</a:t>
            </a:r>
            <a:r>
              <a:rPr lang="de-DE" sz="2000" dirty="0"/>
              <a:t> </a:t>
            </a:r>
            <a:r>
              <a:rPr lang="de-DE" sz="2000" dirty="0" err="1"/>
              <a:t>clinging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a </a:t>
            </a:r>
            <a:r>
              <a:rPr lang="de-DE" sz="2000" dirty="0" err="1"/>
              <a:t>spinning</a:t>
            </a:r>
            <a:r>
              <a:rPr lang="de-DE" sz="2000" dirty="0"/>
              <a:t> rock </a:t>
            </a:r>
            <a:r>
              <a:rPr lang="de-DE" sz="2000" dirty="0" err="1"/>
              <a:t>hurtling</a:t>
            </a:r>
            <a:r>
              <a:rPr lang="de-DE" sz="2000" dirty="0"/>
              <a:t> </a:t>
            </a:r>
            <a:r>
              <a:rPr lang="de-DE" sz="2000" dirty="0" err="1"/>
              <a:t>through</a:t>
            </a:r>
            <a:r>
              <a:rPr lang="de-DE" sz="2000" dirty="0"/>
              <a:t> a </a:t>
            </a:r>
            <a:r>
              <a:rPr lang="de-DE" sz="2000" dirty="0" err="1"/>
              <a:t>void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105686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>
            <a:extLst>
              <a:ext uri="{FF2B5EF4-FFF2-40B4-BE49-F238E27FC236}">
                <a16:creationId xmlns:a16="http://schemas.microsoft.com/office/drawing/2014/main" id="{453B4A08-E6C4-C948-99B7-64890A783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sp>
        <p:nvSpPr>
          <p:cNvPr id="24578" name="Inhaltsplatzhalter 2">
            <a:extLst>
              <a:ext uri="{FF2B5EF4-FFF2-40B4-BE49-F238E27FC236}">
                <a16:creationId xmlns:a16="http://schemas.microsoft.com/office/drawing/2014/main" id="{59719275-75A6-DE49-879F-86C210479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25082"/>
            <a:ext cx="8686800" cy="2738438"/>
          </a:xfrm>
        </p:spPr>
        <p:txBody>
          <a:bodyPr/>
          <a:lstStyle/>
          <a:p>
            <a:pPr eaLnBrk="1" hangingPunct="1"/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anything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at all? </a:t>
            </a:r>
          </a:p>
          <a:p>
            <a:pPr eaLnBrk="1" hangingPunct="1"/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between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  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think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called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Epistemology</a:t>
            </a:r>
            <a:endParaRPr lang="de-DE" altLang="de-DE" sz="2800" b="1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A33D023-09C1-7645-8A6D-BD3CA6539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06120"/>
            <a:ext cx="9144000" cy="491412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4AD9B4E-DA27-9E48-9C81-5802B02DD5C8}"/>
              </a:ext>
            </a:extLst>
          </p:cNvPr>
          <p:cNvSpPr txBox="1"/>
          <p:nvPr/>
        </p:nvSpPr>
        <p:spPr>
          <a:xfrm>
            <a:off x="5519290" y="6320242"/>
            <a:ext cx="36247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Source: https://</a:t>
            </a:r>
            <a:r>
              <a:rPr lang="de-DE" sz="800" dirty="0" err="1"/>
              <a:t>www.bloghemia.com</a:t>
            </a:r>
            <a:r>
              <a:rPr lang="de-DE" sz="800" dirty="0"/>
              <a:t>/2019/06/la-</a:t>
            </a:r>
            <a:r>
              <a:rPr lang="de-DE" sz="800" dirty="0" err="1"/>
              <a:t>alegoria</a:t>
            </a:r>
            <a:r>
              <a:rPr lang="de-DE" sz="800" dirty="0"/>
              <a:t>-de-la-</a:t>
            </a:r>
            <a:r>
              <a:rPr lang="de-DE" sz="800" dirty="0" err="1"/>
              <a:t>caverna.html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955306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>
            <a:extLst>
              <a:ext uri="{FF2B5EF4-FFF2-40B4-BE49-F238E27FC236}">
                <a16:creationId xmlns:a16="http://schemas.microsoft.com/office/drawing/2014/main" id="{5F567896-C53F-0241-BFA2-D100A6A2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pic>
        <p:nvPicPr>
          <p:cNvPr id="25602" name="Picture 4" descr="DWO_kmpkt_Hoehlengleichnis_jb">
            <a:extLst>
              <a:ext uri="{FF2B5EF4-FFF2-40B4-BE49-F238E27FC236}">
                <a16:creationId xmlns:a16="http://schemas.microsoft.com/office/drawing/2014/main" id="{D23C9D00-5646-E545-81C0-1E595E5807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6" b="15157"/>
          <a:stretch>
            <a:fillRect/>
          </a:stretch>
        </p:blipFill>
        <p:spPr>
          <a:xfrm>
            <a:off x="585788" y="2344738"/>
            <a:ext cx="7515225" cy="3617912"/>
          </a:xfrm>
          <a:noFill/>
        </p:spPr>
      </p:pic>
      <p:sp>
        <p:nvSpPr>
          <p:cNvPr id="25603" name="Textfeld 1">
            <a:extLst>
              <a:ext uri="{FF2B5EF4-FFF2-40B4-BE49-F238E27FC236}">
                <a16:creationId xmlns:a16="http://schemas.microsoft.com/office/drawing/2014/main" id="{20B42024-F9FD-5F41-AACB-3A685CA96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" y="6542088"/>
            <a:ext cx="728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Quelle: Infografik WELT/Jörn Baumgarten; https://www.welt.de/kmpkt/article189109371/Laut-Platon-Warum-wir-die-Wahrheit-oft-nicht-verstehen-wollen.html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EA2EA1-E170-563C-C0D8-BB7636622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740" y="3429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5400" dirty="0" err="1"/>
              <a:t>Radical</a:t>
            </a:r>
            <a:r>
              <a:rPr lang="de-DE" sz="5400" dirty="0"/>
              <a:t> </a:t>
            </a:r>
            <a:r>
              <a:rPr lang="de-DE" sz="5400" dirty="0" err="1"/>
              <a:t>doubt</a:t>
            </a:r>
            <a:endParaRPr lang="de-DE" sz="54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29A15A4-7CD1-3420-85C9-F625A8F71DF0}"/>
              </a:ext>
            </a:extLst>
          </p:cNvPr>
          <p:cNvSpPr txBox="1"/>
          <p:nvPr/>
        </p:nvSpPr>
        <p:spPr>
          <a:xfrm>
            <a:off x="2741076" y="5691981"/>
            <a:ext cx="42803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Descartes: </a:t>
            </a:r>
            <a:r>
              <a:rPr lang="de-DE" sz="1100" dirty="0" err="1"/>
              <a:t>Is</a:t>
            </a:r>
            <a:r>
              <a:rPr lang="de-DE" sz="1100" dirty="0"/>
              <a:t> </a:t>
            </a:r>
            <a:r>
              <a:rPr lang="de-DE" sz="1100" dirty="0" err="1"/>
              <a:t>reality</a:t>
            </a:r>
            <a:r>
              <a:rPr lang="de-DE" sz="1100" dirty="0"/>
              <a:t> </a:t>
            </a:r>
            <a:r>
              <a:rPr lang="de-DE" sz="1100" dirty="0" err="1"/>
              <a:t>itself</a:t>
            </a:r>
            <a:r>
              <a:rPr lang="de-DE" sz="1100" dirty="0"/>
              <a:t> a </a:t>
            </a:r>
            <a:r>
              <a:rPr lang="de-DE" sz="1100" dirty="0" err="1"/>
              <a:t>lie</a:t>
            </a:r>
            <a:r>
              <a:rPr lang="de-DE" sz="1100" dirty="0"/>
              <a:t>?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100" dirty="0" err="1"/>
              <a:t>Senses</a:t>
            </a:r>
            <a:r>
              <a:rPr lang="de-DE" sz="1100" dirty="0"/>
              <a:t> </a:t>
            </a:r>
            <a:r>
              <a:rPr lang="de-DE" sz="1100" dirty="0" err="1"/>
              <a:t>could</a:t>
            </a:r>
            <a:r>
              <a:rPr lang="de-DE" sz="1100" dirty="0"/>
              <a:t> </a:t>
            </a:r>
            <a:r>
              <a:rPr lang="de-DE" sz="1100" dirty="0" err="1"/>
              <a:t>trick</a:t>
            </a:r>
            <a:r>
              <a:rPr lang="de-DE" sz="1100" dirty="0"/>
              <a:t> </a:t>
            </a:r>
            <a:r>
              <a:rPr lang="de-DE" sz="1100" dirty="0" err="1"/>
              <a:t>us</a:t>
            </a:r>
            <a:endParaRPr lang="de-DE" sz="1100" dirty="0"/>
          </a:p>
          <a:p>
            <a:pPr marL="228600" indent="-228600">
              <a:buFont typeface="+mj-lt"/>
              <a:buAutoNum type="arabicPeriod"/>
            </a:pPr>
            <a:r>
              <a:rPr lang="de-DE" sz="1100" dirty="0" err="1"/>
              <a:t>We</a:t>
            </a:r>
            <a:r>
              <a:rPr lang="de-DE" sz="1100" dirty="0"/>
              <a:t> </a:t>
            </a:r>
            <a:r>
              <a:rPr lang="de-DE" sz="1100" dirty="0" err="1"/>
              <a:t>might</a:t>
            </a:r>
            <a:r>
              <a:rPr lang="de-DE" sz="1100" dirty="0"/>
              <a:t> </a:t>
            </a:r>
            <a:r>
              <a:rPr lang="de-DE" sz="1100" dirty="0" err="1"/>
              <a:t>be</a:t>
            </a:r>
            <a:r>
              <a:rPr lang="de-DE" sz="1100" dirty="0"/>
              <a:t> </a:t>
            </a:r>
            <a:r>
              <a:rPr lang="de-DE" sz="1100" dirty="0" err="1"/>
              <a:t>dreaming</a:t>
            </a:r>
            <a:endParaRPr lang="de-DE" sz="1100" dirty="0"/>
          </a:p>
          <a:p>
            <a:pPr marL="228600" indent="-228600">
              <a:buFont typeface="+mj-lt"/>
              <a:buAutoNum type="arabicPeriod"/>
            </a:pPr>
            <a:r>
              <a:rPr lang="de-DE" sz="1100" dirty="0" err="1"/>
              <a:t>Malicious</a:t>
            </a:r>
            <a:r>
              <a:rPr lang="de-DE" sz="1100" dirty="0"/>
              <a:t> </a:t>
            </a:r>
            <a:r>
              <a:rPr lang="de-DE" sz="1100" dirty="0" err="1"/>
              <a:t>demon</a:t>
            </a:r>
            <a:r>
              <a:rPr lang="de-DE" sz="1100" dirty="0"/>
              <a:t> – </a:t>
            </a:r>
            <a:r>
              <a:rPr lang="de-DE" sz="1100" dirty="0" err="1"/>
              <a:t>brain</a:t>
            </a:r>
            <a:r>
              <a:rPr lang="de-DE" sz="1100" dirty="0"/>
              <a:t> in a </a:t>
            </a:r>
            <a:r>
              <a:rPr lang="de-DE" sz="1100" dirty="0" err="1"/>
              <a:t>vat</a:t>
            </a:r>
            <a:r>
              <a:rPr lang="de-DE" sz="1100" dirty="0"/>
              <a:t> – sophisticated </a:t>
            </a:r>
            <a:r>
              <a:rPr lang="de-DE" sz="1100" dirty="0" err="1"/>
              <a:t>halluzination</a:t>
            </a:r>
            <a:r>
              <a:rPr lang="de-DE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4250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Descartes Cogito Ergo Sum: Famous Philosophy Quote Composition College Notebook and Diary to Write In / 140 Pages of Ruled Lined &amp; Blank Paper / 6&quot;x9&quot; ...">
            <a:extLst>
              <a:ext uri="{FF2B5EF4-FFF2-40B4-BE49-F238E27FC236}">
                <a16:creationId xmlns:a16="http://schemas.microsoft.com/office/drawing/2014/main" id="{DBCEE5D8-9D33-82EA-51E2-50E76FD8A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274" y="0"/>
            <a:ext cx="4557451" cy="686121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D5E16C4-209F-1632-825F-E48D64C2C7F2}"/>
              </a:ext>
            </a:extLst>
          </p:cNvPr>
          <p:cNvSpPr txBox="1"/>
          <p:nvPr/>
        </p:nvSpPr>
        <p:spPr>
          <a:xfrm>
            <a:off x="7079011" y="6610120"/>
            <a:ext cx="2064989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" dirty="0"/>
              <a:t>https://</a:t>
            </a:r>
            <a:r>
              <a:rPr lang="de-DE" sz="400" dirty="0" err="1"/>
              <a:t>www.amazon.de</a:t>
            </a:r>
            <a:r>
              <a:rPr lang="de-DE" sz="400" dirty="0"/>
              <a:t>/Descartes-Cogito-Ergo-Sum-</a:t>
            </a:r>
            <a:r>
              <a:rPr lang="de-DE" sz="400" dirty="0" err="1"/>
              <a:t>Composition</a:t>
            </a:r>
            <a:r>
              <a:rPr lang="de-DE" sz="400" dirty="0"/>
              <a:t>/</a:t>
            </a:r>
            <a:r>
              <a:rPr lang="de-DE" sz="400" dirty="0" err="1"/>
              <a:t>dp</a:t>
            </a:r>
            <a:r>
              <a:rPr lang="de-DE" sz="400" dirty="0"/>
              <a:t>/1095380397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Knowledge Is Power: A Brief History of the Philosophical Phrase">
            <a:extLst>
              <a:ext uri="{FF2B5EF4-FFF2-40B4-BE49-F238E27FC236}">
                <a16:creationId xmlns:a16="http://schemas.microsoft.com/office/drawing/2014/main" id="{611B7F38-9F9A-14B7-DB69-84390AA73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59971"/>
            <a:ext cx="9213979" cy="515982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E034894-4C62-43E4-B604-8F95C1D00ED5}"/>
              </a:ext>
            </a:extLst>
          </p:cNvPr>
          <p:cNvSpPr txBox="1"/>
          <p:nvPr/>
        </p:nvSpPr>
        <p:spPr>
          <a:xfrm>
            <a:off x="1534885" y="6128657"/>
            <a:ext cx="6500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Francis Bacon: „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knowledge</a:t>
            </a:r>
            <a:r>
              <a:rPr lang="de-DE" sz="2400" dirty="0"/>
              <a:t> </a:t>
            </a:r>
            <a:r>
              <a:rPr lang="de-DE" sz="2400" dirty="0" err="1"/>
              <a:t>itself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power“</a:t>
            </a:r>
          </a:p>
        </p:txBody>
      </p:sp>
    </p:spTree>
    <p:extLst>
      <p:ext uri="{BB962C8B-B14F-4D97-AF65-F5344CB8AC3E}">
        <p14:creationId xmlns:p14="http://schemas.microsoft.com/office/powerpoint/2010/main" val="2675259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>
            <a:extLst>
              <a:ext uri="{FF2B5EF4-FFF2-40B4-BE49-F238E27FC236}">
                <a16:creationId xmlns:a16="http://schemas.microsoft.com/office/drawing/2014/main" id="{B9EF8976-CF46-234E-8E4C-0D94407F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3DB9FF1-BD1E-0E20-9175-4007FEE96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2" y="3842657"/>
            <a:ext cx="8686800" cy="4525963"/>
          </a:xfrm>
        </p:spPr>
        <p:txBody>
          <a:bodyPr/>
          <a:lstStyle/>
          <a:p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don't</a:t>
            </a:r>
            <a:r>
              <a:rPr lang="de-DE" sz="2000" dirty="0"/>
              <a:t> "</a:t>
            </a:r>
            <a:r>
              <a:rPr lang="de-DE" sz="2000" dirty="0" err="1"/>
              <a:t>rule</a:t>
            </a:r>
            <a:r>
              <a:rPr lang="de-DE" sz="2000" dirty="0"/>
              <a:t>" </a:t>
            </a:r>
            <a:r>
              <a:rPr lang="de-DE" sz="2000" dirty="0" err="1"/>
              <a:t>nature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magic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prayer</a:t>
            </a:r>
            <a:r>
              <a:rPr lang="de-DE" sz="2000" dirty="0"/>
              <a:t>;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rule</a:t>
            </a:r>
            <a:r>
              <a:rPr lang="de-DE" sz="2000" dirty="0"/>
              <a:t> </a:t>
            </a:r>
            <a:r>
              <a:rPr lang="de-DE" sz="2000" dirty="0" err="1"/>
              <a:t>it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learning</a:t>
            </a:r>
            <a:r>
              <a:rPr lang="de-DE" sz="2000" dirty="0"/>
              <a:t> </a:t>
            </a:r>
            <a:r>
              <a:rPr lang="de-DE" sz="2000" dirty="0" err="1"/>
              <a:t>its</a:t>
            </a:r>
            <a:r>
              <a:rPr lang="de-DE" sz="2000" dirty="0"/>
              <a:t> "</a:t>
            </a:r>
            <a:r>
              <a:rPr lang="de-DE" sz="2000" dirty="0" err="1"/>
              <a:t>hard</a:t>
            </a:r>
            <a:r>
              <a:rPr lang="de-DE" sz="2000" dirty="0"/>
              <a:t> </a:t>
            </a:r>
            <a:r>
              <a:rPr lang="de-DE" sz="2000" dirty="0" err="1"/>
              <a:t>rules</a:t>
            </a:r>
            <a:r>
              <a:rPr lang="de-DE" sz="2000" dirty="0"/>
              <a:t>" (</a:t>
            </a:r>
            <a:r>
              <a:rPr lang="de-DE" sz="2000" dirty="0" err="1"/>
              <a:t>physics</a:t>
            </a:r>
            <a:r>
              <a:rPr lang="de-DE" sz="2000" dirty="0"/>
              <a:t>, </a:t>
            </a:r>
            <a:r>
              <a:rPr lang="de-DE" sz="2000" dirty="0" err="1"/>
              <a:t>chemistry</a:t>
            </a:r>
            <a:r>
              <a:rPr lang="de-DE" sz="2000" dirty="0"/>
              <a:t>, </a:t>
            </a:r>
            <a:r>
              <a:rPr lang="de-DE" sz="2000" dirty="0" err="1"/>
              <a:t>biology</a:t>
            </a:r>
            <a:r>
              <a:rPr lang="de-DE" sz="2000" dirty="0"/>
              <a:t>) and </a:t>
            </a:r>
            <a:r>
              <a:rPr lang="de-DE" sz="2000" dirty="0" err="1"/>
              <a:t>using</a:t>
            </a:r>
            <a:r>
              <a:rPr lang="de-DE" sz="2000" dirty="0"/>
              <a:t> </a:t>
            </a:r>
            <a:r>
              <a:rPr lang="de-DE" sz="2000" dirty="0" err="1"/>
              <a:t>them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advantage</a:t>
            </a:r>
            <a:endParaRPr lang="de-DE" sz="2000" dirty="0"/>
          </a:p>
          <a:p>
            <a:endParaRPr lang="de-DE" sz="2000" dirty="0"/>
          </a:p>
          <a:p>
            <a:r>
              <a:rPr lang="de-DE" sz="2000" b="1" dirty="0">
                <a:solidFill>
                  <a:srgbClr val="FF0000"/>
                </a:solidFill>
              </a:rPr>
              <a:t>Control Over Nature</a:t>
            </a:r>
            <a:r>
              <a:rPr lang="de-DE" sz="2000" b="1" dirty="0"/>
              <a:t>:</a:t>
            </a:r>
            <a:r>
              <a:rPr lang="de-DE" sz="2000" dirty="0"/>
              <a:t> By </a:t>
            </a:r>
            <a:r>
              <a:rPr lang="de-DE" sz="2000" dirty="0" err="1"/>
              <a:t>acquiring</a:t>
            </a:r>
            <a:r>
              <a:rPr lang="de-DE" sz="2000" dirty="0"/>
              <a:t> </a:t>
            </a:r>
            <a:r>
              <a:rPr lang="de-DE" sz="2000" dirty="0" err="1"/>
              <a:t>scientific</a:t>
            </a:r>
            <a:r>
              <a:rPr lang="de-DE" sz="2000" dirty="0"/>
              <a:t> and </a:t>
            </a:r>
            <a:r>
              <a:rPr lang="de-DE" sz="2000" dirty="0" err="1"/>
              <a:t>empirical</a:t>
            </a:r>
            <a:r>
              <a:rPr lang="de-DE" sz="2000" dirty="0"/>
              <a:t> </a:t>
            </a:r>
            <a:r>
              <a:rPr lang="de-DE" sz="2000" dirty="0" err="1"/>
              <a:t>knowledge</a:t>
            </a:r>
            <a:r>
              <a:rPr lang="de-DE" sz="2000" dirty="0"/>
              <a:t>, </a:t>
            </a:r>
            <a:r>
              <a:rPr lang="de-DE" sz="2000" dirty="0" err="1"/>
              <a:t>humanity</a:t>
            </a:r>
            <a:r>
              <a:rPr lang="de-DE" sz="2000" dirty="0"/>
              <a:t> </a:t>
            </a:r>
            <a:r>
              <a:rPr lang="de-DE" sz="2000" dirty="0" err="1"/>
              <a:t>can</a:t>
            </a:r>
            <a:r>
              <a:rPr lang="de-DE" sz="2000" dirty="0"/>
              <a:t> </a:t>
            </a:r>
            <a:r>
              <a:rPr lang="de-DE" sz="2000" dirty="0" err="1"/>
              <a:t>harness</a:t>
            </a:r>
            <a:r>
              <a:rPr lang="de-DE" sz="2000" dirty="0"/>
              <a:t> </a:t>
            </a:r>
            <a:r>
              <a:rPr lang="de-DE" sz="2000" dirty="0" err="1"/>
              <a:t>natural</a:t>
            </a:r>
            <a:r>
              <a:rPr lang="de-DE" sz="2000" dirty="0"/>
              <a:t> </a:t>
            </a:r>
            <a:r>
              <a:rPr lang="de-DE" sz="2000" dirty="0" err="1"/>
              <a:t>resources</a:t>
            </a:r>
            <a:r>
              <a:rPr lang="de-DE" sz="2000" dirty="0"/>
              <a:t>, </a:t>
            </a:r>
            <a:r>
              <a:rPr lang="de-DE" sz="2000" dirty="0" err="1"/>
              <a:t>cure</a:t>
            </a:r>
            <a:r>
              <a:rPr lang="de-DE" sz="2000" dirty="0"/>
              <a:t> </a:t>
            </a:r>
            <a:r>
              <a:rPr lang="de-DE" sz="2000" dirty="0" err="1"/>
              <a:t>diseases</a:t>
            </a:r>
            <a:r>
              <a:rPr lang="de-DE" sz="2000" dirty="0"/>
              <a:t>, and </a:t>
            </a:r>
            <a:r>
              <a:rPr lang="de-DE" sz="2000" dirty="0" err="1"/>
              <a:t>improve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human </a:t>
            </a:r>
            <a:r>
              <a:rPr lang="de-DE" sz="2000" dirty="0" err="1"/>
              <a:t>condition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266787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Bacon's Four idols">
            <a:extLst>
              <a:ext uri="{FF2B5EF4-FFF2-40B4-BE49-F238E27FC236}">
                <a16:creationId xmlns:a16="http://schemas.microsoft.com/office/drawing/2014/main" id="{561C8D17-D1E1-D335-C577-B649531A3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601" b="7567"/>
          <a:stretch>
            <a:fillRect/>
          </a:stretch>
        </p:blipFill>
        <p:spPr>
          <a:xfrm>
            <a:off x="349956" y="0"/>
            <a:ext cx="5009317" cy="687362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DBB7B8F-6826-6886-F390-E8BABCBDD413}"/>
              </a:ext>
            </a:extLst>
          </p:cNvPr>
          <p:cNvSpPr txBox="1"/>
          <p:nvPr/>
        </p:nvSpPr>
        <p:spPr>
          <a:xfrm>
            <a:off x="5379828" y="5136445"/>
            <a:ext cx="3764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Francis </a:t>
            </a:r>
            <a:r>
              <a:rPr lang="de-DE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Bacon‘s</a:t>
            </a: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four</a:t>
            </a: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idols</a:t>
            </a:r>
            <a:endParaRPr lang="de-DE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896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3D xray human brain anatomy https://static.turbosquid.com/Preview/001233/727/EA/3D-xray-human-brain-anatomy_D.jpg">
            <a:extLst>
              <a:ext uri="{FF2B5EF4-FFF2-40B4-BE49-F238E27FC236}">
                <a16:creationId xmlns:a16="http://schemas.microsoft.com/office/drawing/2014/main" id="{CE3F8B03-1A26-6C4B-ADEF-C3861F4C24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AA02A57-E309-974F-98B6-5C8041C2D222}"/>
              </a:ext>
            </a:extLst>
          </p:cNvPr>
          <p:cNvSpPr txBox="1"/>
          <p:nvPr/>
        </p:nvSpPr>
        <p:spPr>
          <a:xfrm>
            <a:off x="257175" y="3275013"/>
            <a:ext cx="8758238" cy="3386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Human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brains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are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hard-wired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make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all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kinds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</a:t>
            </a:r>
            <a:r>
              <a:rPr lang="de-DE" sz="2800" u="sng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mental mistakes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that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can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impact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our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ability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make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rational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judgments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de-DE" sz="28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total,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there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are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180+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cognitive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biases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that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with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how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process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think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critically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and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perceive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reality</a:t>
            </a:r>
            <a:r>
              <a:rPr lang="de-DE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60419" name="Textfeld 7">
            <a:extLst>
              <a:ext uri="{FF2B5EF4-FFF2-40B4-BE49-F238E27FC236}">
                <a16:creationId xmlns:a16="http://schemas.microsoft.com/office/drawing/2014/main" id="{C1B8E682-EA59-0A4C-B7C8-218813891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6107113"/>
            <a:ext cx="53609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200" dirty="0">
                <a:latin typeface="Arial" panose="020B0604020202020204" pitchFamily="34" charset="0"/>
              </a:rPr>
              <a:t>Source: https://</a:t>
            </a:r>
            <a:r>
              <a:rPr lang="de-DE" altLang="de-DE" sz="1200" dirty="0" err="1">
                <a:latin typeface="Arial" panose="020B0604020202020204" pitchFamily="34" charset="0"/>
              </a:rPr>
              <a:t>www.visualcapitalist.com</a:t>
            </a:r>
            <a:r>
              <a:rPr lang="de-DE" altLang="de-DE" sz="1200" dirty="0">
                <a:latin typeface="Arial" panose="020B0604020202020204" pitchFamily="34" charset="0"/>
              </a:rPr>
              <a:t>/24-cognitive-biases-warping-reality/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60420" name="Textfeld 8">
            <a:extLst>
              <a:ext uri="{FF2B5EF4-FFF2-40B4-BE49-F238E27FC236}">
                <a16:creationId xmlns:a16="http://schemas.microsoft.com/office/drawing/2014/main" id="{AC14CDD3-DA05-3D46-97D0-F70776FB2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298450"/>
            <a:ext cx="3208338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4400">
                <a:solidFill>
                  <a:schemeClr val="bg1"/>
                </a:solidFill>
                <a:latin typeface="Helvetica Neue" panose="02000503000000020004" pitchFamily="2" charset="0"/>
              </a:rPr>
              <a:t>Kahnemann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0421" name="Textfeld 9">
            <a:extLst>
              <a:ext uri="{FF2B5EF4-FFF2-40B4-BE49-F238E27FC236}">
                <a16:creationId xmlns:a16="http://schemas.microsoft.com/office/drawing/2014/main" id="{A4267F6C-A299-8E4A-BC97-57DA6834D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6419850"/>
            <a:ext cx="70373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200" dirty="0">
                <a:latin typeface="Helvetica Neue" panose="02000503000000020004" pitchFamily="2" charset="0"/>
              </a:rPr>
              <a:t>Image Source: https://</a:t>
            </a:r>
            <a:r>
              <a:rPr lang="de-DE" altLang="de-DE" sz="1200" dirty="0" err="1">
                <a:latin typeface="Helvetica Neue" panose="02000503000000020004" pitchFamily="2" charset="0"/>
              </a:rPr>
              <a:t>www.turbosquid.com</a:t>
            </a:r>
            <a:r>
              <a:rPr lang="de-DE" altLang="de-DE" sz="1200" dirty="0">
                <a:latin typeface="Helvetica Neue" panose="02000503000000020004" pitchFamily="2" charset="0"/>
              </a:rPr>
              <a:t>/de/3d-models/3d-xray-human-brain-anatomy-1233727</a:t>
            </a:r>
          </a:p>
        </p:txBody>
      </p:sp>
    </p:spTree>
    <p:extLst>
      <p:ext uri="{BB962C8B-B14F-4D97-AF65-F5344CB8AC3E}">
        <p14:creationId xmlns:p14="http://schemas.microsoft.com/office/powerpoint/2010/main" val="38830002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3A238-C170-0CC0-4808-5E9C74BE7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>
            <a:extLst>
              <a:ext uri="{FF2B5EF4-FFF2-40B4-BE49-F238E27FC236}">
                <a16:creationId xmlns:a16="http://schemas.microsoft.com/office/drawing/2014/main" id="{FE2CEC77-D17B-F27E-5D1C-A96884E1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sp>
        <p:nvSpPr>
          <p:cNvPr id="23554" name="Inhaltsplatzhalter 2">
            <a:extLst>
              <a:ext uri="{FF2B5EF4-FFF2-40B4-BE49-F238E27FC236}">
                <a16:creationId xmlns:a16="http://schemas.microsoft.com/office/drawing/2014/main" id="{ECE0A778-9707-5378-9CFA-B6211A1D6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85369"/>
            <a:ext cx="8686800" cy="32337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Descartes: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While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dreaming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way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recognize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dreaming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cannot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real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exists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believe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extremely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probable, but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cannot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0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55EBC9-28B9-DD43-1859-6C497B895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371" y="531681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The </a:t>
            </a:r>
            <a:r>
              <a:rPr lang="de-DE" sz="2000" dirty="0" err="1"/>
              <a:t>ultimate</a:t>
            </a:r>
            <a:r>
              <a:rPr lang="de-DE" sz="2000" dirty="0"/>
              <a:t> </a:t>
            </a:r>
            <a:r>
              <a:rPr lang="de-DE" sz="2000" dirty="0" err="1"/>
              <a:t>act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heresy</a:t>
            </a:r>
            <a:r>
              <a:rPr lang="de-DE" sz="2000" dirty="0"/>
              <a:t>: </a:t>
            </a:r>
            <a:r>
              <a:rPr lang="de-DE" sz="2000" dirty="0" err="1"/>
              <a:t>they</a:t>
            </a:r>
            <a:r>
              <a:rPr lang="de-DE" sz="2000" dirty="0"/>
              <a:t> </a:t>
            </a:r>
            <a:r>
              <a:rPr lang="de-DE" sz="2000" dirty="0" err="1"/>
              <a:t>trusted</a:t>
            </a:r>
            <a:r>
              <a:rPr lang="de-DE" sz="2000" dirty="0"/>
              <a:t> </a:t>
            </a: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eyes</a:t>
            </a:r>
            <a:r>
              <a:rPr lang="de-DE" sz="2000" dirty="0"/>
              <a:t> </a:t>
            </a:r>
            <a:r>
              <a:rPr lang="de-DE" sz="2000" dirty="0" err="1"/>
              <a:t>more</a:t>
            </a:r>
            <a:r>
              <a:rPr lang="de-DE" sz="2000" dirty="0"/>
              <a:t> </a:t>
            </a:r>
            <a:r>
              <a:rPr lang="de-DE" sz="2000" dirty="0" err="1"/>
              <a:t>than</a:t>
            </a:r>
            <a:r>
              <a:rPr lang="de-DE" sz="2000" dirty="0"/>
              <a:t> </a:t>
            </a: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bibles</a:t>
            </a:r>
            <a:r>
              <a:rPr lang="de-DE" sz="2000" dirty="0"/>
              <a:t>, </a:t>
            </a:r>
            <a:r>
              <a:rPr lang="de-DE" sz="2000" dirty="0" err="1"/>
              <a:t>triggering</a:t>
            </a:r>
            <a:r>
              <a:rPr lang="de-DE" sz="2000" dirty="0"/>
              <a:t> a </a:t>
            </a:r>
            <a:r>
              <a:rPr lang="de-DE" sz="2000" dirty="0" err="1"/>
              <a:t>cognitive</a:t>
            </a:r>
            <a:r>
              <a:rPr lang="de-DE" sz="2000" dirty="0"/>
              <a:t> </a:t>
            </a:r>
            <a:r>
              <a:rPr lang="de-DE" sz="2000" dirty="0" err="1"/>
              <a:t>explosion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would</a:t>
            </a:r>
            <a:r>
              <a:rPr lang="de-DE" sz="2000" dirty="0"/>
              <a:t> </a:t>
            </a:r>
            <a:r>
              <a:rPr lang="de-DE" sz="2000" dirty="0" err="1"/>
              <a:t>eventually</a:t>
            </a:r>
            <a:r>
              <a:rPr lang="de-DE" sz="2000" dirty="0"/>
              <a:t> </a:t>
            </a:r>
            <a:r>
              <a:rPr lang="de-DE" sz="2000" dirty="0" err="1"/>
              <a:t>build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modern </a:t>
            </a:r>
            <a:r>
              <a:rPr lang="de-DE" sz="2000" dirty="0" err="1"/>
              <a:t>world</a:t>
            </a:r>
            <a:r>
              <a:rPr lang="de-DE" sz="2000" dirty="0"/>
              <a:t> and </a:t>
            </a:r>
            <a:r>
              <a:rPr lang="de-DE" sz="2000" dirty="0" err="1"/>
              <a:t>dismantle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medieval</a:t>
            </a:r>
            <a:r>
              <a:rPr lang="de-DE" sz="2000" dirty="0"/>
              <a:t> </a:t>
            </a:r>
            <a:r>
              <a:rPr lang="de-DE" sz="2000" dirty="0" err="1"/>
              <a:t>one</a:t>
            </a:r>
            <a:endParaRPr lang="de-DE" sz="2000" dirty="0"/>
          </a:p>
        </p:txBody>
      </p:sp>
      <p:pic>
        <p:nvPicPr>
          <p:cNvPr id="5" name="Grafik 4" descr="548. Geburtstag des großen Astronomen - Das Team Kopernikus revolutioniert  die Astronomie">
            <a:extLst>
              <a:ext uri="{FF2B5EF4-FFF2-40B4-BE49-F238E27FC236}">
                <a16:creationId xmlns:a16="http://schemas.microsoft.com/office/drawing/2014/main" id="{AABDA2D0-0253-D409-1611-811998AC1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17" y="2345423"/>
            <a:ext cx="4423136" cy="271591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6BD6D6C-79FC-8E24-BC71-CBB3B9F31DEA}"/>
              </a:ext>
            </a:extLst>
          </p:cNvPr>
          <p:cNvSpPr txBox="1"/>
          <p:nvPr/>
        </p:nvSpPr>
        <p:spPr>
          <a:xfrm>
            <a:off x="4746171" y="315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7" name="Grafik 6" descr="Galileo Galilei: Ein Forscher legt sich mit der Kirche an - [GEO]">
            <a:extLst>
              <a:ext uri="{FF2B5EF4-FFF2-40B4-BE49-F238E27FC236}">
                <a16:creationId xmlns:a16="http://schemas.microsoft.com/office/drawing/2014/main" id="{5553F462-7E49-B974-C4DA-66CB81B525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473"/>
          <a:stretch>
            <a:fillRect/>
          </a:stretch>
        </p:blipFill>
        <p:spPr>
          <a:xfrm>
            <a:off x="-206129" y="2345423"/>
            <a:ext cx="2383971" cy="2738664"/>
          </a:xfrm>
          <a:prstGeom prst="rect">
            <a:avLst/>
          </a:prstGeom>
        </p:spPr>
      </p:pic>
      <p:pic>
        <p:nvPicPr>
          <p:cNvPr id="9" name="Grafik 8" descr="Bild von „Tycho Brahe | Accomplishments, Biography, &amp; Facts | Britannica“">
            <a:extLst>
              <a:ext uri="{FF2B5EF4-FFF2-40B4-BE49-F238E27FC236}">
                <a16:creationId xmlns:a16="http://schemas.microsoft.com/office/drawing/2014/main" id="{59872F2E-A458-2AF6-D1A1-A8A64C5AE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347" y="2345423"/>
            <a:ext cx="2714746" cy="2738664"/>
          </a:xfrm>
          <a:prstGeom prst="rect">
            <a:avLst/>
          </a:prstGeom>
        </p:spPr>
      </p:pic>
      <p:pic>
        <p:nvPicPr>
          <p:cNvPr id="11" name="Grafik 10" descr="Bild von „27.12.2021 450. Geburtstag-Johannes Kepler | Ev ...“">
            <a:extLst>
              <a:ext uri="{FF2B5EF4-FFF2-40B4-BE49-F238E27FC236}">
                <a16:creationId xmlns:a16="http://schemas.microsoft.com/office/drawing/2014/main" id="{95EFEC73-8E3D-2180-6690-46946B752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415" y="2345423"/>
            <a:ext cx="3331352" cy="272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76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el 1">
            <a:extLst>
              <a:ext uri="{FF2B5EF4-FFF2-40B4-BE49-F238E27FC236}">
                <a16:creationId xmlns:a16="http://schemas.microsoft.com/office/drawing/2014/main" id="{EF811856-48A1-F14C-9DE6-880542402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is Science?</a:t>
            </a:r>
          </a:p>
        </p:txBody>
      </p:sp>
      <p:sp>
        <p:nvSpPr>
          <p:cNvPr id="28674" name="Inhaltsplatzhalter 2">
            <a:extLst>
              <a:ext uri="{FF2B5EF4-FFF2-40B4-BE49-F238E27FC236}">
                <a16:creationId xmlns:a16="http://schemas.microsoft.com/office/drawing/2014/main" id="{42A50928-0BCD-6141-9062-9C7AFB9E5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5" y="4513613"/>
            <a:ext cx="9472613" cy="3709988"/>
          </a:xfrm>
        </p:spPr>
        <p:txBody>
          <a:bodyPr/>
          <a:lstStyle/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Skepticism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Everything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based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perception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empiricism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itself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accessible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cannot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place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ourselves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outside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experience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>
            <a:extLst>
              <a:ext uri="{FF2B5EF4-FFF2-40B4-BE49-F238E27FC236}">
                <a16:creationId xmlns:a16="http://schemas.microsoft.com/office/drawing/2014/main" id="{EC411F35-4DA6-C942-9852-072F2C18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Was ist Wissenschaft?</a:t>
            </a:r>
          </a:p>
        </p:txBody>
      </p:sp>
      <p:pic>
        <p:nvPicPr>
          <p:cNvPr id="29698" name="Picture 4" descr="Gras pflegen und düngen: Tipps für einen schönen Rasen">
            <a:extLst>
              <a:ext uri="{FF2B5EF4-FFF2-40B4-BE49-F238E27FC236}">
                <a16:creationId xmlns:a16="http://schemas.microsoft.com/office/drawing/2014/main" id="{34D03B69-412A-974F-A991-B0C67DAE1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10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feld 3">
            <a:extLst>
              <a:ext uri="{FF2B5EF4-FFF2-40B4-BE49-F238E27FC236}">
                <a16:creationId xmlns:a16="http://schemas.microsoft.com/office/drawing/2014/main" id="{5AEE8AA6-5A53-F54C-A138-6A5979F76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34" y="3805238"/>
            <a:ext cx="90447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6000" dirty="0" err="1">
                <a:solidFill>
                  <a:schemeClr val="bg1"/>
                </a:solidFill>
                <a:latin typeface="Arial" panose="020B0604020202020204" pitchFamily="34" charset="0"/>
              </a:rPr>
              <a:t>Example</a:t>
            </a:r>
            <a:r>
              <a:rPr lang="de-DE" altLang="de-DE" sz="6000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de-DE" altLang="de-DE" sz="6000" dirty="0" err="1">
                <a:solidFill>
                  <a:schemeClr val="bg1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60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6000" dirty="0" err="1">
                <a:solidFill>
                  <a:schemeClr val="bg1"/>
                </a:solidFill>
                <a:latin typeface="Arial" panose="020B0604020202020204" pitchFamily="34" charset="0"/>
              </a:rPr>
              <a:t>grass</a:t>
            </a:r>
            <a:r>
              <a:rPr lang="de-DE" altLang="de-DE" sz="60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6000" dirty="0" err="1">
                <a:solidFill>
                  <a:schemeClr val="bg1"/>
                </a:solidFill>
                <a:latin typeface="Arial" panose="020B0604020202020204" pitchFamily="34" charset="0"/>
              </a:rPr>
              <a:t>green</a:t>
            </a:r>
            <a:r>
              <a:rPr lang="de-DE" altLang="de-DE" sz="6000" dirty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>
            <a:extLst>
              <a:ext uri="{FF2B5EF4-FFF2-40B4-BE49-F238E27FC236}">
                <a16:creationId xmlns:a16="http://schemas.microsoft.com/office/drawing/2014/main" id="{630DE6F3-072C-E04B-9DBD-3FEC43E6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Minipresentation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Platon‘s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parable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cave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1E5682-BBF1-EA4F-A020-4D9610D43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09" y="2785056"/>
            <a:ext cx="7931375" cy="2173310"/>
          </a:xfrm>
        </p:spPr>
        <p:txBody>
          <a:bodyPr numCol="2"/>
          <a:lstStyle/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Filter </a:t>
            </a:r>
            <a:r>
              <a:rPr lang="de-DE" sz="1800" dirty="0" err="1"/>
              <a:t>Bubbles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Blue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red</a:t>
            </a:r>
            <a:r>
              <a:rPr lang="de-DE" sz="1800" dirty="0"/>
              <a:t> </a:t>
            </a:r>
            <a:r>
              <a:rPr lang="de-DE" sz="1800" dirty="0" err="1"/>
              <a:t>pill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Deep</a:t>
            </a:r>
            <a:r>
              <a:rPr lang="de-DE" sz="1800" dirty="0"/>
              <a:t> </a:t>
            </a:r>
            <a:r>
              <a:rPr lang="de-DE" sz="1800" dirty="0" err="1"/>
              <a:t>Fakes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Drugs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Hormons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Truth </a:t>
            </a:r>
            <a:r>
              <a:rPr lang="de-DE" sz="1800" dirty="0" err="1"/>
              <a:t>sandwich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Covid</a:t>
            </a:r>
            <a:r>
              <a:rPr lang="de-DE" sz="1800" dirty="0"/>
              <a:t>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/>
              <a:t>Chemistry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love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What</a:t>
            </a:r>
            <a:r>
              <a:rPr lang="de-DE" sz="1800" dirty="0"/>
              <a:t> do </a:t>
            </a:r>
            <a:r>
              <a:rPr lang="de-DE" sz="1800" dirty="0" err="1"/>
              <a:t>experts</a:t>
            </a:r>
            <a:r>
              <a:rPr lang="de-DE" sz="1800" dirty="0"/>
              <a:t> </a:t>
            </a:r>
            <a:r>
              <a:rPr lang="de-DE" sz="1800" dirty="0" err="1"/>
              <a:t>know</a:t>
            </a:r>
            <a:r>
              <a:rPr lang="de-DE" sz="1800" dirty="0"/>
              <a:t>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Schizophrenia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sz="1800" dirty="0" err="1"/>
              <a:t>Pain</a:t>
            </a:r>
            <a:endParaRPr lang="de-DE" sz="1800" dirty="0"/>
          </a:p>
          <a:p>
            <a:pPr marL="514350" indent="-514350">
              <a:buFont typeface="+mj-lt"/>
              <a:buAutoNum type="arabicPeriod"/>
              <a:defRPr/>
            </a:pPr>
            <a:endParaRPr lang="de-DE" sz="1800" dirty="0"/>
          </a:p>
        </p:txBody>
      </p:sp>
      <p:sp>
        <p:nvSpPr>
          <p:cNvPr id="30724" name="Textfeld 3">
            <a:extLst>
              <a:ext uri="{FF2B5EF4-FFF2-40B4-BE49-F238E27FC236}">
                <a16:creationId xmlns:a16="http://schemas.microsoft.com/office/drawing/2014/main" id="{C25952D4-5550-4744-BC68-676BA4867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5380038"/>
            <a:ext cx="7931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Please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create</a:t>
            </a:r>
            <a:r>
              <a:rPr lang="de-DE" altLang="de-DE" sz="1800" dirty="0"/>
              <a:t> a mini-</a:t>
            </a:r>
            <a:r>
              <a:rPr lang="de-DE" altLang="de-DE" sz="1800" dirty="0" err="1"/>
              <a:t>presentation</a:t>
            </a:r>
            <a:r>
              <a:rPr lang="de-DE" altLang="de-DE" sz="1800" dirty="0"/>
              <a:t> (3 </a:t>
            </a:r>
            <a:r>
              <a:rPr lang="de-DE" altLang="de-DE" sz="1800" dirty="0" err="1"/>
              <a:t>slides</a:t>
            </a:r>
            <a:r>
              <a:rPr lang="de-DE" altLang="de-DE" sz="1800" dirty="0"/>
              <a:t>) on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respective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topic</a:t>
            </a:r>
            <a:r>
              <a:rPr lang="de-DE" altLang="de-DE" sz="1800" dirty="0"/>
              <a:t>, </a:t>
            </a:r>
            <a:r>
              <a:rPr lang="de-DE" altLang="de-DE" sz="1800" dirty="0" err="1"/>
              <a:t>which</a:t>
            </a:r>
            <a:r>
              <a:rPr lang="de-DE" altLang="de-DE" sz="1800" dirty="0"/>
              <a:t> </a:t>
            </a:r>
            <a:r>
              <a:rPr lang="de-DE" altLang="de-DE" sz="1800" dirty="0" err="1"/>
              <a:t>you</a:t>
            </a:r>
            <a:r>
              <a:rPr lang="de-DE" altLang="de-DE" sz="1800" dirty="0"/>
              <a:t> will </a:t>
            </a:r>
            <a:r>
              <a:rPr lang="de-DE" altLang="de-DE" sz="1800" dirty="0" err="1"/>
              <a:t>present</a:t>
            </a:r>
            <a:r>
              <a:rPr lang="de-DE" altLang="de-DE" sz="1800" dirty="0"/>
              <a:t> </a:t>
            </a:r>
            <a:r>
              <a:rPr lang="de-DE" altLang="de-DE" sz="1800" dirty="0" err="1"/>
              <a:t>later</a:t>
            </a:r>
            <a:r>
              <a:rPr lang="de-DE" altLang="de-DE" sz="1800" dirty="0"/>
              <a:t>. </a:t>
            </a:r>
            <a:r>
              <a:rPr lang="de-DE" altLang="de-DE" sz="1800" dirty="0" err="1"/>
              <a:t>Questions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related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respective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topic</a:t>
            </a:r>
            <a:r>
              <a:rPr lang="de-DE" altLang="de-DE" sz="1800" dirty="0"/>
              <a:t>: </a:t>
            </a:r>
            <a:r>
              <a:rPr lang="de-DE" altLang="de-DE" sz="1800" dirty="0" err="1"/>
              <a:t>Does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reality</a:t>
            </a:r>
            <a:r>
              <a:rPr lang="de-DE" altLang="de-DE" sz="1800" dirty="0"/>
              <a:t> </a:t>
            </a:r>
            <a:r>
              <a:rPr lang="de-DE" altLang="de-DE" sz="1800" dirty="0" err="1"/>
              <a:t>exist</a:t>
            </a:r>
            <a:r>
              <a:rPr lang="de-DE" altLang="de-DE" sz="1800" dirty="0"/>
              <a:t>? </a:t>
            </a:r>
            <a:r>
              <a:rPr lang="de-DE" altLang="de-DE" sz="1800" dirty="0" err="1"/>
              <a:t>How</a:t>
            </a:r>
            <a:r>
              <a:rPr lang="de-DE" altLang="de-DE" sz="1800" dirty="0"/>
              <a:t> do </a:t>
            </a:r>
            <a:r>
              <a:rPr lang="de-DE" altLang="de-DE" sz="1800" dirty="0" err="1"/>
              <a:t>we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recognize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reality</a:t>
            </a:r>
            <a:r>
              <a:rPr lang="de-DE" altLang="de-DE" sz="1800" dirty="0"/>
              <a:t>? </a:t>
            </a:r>
            <a:r>
              <a:rPr lang="de-DE" altLang="de-DE" sz="1800" dirty="0" err="1"/>
              <a:t>What</a:t>
            </a:r>
            <a:r>
              <a:rPr lang="de-DE" altLang="de-DE" sz="1800" dirty="0"/>
              <a:t> </a:t>
            </a:r>
            <a:r>
              <a:rPr lang="de-DE" altLang="de-DE" sz="1800" dirty="0" err="1"/>
              <a:t>does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Plato‘s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parable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of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cave </a:t>
            </a:r>
            <a:r>
              <a:rPr lang="de-DE" altLang="de-DE" sz="1800" dirty="0" err="1"/>
              <a:t>have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</a:t>
            </a:r>
            <a:r>
              <a:rPr lang="de-DE" altLang="de-DE" sz="1800" dirty="0"/>
              <a:t> do </a:t>
            </a:r>
            <a:r>
              <a:rPr lang="de-DE" altLang="de-DE" sz="1800" dirty="0" err="1"/>
              <a:t>with</a:t>
            </a:r>
            <a:r>
              <a:rPr lang="de-DE" altLang="de-DE" sz="1800" dirty="0"/>
              <a:t> </a:t>
            </a:r>
            <a:r>
              <a:rPr lang="de-DE" altLang="de-DE" sz="1800" dirty="0" err="1"/>
              <a:t>current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issues</a:t>
            </a:r>
            <a:r>
              <a:rPr lang="de-DE" altLang="de-DE" sz="1800" dirty="0"/>
              <a:t>?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>
            <a:extLst>
              <a:ext uri="{FF2B5EF4-FFF2-40B4-BE49-F238E27FC236}">
                <a16:creationId xmlns:a16="http://schemas.microsoft.com/office/drawing/2014/main" id="{9E474948-B8C4-094A-AF3B-DE2858EC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Recommended Podcast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0DD780-C2DF-8449-BB39-2286640D2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3" y="3760439"/>
            <a:ext cx="5046133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b="1" dirty="0"/>
              <a:t>BBC Radio 4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b="1" dirty="0"/>
              <a:t>The Infinite Monkey Cage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b="1" dirty="0"/>
              <a:t>Series 16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b="1" dirty="0"/>
              <a:t>Are </a:t>
            </a:r>
            <a:r>
              <a:rPr lang="de-DE" sz="2400" b="1" dirty="0" err="1"/>
              <a:t>We</a:t>
            </a:r>
            <a:r>
              <a:rPr lang="de-DE" sz="2400" b="1" dirty="0"/>
              <a:t> Living in a Simulation?</a:t>
            </a:r>
            <a:br>
              <a:rPr lang="de-DE" sz="2400" dirty="0"/>
            </a:br>
            <a:br>
              <a:rPr lang="de-DE" sz="2400" dirty="0"/>
            </a:br>
            <a:endParaRPr lang="de-DE" dirty="0"/>
          </a:p>
          <a:p>
            <a:pPr>
              <a:defRPr/>
            </a:pPr>
            <a:endParaRPr lang="de-DE" dirty="0"/>
          </a:p>
        </p:txBody>
      </p:sp>
      <p:pic>
        <p:nvPicPr>
          <p:cNvPr id="4" name="Grafik 3" descr="Infinite Monkey Cage to trial remote virtual audience recordings - British  Comedy Guide">
            <a:extLst>
              <a:ext uri="{FF2B5EF4-FFF2-40B4-BE49-F238E27FC236}">
                <a16:creationId xmlns:a16="http://schemas.microsoft.com/office/drawing/2014/main" id="{3F6D8967-F9A8-018C-DAA9-B2B209F82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712"/>
            <a:ext cx="4644672" cy="230773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506803E-660B-B85C-19E3-209890924A0A}"/>
              </a:ext>
            </a:extLst>
          </p:cNvPr>
          <p:cNvSpPr txBox="1"/>
          <p:nvPr/>
        </p:nvSpPr>
        <p:spPr>
          <a:xfrm>
            <a:off x="457200" y="1263558"/>
            <a:ext cx="48526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3"/>
              </a:rPr>
              <a:t>https://www.bbc.co.uk/programmes/b08zb4d8</a:t>
            </a:r>
            <a:endParaRPr lang="de-DE" dirty="0"/>
          </a:p>
          <a:p>
            <a:endParaRPr lang="de-DE" dirty="0"/>
          </a:p>
          <a:p>
            <a:br>
              <a:rPr lang="de-DE" dirty="0"/>
            </a:b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4110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1">
            <a:extLst>
              <a:ext uri="{FF2B5EF4-FFF2-40B4-BE49-F238E27FC236}">
                <a16:creationId xmlns:a16="http://schemas.microsoft.com/office/drawing/2014/main" id="{9383C8C3-F737-924C-9E17-3BEF0823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2463"/>
            <a:ext cx="8999538" cy="765175"/>
          </a:xfrm>
        </p:spPr>
        <p:txBody>
          <a:bodyPr/>
          <a:lstStyle/>
          <a:p>
            <a:pPr algn="l"/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can we recognize reality?</a:t>
            </a:r>
            <a:b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Epistemology (Erkenntnistheorie)</a:t>
            </a:r>
          </a:p>
        </p:txBody>
      </p:sp>
      <p:sp>
        <p:nvSpPr>
          <p:cNvPr id="31746" name="Inhaltsplatzhalter 2">
            <a:extLst>
              <a:ext uri="{FF2B5EF4-FFF2-40B4-BE49-F238E27FC236}">
                <a16:creationId xmlns:a16="http://schemas.microsoft.com/office/drawing/2014/main" id="{865EE1A7-1F9D-CC40-A61E-1F81884D2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60688"/>
            <a:ext cx="8229600" cy="30559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Reality actually exists and follows certain laws - laws can be recognized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00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Inductive procedure: </a:t>
            </a:r>
            <a:r>
              <a:rPr lang="de-DE" altLang="de-DE" sz="2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 observe what happens in certain situations and then try to find an explanation for it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00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Deductive approach: </a:t>
            </a:r>
            <a:r>
              <a:rPr lang="de-DE" altLang="de-DE" sz="2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 already have an explanation in your head and then check whether the observations match the explanation</a:t>
            </a:r>
          </a:p>
        </p:txBody>
      </p:sp>
      <p:sp>
        <p:nvSpPr>
          <p:cNvPr id="31747" name="Textfeld 3">
            <a:extLst>
              <a:ext uri="{FF2B5EF4-FFF2-40B4-BE49-F238E27FC236}">
                <a16:creationId xmlns:a16="http://schemas.microsoft.com/office/drawing/2014/main" id="{37A0CD76-2BFE-7147-8A47-11960443B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28" y="6592542"/>
            <a:ext cx="9456738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50" dirty="0"/>
              <a:t>Vgl. Sedlmeier, P.; Renkewitz, F. (2008). Forschungsmethoden und Statistik in der </a:t>
            </a:r>
            <a:r>
              <a:rPr lang="de-DE" altLang="de-DE" sz="1050" dirty="0" err="1"/>
              <a:t>Psychologie.München</a:t>
            </a:r>
            <a:r>
              <a:rPr lang="de-DE" altLang="de-DE" sz="1050" dirty="0"/>
              <a:t>: Pearson Studium.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Bild 3" descr="katrin scan 1.jpeg">
            <a:extLst>
              <a:ext uri="{FF2B5EF4-FFF2-40B4-BE49-F238E27FC236}">
                <a16:creationId xmlns:a16="http://schemas.microsoft.com/office/drawing/2014/main" id="{77442FA1-451F-2C43-8D67-CECD8360C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" t="14232" r="6746" b="5243"/>
          <a:stretch>
            <a:fillRect/>
          </a:stretch>
        </p:blipFill>
        <p:spPr bwMode="auto">
          <a:xfrm rot="10800000">
            <a:off x="626395" y="1711325"/>
            <a:ext cx="7990554" cy="387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FE4EE07-3829-2741-970F-3449F03BC340}"/>
              </a:ext>
            </a:extLst>
          </p:cNvPr>
          <p:cNvSpPr txBox="1"/>
          <p:nvPr/>
        </p:nvSpPr>
        <p:spPr>
          <a:xfrm>
            <a:off x="798513" y="6465888"/>
            <a:ext cx="4495800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050" dirty="0"/>
              <a:t>Source: Töpfer A. (2010) Erfolgreich Forschen. Springer-Lehrbuch, </a:t>
            </a:r>
            <a:r>
              <a:rPr lang="de-DE" sz="1050" dirty="0" err="1"/>
              <a:t>vol</a:t>
            </a:r>
            <a:r>
              <a:rPr lang="de-DE" sz="1050" dirty="0"/>
              <a:t> 0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6E444CC-7FEB-394B-94B0-44F59E8F7B4A}"/>
              </a:ext>
            </a:extLst>
          </p:cNvPr>
          <p:cNvSpPr txBox="1"/>
          <p:nvPr/>
        </p:nvSpPr>
        <p:spPr>
          <a:xfrm>
            <a:off x="1306285" y="1140031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Bucket</a:t>
            </a:r>
            <a:r>
              <a:rPr lang="de-DE" dirty="0"/>
              <a:t> Model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308653D-5593-C443-9B90-CD4DAF44B058}"/>
              </a:ext>
            </a:extLst>
          </p:cNvPr>
          <p:cNvSpPr txBox="1"/>
          <p:nvPr/>
        </p:nvSpPr>
        <p:spPr>
          <a:xfrm>
            <a:off x="5664530" y="1140031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Spotlight Model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49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Truthahn, Wild Turkey, Vogel, Tierwelt, Natur, Tier">
            <a:extLst>
              <a:ext uri="{FF2B5EF4-FFF2-40B4-BE49-F238E27FC236}">
                <a16:creationId xmlns:a16="http://schemas.microsoft.com/office/drawing/2014/main" id="{402B468D-4673-DE41-9153-89CD2A474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hteck 4">
            <a:extLst>
              <a:ext uri="{FF2B5EF4-FFF2-40B4-BE49-F238E27FC236}">
                <a16:creationId xmlns:a16="http://schemas.microsoft.com/office/drawing/2014/main" id="{52967017-DEF9-1940-999E-95306EDE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3" y="690563"/>
            <a:ext cx="4654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3600"/>
              <a:t>The Induction problem</a:t>
            </a:r>
            <a:endParaRPr lang="de-DE" altLang="de-DE" sz="3600">
              <a:latin typeface="Arial" panose="020B0604020202020204" pitchFamily="34" charset="0"/>
            </a:endParaRPr>
          </a:p>
        </p:txBody>
      </p:sp>
      <p:sp>
        <p:nvSpPr>
          <p:cNvPr id="33796" name="Textfeld 5">
            <a:extLst>
              <a:ext uri="{FF2B5EF4-FFF2-40B4-BE49-F238E27FC236}">
                <a16:creationId xmlns:a16="http://schemas.microsoft.com/office/drawing/2014/main" id="{CCDA12BD-CD94-6E47-B782-110207E6E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5213349"/>
            <a:ext cx="89249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 dirty="0"/>
              <a:t>Russell: How </a:t>
            </a:r>
            <a:r>
              <a:rPr lang="de-DE" altLang="de-DE" sz="2800" dirty="0" err="1"/>
              <a:t>can</a:t>
            </a:r>
            <a:r>
              <a:rPr lang="de-DE" altLang="de-DE" sz="2800" dirty="0"/>
              <a:t> </a:t>
            </a:r>
            <a:r>
              <a:rPr lang="de-DE" altLang="de-DE" sz="2800" dirty="0" err="1"/>
              <a:t>we</a:t>
            </a:r>
            <a:r>
              <a:rPr lang="de-DE" altLang="de-DE" sz="2800" dirty="0"/>
              <a:t> </a:t>
            </a:r>
            <a:r>
              <a:rPr lang="de-DE" altLang="de-DE" sz="2800" dirty="0" err="1">
                <a:solidFill>
                  <a:srgbClr val="FF0000"/>
                </a:solidFill>
              </a:rPr>
              <a:t>logically</a:t>
            </a:r>
            <a:r>
              <a:rPr lang="de-DE" altLang="de-DE" sz="2800" dirty="0"/>
              <a:t> </a:t>
            </a:r>
            <a:r>
              <a:rPr lang="de-DE" altLang="de-DE" sz="2800" dirty="0" err="1"/>
              <a:t>draw</a:t>
            </a:r>
            <a:r>
              <a:rPr lang="de-DE" altLang="de-DE" sz="2800" dirty="0"/>
              <a:t> </a:t>
            </a:r>
            <a:r>
              <a:rPr lang="de-DE" altLang="de-DE" sz="2800" dirty="0" err="1"/>
              <a:t>general</a:t>
            </a:r>
            <a:r>
              <a:rPr lang="de-DE" altLang="de-DE" sz="2800" dirty="0"/>
              <a:t> </a:t>
            </a:r>
            <a:r>
              <a:rPr lang="de-DE" altLang="de-DE" sz="2800" dirty="0" err="1"/>
              <a:t>conclusions</a:t>
            </a:r>
            <a:r>
              <a:rPr lang="de-DE" altLang="de-DE" sz="2800" dirty="0"/>
              <a:t> </a:t>
            </a:r>
            <a:r>
              <a:rPr lang="de-DE" altLang="de-DE" sz="2800" dirty="0" err="1"/>
              <a:t>from</a:t>
            </a:r>
            <a:r>
              <a:rPr lang="de-DE" altLang="de-DE" sz="2800" dirty="0"/>
              <a:t> </a:t>
            </a:r>
            <a:r>
              <a:rPr lang="de-DE" altLang="de-DE" sz="2800" dirty="0" err="1"/>
              <a:t>specific</a:t>
            </a:r>
            <a:r>
              <a:rPr lang="de-DE" altLang="de-DE" sz="2800" dirty="0"/>
              <a:t> </a:t>
            </a:r>
            <a:r>
              <a:rPr lang="de-DE" altLang="de-DE" sz="2800" dirty="0" err="1"/>
              <a:t>examples</a:t>
            </a:r>
            <a:r>
              <a:rPr lang="de-DE" altLang="de-DE" sz="2800" dirty="0"/>
              <a:t>?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>
            <a:extLst>
              <a:ext uri="{FF2B5EF4-FFF2-40B4-BE49-F238E27FC236}">
                <a16:creationId xmlns:a16="http://schemas.microsoft.com/office/drawing/2014/main" id="{56F017FD-6F13-3D42-8DD2-B008012B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Induction problem</a:t>
            </a:r>
          </a:p>
        </p:txBody>
      </p:sp>
      <p:sp>
        <p:nvSpPr>
          <p:cNvPr id="34818" name="Inhaltsplatzhalter 2">
            <a:extLst>
              <a:ext uri="{FF2B5EF4-FFF2-40B4-BE49-F238E27FC236}">
                <a16:creationId xmlns:a16="http://schemas.microsoft.com/office/drawing/2014/main" id="{038FC51F-55FE-0047-9783-019A7EF57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3722688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3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“The turkey is fed every day: backward learning; how can we see the future based on knowledge from the past? How can the turkey know that the following day is Thanksgiving?”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8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de-DE" altLang="de-DE" sz="1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Taleb (2010): The Black Swan, p. 61 ff.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30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el 1">
            <a:extLst>
              <a:ext uri="{FF2B5EF4-FFF2-40B4-BE49-F238E27FC236}">
                <a16:creationId xmlns:a16="http://schemas.microsoft.com/office/drawing/2014/main" id="{C5440470-2C69-E743-AB18-1A0183825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7663"/>
            <a:ext cx="8229600" cy="1069975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Kritischer Rationalismus</a:t>
            </a:r>
          </a:p>
        </p:txBody>
      </p:sp>
      <p:pic>
        <p:nvPicPr>
          <p:cNvPr id="35842" name="Picture 6" descr="Karl Popper">
            <a:extLst>
              <a:ext uri="{FF2B5EF4-FFF2-40B4-BE49-F238E27FC236}">
                <a16:creationId xmlns:a16="http://schemas.microsoft.com/office/drawing/2014/main" id="{A5E592EE-63D6-5347-8E01-220D31E73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92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feld 4">
            <a:extLst>
              <a:ext uri="{FF2B5EF4-FFF2-40B4-BE49-F238E27FC236}">
                <a16:creationId xmlns:a16="http://schemas.microsoft.com/office/drawing/2014/main" id="{8C3CCE02-5E6C-C94A-B42E-598719936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3983038"/>
            <a:ext cx="25590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chemeClr val="bg1"/>
                </a:solidFill>
              </a:rPr>
              <a:t>One of the most important philosophers of the 20th century. Shaped the basic understanding of science.</a:t>
            </a:r>
            <a:endParaRPr lang="de-DE" altLang="de-DE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extfeld 5">
            <a:extLst>
              <a:ext uri="{FF2B5EF4-FFF2-40B4-BE49-F238E27FC236}">
                <a16:creationId xmlns:a16="http://schemas.microsoft.com/office/drawing/2014/main" id="{D63A6545-26BD-A349-A6E7-EAF394972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558800"/>
            <a:ext cx="62230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4400">
                <a:solidFill>
                  <a:schemeClr val="bg1"/>
                </a:solidFill>
              </a:rPr>
              <a:t>Karl Popper (1902-1994)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1">
            <a:extLst>
              <a:ext uri="{FF2B5EF4-FFF2-40B4-BE49-F238E27FC236}">
                <a16:creationId xmlns:a16="http://schemas.microsoft.com/office/drawing/2014/main" id="{58EDAFCF-D45A-9B40-A8BF-08C996CE5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Critical Rationalism</a:t>
            </a:r>
          </a:p>
        </p:txBody>
      </p:sp>
      <p:sp>
        <p:nvSpPr>
          <p:cNvPr id="36866" name="Inhaltsplatzhalter 2">
            <a:extLst>
              <a:ext uri="{FF2B5EF4-FFF2-40B4-BE49-F238E27FC236}">
                <a16:creationId xmlns:a16="http://schemas.microsoft.com/office/drawing/2014/main" id="{D45653F0-42CF-F24B-8BA4-5F455C9E8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52875"/>
            <a:ext cx="8229600" cy="3074988"/>
          </a:xfrm>
        </p:spPr>
        <p:txBody>
          <a:bodyPr/>
          <a:lstStyle/>
          <a:p>
            <a:pPr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Logic of Science</a:t>
            </a:r>
          </a:p>
          <a:p>
            <a:pPr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open society and it‘s enemies</a:t>
            </a:r>
          </a:p>
          <a:p>
            <a:pPr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misery of historicism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FAAA80-8D98-AA3C-17FB-D3202ADED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5629" y="1796143"/>
            <a:ext cx="8229600" cy="4525963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sz="8000" dirty="0" err="1">
                <a:solidFill>
                  <a:srgbClr val="FF0000"/>
                </a:solidFill>
              </a:rPr>
              <a:t>Ignorance</a:t>
            </a:r>
            <a:endParaRPr lang="de-DE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40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>
            <a:extLst>
              <a:ext uri="{FF2B5EF4-FFF2-40B4-BE49-F238E27FC236}">
                <a16:creationId xmlns:a16="http://schemas.microsoft.com/office/drawing/2014/main" id="{DE589D48-F107-E44D-B63B-695F8F049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Kritischer Rationalismus</a:t>
            </a:r>
          </a:p>
        </p:txBody>
      </p:sp>
      <p:pic>
        <p:nvPicPr>
          <p:cNvPr id="37890" name="Picture 4" descr="Krafttier Schwan: Schwäne auf der Donau">
            <a:extLst>
              <a:ext uri="{FF2B5EF4-FFF2-40B4-BE49-F238E27FC236}">
                <a16:creationId xmlns:a16="http://schemas.microsoft.com/office/drawing/2014/main" id="{C08C1756-60DE-1345-860D-498FF167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563"/>
            <a:ext cx="91440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Inhaltsplatzhalter 3">
            <a:extLst>
              <a:ext uri="{FF2B5EF4-FFF2-40B4-BE49-F238E27FC236}">
                <a16:creationId xmlns:a16="http://schemas.microsoft.com/office/drawing/2014/main" id="{CD890FC1-6EC9-F143-B062-A128E246C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88" y="3714750"/>
            <a:ext cx="8229600" cy="3473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6600" b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 all swans white?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el 1">
            <a:extLst>
              <a:ext uri="{FF2B5EF4-FFF2-40B4-BE49-F238E27FC236}">
                <a16:creationId xmlns:a16="http://schemas.microsoft.com/office/drawing/2014/main" id="{316D444A-065A-EA4E-8281-F779CEB82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Critical Rationalism</a:t>
            </a:r>
          </a:p>
        </p:txBody>
      </p:sp>
      <p:sp>
        <p:nvSpPr>
          <p:cNvPr id="38914" name="Inhaltsplatzhalter 2">
            <a:extLst>
              <a:ext uri="{FF2B5EF4-FFF2-40B4-BE49-F238E27FC236}">
                <a16:creationId xmlns:a16="http://schemas.microsoft.com/office/drawing/2014/main" id="{B7EDDEBD-7CCA-5045-B770-0DD1D9EF1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27" y="3545115"/>
            <a:ext cx="8686800" cy="4529138"/>
          </a:xfrm>
        </p:spPr>
        <p:txBody>
          <a:bodyPr/>
          <a:lstStyle/>
          <a:p>
            <a:pPr eaLnBrk="1" hangingPunct="1"/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Even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number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cannot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combined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develops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hypothetically-deductively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conclusions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tested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derived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idea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. </a:t>
            </a: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contradict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lead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falsification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>
            <a:extLst>
              <a:ext uri="{FF2B5EF4-FFF2-40B4-BE49-F238E27FC236}">
                <a16:creationId xmlns:a16="http://schemas.microsoft.com/office/drawing/2014/main" id="{1F680F27-29C7-1647-A727-49C471C1B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568BB0-9A60-AD45-A471-07E6A0DC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78" y="342900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dirty="0" err="1"/>
              <a:t>Please</a:t>
            </a:r>
            <a:r>
              <a:rPr lang="de-DE" dirty="0"/>
              <a:t> find out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meant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…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 </a:t>
            </a:r>
            <a:r>
              <a:rPr lang="de-DE" dirty="0" err="1"/>
              <a:t>Verification</a:t>
            </a:r>
            <a:endParaRPr lang="de-DE" dirty="0"/>
          </a:p>
          <a:p>
            <a:pPr>
              <a:defRPr/>
            </a:pPr>
            <a:r>
              <a:rPr lang="de-DE" dirty="0"/>
              <a:t> </a:t>
            </a:r>
            <a:r>
              <a:rPr lang="de-DE" dirty="0" err="1"/>
              <a:t>Falsification</a:t>
            </a:r>
            <a:endParaRPr lang="de-DE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feld 3">
            <a:extLst>
              <a:ext uri="{FF2B5EF4-FFF2-40B4-BE49-F238E27FC236}">
                <a16:creationId xmlns:a16="http://schemas.microsoft.com/office/drawing/2014/main" id="{20DA111C-4BD0-B043-821A-FE88AEC7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20113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pic>
        <p:nvPicPr>
          <p:cNvPr id="40963" name="Picture 5" descr="Fischernetz, Fischen, Grün, Fischfang, Meer, Fischer">
            <a:extLst>
              <a:ext uri="{FF2B5EF4-FFF2-40B4-BE49-F238E27FC236}">
                <a16:creationId xmlns:a16="http://schemas.microsoft.com/office/drawing/2014/main" id="{168D8743-3333-9F47-AAAE-8E3DC9074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feld 2">
            <a:extLst>
              <a:ext uri="{FF2B5EF4-FFF2-40B4-BE49-F238E27FC236}">
                <a16:creationId xmlns:a16="http://schemas.microsoft.com/office/drawing/2014/main" id="{2CA7798D-BF45-7F41-B245-AD3A317DB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22738"/>
            <a:ext cx="8686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2800" b="1" dirty="0"/>
              <a:t>A </a:t>
            </a:r>
            <a:r>
              <a:rPr lang="de-DE" altLang="de-DE" sz="2800" b="1" dirty="0" err="1"/>
              <a:t>theory</a:t>
            </a:r>
            <a:r>
              <a:rPr lang="de-DE" altLang="de-DE" sz="2800" b="1" dirty="0"/>
              <a:t> "...</a:t>
            </a:r>
            <a:r>
              <a:rPr lang="de-DE" altLang="de-DE" sz="2800" b="1" dirty="0" err="1"/>
              <a:t>is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the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net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we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cast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to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ensnare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the</a:t>
            </a:r>
            <a:r>
              <a:rPr lang="de-DE" altLang="de-DE" sz="2800" b="1" dirty="0"/>
              <a:t> '</a:t>
            </a:r>
            <a:r>
              <a:rPr lang="de-DE" altLang="de-DE" sz="2800" b="1" dirty="0" err="1"/>
              <a:t>world</a:t>
            </a:r>
            <a:r>
              <a:rPr lang="de-DE" altLang="de-DE" sz="2800" b="1" dirty="0"/>
              <a:t>' - </a:t>
            </a:r>
            <a:r>
              <a:rPr lang="de-DE" altLang="de-DE" sz="2800" b="1" dirty="0" err="1"/>
              <a:t>to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rationalize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it</a:t>
            </a:r>
            <a:r>
              <a:rPr lang="de-DE" altLang="de-DE" sz="2800" b="1" dirty="0"/>
              <a:t>, </a:t>
            </a:r>
            <a:r>
              <a:rPr lang="de-DE" altLang="de-DE" sz="2800" b="1" dirty="0" err="1"/>
              <a:t>to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explain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it</a:t>
            </a:r>
            <a:r>
              <a:rPr lang="de-DE" altLang="de-DE" sz="2800" b="1" dirty="0"/>
              <a:t>, </a:t>
            </a:r>
            <a:r>
              <a:rPr lang="de-DE" altLang="de-DE" sz="2800" b="1" dirty="0" err="1"/>
              <a:t>to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rule</a:t>
            </a:r>
            <a:r>
              <a:rPr lang="de-DE" altLang="de-DE" sz="2800" b="1" dirty="0"/>
              <a:t> it. </a:t>
            </a:r>
            <a:r>
              <a:rPr lang="de-DE" altLang="de-DE" sz="2800" b="1" dirty="0" err="1"/>
              <a:t>We're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working</a:t>
            </a:r>
            <a:r>
              <a:rPr lang="de-DE" altLang="de-DE" sz="2800" b="1" dirty="0"/>
              <a:t> on </a:t>
            </a:r>
            <a:r>
              <a:rPr lang="de-DE" altLang="de-DE" sz="2800" b="1" dirty="0" err="1"/>
              <a:t>tightening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the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mesh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of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the</a:t>
            </a:r>
            <a:r>
              <a:rPr lang="de-DE" altLang="de-DE" sz="2800" b="1" dirty="0"/>
              <a:t> </a:t>
            </a:r>
            <a:r>
              <a:rPr lang="de-DE" altLang="de-DE" sz="2800" b="1" dirty="0" err="1"/>
              <a:t>net</a:t>
            </a:r>
            <a:r>
              <a:rPr lang="de-DE" altLang="de-DE" sz="2800" b="1" dirty="0"/>
              <a:t>.” Popper</a:t>
            </a:r>
          </a:p>
        </p:txBody>
      </p:sp>
      <p:sp>
        <p:nvSpPr>
          <p:cNvPr id="40965" name="Textfeld 3">
            <a:extLst>
              <a:ext uri="{FF2B5EF4-FFF2-40B4-BE49-F238E27FC236}">
                <a16:creationId xmlns:a16="http://schemas.microsoft.com/office/drawing/2014/main" id="{5043C7DC-C63D-0D4F-A6FB-B85ECAAB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" y="573088"/>
            <a:ext cx="19192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4400">
                <a:latin typeface="Helvetica Neue" panose="02000503000000020004" pitchFamily="2" charset="0"/>
              </a:rPr>
              <a:t>Theory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1">
            <a:extLst>
              <a:ext uri="{FF2B5EF4-FFF2-40B4-BE49-F238E27FC236}">
                <a16:creationId xmlns:a16="http://schemas.microsoft.com/office/drawing/2014/main" id="{0BD01195-0BCA-8B4D-901F-436239064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8" y="274638"/>
            <a:ext cx="9493250" cy="1143000"/>
          </a:xfrm>
        </p:spPr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41986" name="Inhaltsplatzhalter 2">
            <a:extLst>
              <a:ext uri="{FF2B5EF4-FFF2-40B4-BE49-F238E27FC236}">
                <a16:creationId xmlns:a16="http://schemas.microsoft.com/office/drawing/2014/main" id="{4A4DF973-3F82-0D4D-9BFC-9DA72E0EE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4090988"/>
            <a:ext cx="8229600" cy="3074987"/>
          </a:xfrm>
        </p:spPr>
        <p:txBody>
          <a:bodyPr/>
          <a:lstStyle/>
          <a:p>
            <a:pPr eaLnBrk="1" hangingPunct="1"/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when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conditions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given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under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which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can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disproved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Acquisition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8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cumulative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continuous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process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trial and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error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/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>
            <a:extLst>
              <a:ext uri="{FF2B5EF4-FFF2-40B4-BE49-F238E27FC236}">
                <a16:creationId xmlns:a16="http://schemas.microsoft.com/office/drawing/2014/main" id="{284B9B53-CB43-B94C-A9E5-966C6501F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997950" cy="1143000"/>
          </a:xfrm>
        </p:spPr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41986" name="Inhaltsplatzhalter 2">
            <a:extLst>
              <a:ext uri="{FF2B5EF4-FFF2-40B4-BE49-F238E27FC236}">
                <a16:creationId xmlns:a16="http://schemas.microsoft.com/office/drawing/2014/main" id="{46E90647-D443-8242-89EB-2577BC297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93936"/>
            <a:ext cx="8229600" cy="310991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de-DE" sz="2400" dirty="0"/>
              <a:t>Critical </a:t>
            </a:r>
            <a:r>
              <a:rPr lang="de-DE" sz="2400" dirty="0" err="1"/>
              <a:t>rationalism</a:t>
            </a:r>
            <a:r>
              <a:rPr lang="de-DE" sz="2400" dirty="0"/>
              <a:t> </a:t>
            </a:r>
            <a:r>
              <a:rPr lang="de-DE" sz="2400" dirty="0" err="1"/>
              <a:t>basic</a:t>
            </a:r>
            <a:r>
              <a:rPr lang="de-DE" sz="2400" dirty="0"/>
              <a:t> </a:t>
            </a:r>
            <a:r>
              <a:rPr lang="de-DE" sz="2400" dirty="0" err="1"/>
              <a:t>statement</a:t>
            </a:r>
            <a:r>
              <a:rPr lang="de-DE" sz="2400" dirty="0"/>
              <a:t>: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de-DE" sz="2400" dirty="0"/>
              <a:t> </a:t>
            </a:r>
          </a:p>
          <a:p>
            <a:pPr marL="11113" indent="-11113" eaLnBrk="1" hangingPunct="1">
              <a:buFont typeface="Arial" panose="020B0604020202020204" pitchFamily="34" charset="0"/>
              <a:buNone/>
              <a:defRPr/>
            </a:pPr>
            <a:r>
              <a:rPr lang="de-DE" sz="2400" dirty="0"/>
              <a:t>Human </a:t>
            </a:r>
            <a:r>
              <a:rPr lang="de-DE" sz="2400" dirty="0" err="1"/>
              <a:t>knowledge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fallible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therefore</a:t>
            </a:r>
            <a:r>
              <a:rPr lang="de-DE" sz="2400" dirty="0"/>
              <a:t> </a:t>
            </a:r>
            <a:r>
              <a:rPr lang="de-DE" sz="2400" dirty="0" err="1"/>
              <a:t>confirmation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a </a:t>
            </a:r>
            <a:r>
              <a:rPr lang="de-DE" sz="2400" dirty="0" err="1"/>
              <a:t>theory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not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right</a:t>
            </a:r>
            <a:r>
              <a:rPr lang="de-DE" sz="2400" dirty="0"/>
              <a:t> </a:t>
            </a:r>
            <a:r>
              <a:rPr lang="de-DE" sz="2400" dirty="0" err="1"/>
              <a:t>way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gain</a:t>
            </a:r>
            <a:r>
              <a:rPr lang="de-DE" sz="2400" dirty="0"/>
              <a:t> </a:t>
            </a:r>
            <a:r>
              <a:rPr lang="de-DE" sz="2400" dirty="0" err="1"/>
              <a:t>knowledge</a:t>
            </a:r>
            <a:endParaRPr lang="de-DE" sz="2400" dirty="0"/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el 1">
            <a:extLst>
              <a:ext uri="{FF2B5EF4-FFF2-40B4-BE49-F238E27FC236}">
                <a16:creationId xmlns:a16="http://schemas.microsoft.com/office/drawing/2014/main" id="{81A18C6E-C42A-EC4D-89BC-B4A5EFD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44034" name="Inhaltsplatzhalter 2">
            <a:extLst>
              <a:ext uri="{FF2B5EF4-FFF2-40B4-BE49-F238E27FC236}">
                <a16:creationId xmlns:a16="http://schemas.microsoft.com/office/drawing/2014/main" id="{02909986-B574-8048-86D8-356A142E0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008" y="2236520"/>
            <a:ext cx="8858992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3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3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Consequences</a:t>
            </a:r>
            <a:r>
              <a:rPr lang="de-DE" altLang="de-DE" sz="3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sz="3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ultimate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unquestionable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need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checked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again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again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successfully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disproved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does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. But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probably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comes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closer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previous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already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disproved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gropes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way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el 1">
            <a:extLst>
              <a:ext uri="{FF2B5EF4-FFF2-40B4-BE49-F238E27FC236}">
                <a16:creationId xmlns:a16="http://schemas.microsoft.com/office/drawing/2014/main" id="{9D6D6610-273E-654E-8D24-B7F7ED50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45058" name="Inhaltsplatzhalter 2">
            <a:extLst>
              <a:ext uri="{FF2B5EF4-FFF2-40B4-BE49-F238E27FC236}">
                <a16:creationId xmlns:a16="http://schemas.microsoft.com/office/drawing/2014/main" id="{B041E285-4C82-8040-A33D-A5F289337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83050"/>
            <a:ext cx="9144000" cy="27749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	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claim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abandoned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but 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claim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untruth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.    </a:t>
            </a:r>
            <a:r>
              <a:rPr lang="de-DE" altLang="de-DE" sz="11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(Simon, 2009, S. 71)</a:t>
            </a:r>
            <a:endParaRPr lang="de-DE" altLang="de-DE" sz="16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Inhaltsplatzhalter 4">
            <a:extLst>
              <a:ext uri="{FF2B5EF4-FFF2-40B4-BE49-F238E27FC236}">
                <a16:creationId xmlns:a16="http://schemas.microsoft.com/office/drawing/2014/main" id="{4FAA9709-9B18-BB4C-8D45-0DC6C0E80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-46830" y="1354931"/>
            <a:ext cx="5294312" cy="442912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06" name="Textfeld 6">
            <a:extLst>
              <a:ext uri="{FF2B5EF4-FFF2-40B4-BE49-F238E27FC236}">
                <a16:creationId xmlns:a16="http://schemas.microsoft.com/office/drawing/2014/main" id="{AB32D38B-7E0C-E44B-B817-61FF19491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3" y="6499225"/>
            <a:ext cx="44291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>
                <a:latin typeface="Arial" panose="020B0604020202020204" pitchFamily="34" charset="0"/>
              </a:rPr>
              <a:t>aus: Lauth/Sareiter (2002): Wissenschaftliche Erkenntnis, S. 98, Paderborn</a:t>
            </a:r>
          </a:p>
        </p:txBody>
      </p:sp>
      <p:sp>
        <p:nvSpPr>
          <p:cNvPr id="47107" name="Textfeld 7">
            <a:extLst>
              <a:ext uri="{FF2B5EF4-FFF2-40B4-BE49-F238E27FC236}">
                <a16:creationId xmlns:a16="http://schemas.microsoft.com/office/drawing/2014/main" id="{396198F6-E4DF-EA46-BD50-6C79639DA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668963"/>
            <a:ext cx="3159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Popper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latin typeface="Arial" panose="020B0604020202020204" pitchFamily="34" charset="0"/>
              </a:rPr>
              <a:t>Model of theory development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FB7C4-FFEC-014C-ADC6-A08C5AF9C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Scientific </a:t>
            </a:r>
            <a:r>
              <a:rPr lang="de-DE" dirty="0" err="1"/>
              <a:t>Method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4277FB3F-B49D-7841-B6BB-042FF12425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1528" y="2582492"/>
            <a:ext cx="5422900" cy="359561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32E0979-95FC-5246-812E-068C620AF3E7}"/>
              </a:ext>
            </a:extLst>
          </p:cNvPr>
          <p:cNvSpPr txBox="1"/>
          <p:nvPr/>
        </p:nvSpPr>
        <p:spPr>
          <a:xfrm>
            <a:off x="2284966" y="6456404"/>
            <a:ext cx="49984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http://</a:t>
            </a:r>
            <a:r>
              <a:rPr lang="de-DE" sz="1050" dirty="0" err="1"/>
              <a:t>digfir-published.macmillanusa.com</a:t>
            </a:r>
            <a:r>
              <a:rPr lang="de-DE" sz="1050" dirty="0"/>
              <a:t>/wischusen_61498_f14/</a:t>
            </a:r>
            <a:r>
              <a:rPr lang="de-DE" sz="1050" dirty="0" err="1"/>
              <a:t>appendix_c.html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300476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7C13EC-2F69-E439-D246-B61DFCB7D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86" y="4508285"/>
            <a:ext cx="9078686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Modern </a:t>
            </a:r>
            <a:r>
              <a:rPr lang="de-DE" sz="2000" dirty="0" err="1"/>
              <a:t>science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based</a:t>
            </a:r>
            <a:r>
              <a:rPr lang="de-DE" sz="2000" dirty="0"/>
              <a:t> on „</a:t>
            </a:r>
            <a:r>
              <a:rPr lang="de-DE" sz="2000" dirty="0" err="1"/>
              <a:t>we</a:t>
            </a:r>
            <a:r>
              <a:rPr lang="de-DE" sz="2000" dirty="0"/>
              <a:t> </a:t>
            </a:r>
            <a:r>
              <a:rPr lang="de-DE" sz="2000" dirty="0" err="1"/>
              <a:t>don‘t</a:t>
            </a:r>
            <a:r>
              <a:rPr lang="de-DE" sz="2000" dirty="0"/>
              <a:t> </a:t>
            </a:r>
            <a:r>
              <a:rPr lang="de-DE" sz="2000" dirty="0" err="1"/>
              <a:t>know</a:t>
            </a:r>
            <a:r>
              <a:rPr lang="de-DE" sz="2000" dirty="0"/>
              <a:t>“</a:t>
            </a:r>
          </a:p>
          <a:p>
            <a:pPr marL="0" indent="0">
              <a:buNone/>
            </a:pPr>
            <a:r>
              <a:rPr lang="de-DE" sz="2000" dirty="0" err="1"/>
              <a:t>Humans</a:t>
            </a:r>
            <a:r>
              <a:rPr lang="de-DE" sz="2000" dirty="0"/>
              <a:t> do not </a:t>
            </a:r>
            <a:r>
              <a:rPr lang="de-DE" sz="2000" dirty="0" err="1"/>
              <a:t>know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answers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</a:t>
            </a:r>
            <a:r>
              <a:rPr lang="de-DE" sz="2000" dirty="0" err="1"/>
              <a:t>important</a:t>
            </a:r>
            <a:r>
              <a:rPr lang="de-DE" sz="2000" dirty="0"/>
              <a:t> </a:t>
            </a:r>
            <a:r>
              <a:rPr lang="de-DE" sz="2000" dirty="0" err="1"/>
              <a:t>questions</a:t>
            </a:r>
            <a:endParaRPr lang="de-DE" sz="2000" dirty="0"/>
          </a:p>
          <a:p>
            <a:pPr marL="0" indent="0">
              <a:buNone/>
            </a:pPr>
            <a:r>
              <a:rPr lang="de-DE" sz="2000" dirty="0" err="1"/>
              <a:t>No</a:t>
            </a:r>
            <a:r>
              <a:rPr lang="de-DE" sz="2000" dirty="0"/>
              <a:t> </a:t>
            </a:r>
            <a:r>
              <a:rPr lang="de-DE" sz="2000" dirty="0" err="1"/>
              <a:t>concept</a:t>
            </a:r>
            <a:r>
              <a:rPr lang="de-DE" sz="2000" dirty="0"/>
              <a:t>, </a:t>
            </a:r>
            <a:r>
              <a:rPr lang="de-DE" sz="2000" dirty="0" err="1"/>
              <a:t>idea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theory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sacred</a:t>
            </a:r>
            <a:r>
              <a:rPr lang="de-DE" sz="2000" dirty="0"/>
              <a:t> and </a:t>
            </a:r>
            <a:r>
              <a:rPr lang="de-DE" sz="2000" dirty="0" err="1"/>
              <a:t>beyond</a:t>
            </a:r>
            <a:r>
              <a:rPr lang="de-DE" sz="2000" dirty="0"/>
              <a:t> </a:t>
            </a:r>
            <a:r>
              <a:rPr lang="de-DE" sz="2000" dirty="0" err="1"/>
              <a:t>challenge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CDCB548-25B4-C9F9-2825-DAB306644608}"/>
              </a:ext>
            </a:extLst>
          </p:cNvPr>
          <p:cNvSpPr txBox="1"/>
          <p:nvPr/>
        </p:nvSpPr>
        <p:spPr>
          <a:xfrm>
            <a:off x="566057" y="6291943"/>
            <a:ext cx="998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Harari p. 279</a:t>
            </a:r>
          </a:p>
        </p:txBody>
      </p:sp>
    </p:spTree>
    <p:extLst>
      <p:ext uri="{BB962C8B-B14F-4D97-AF65-F5344CB8AC3E}">
        <p14:creationId xmlns:p14="http://schemas.microsoft.com/office/powerpoint/2010/main" val="31597713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B7B13B31-B59D-8E95-746E-52F68FC872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0" y="1710134"/>
            <a:ext cx="6300399" cy="343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886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F4BBD8A7-8CB8-5D4D-8312-9832FE061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9191260" cy="48100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FCB4672-68B7-2D4B-9D28-F2595AACBFD4}"/>
              </a:ext>
            </a:extLst>
          </p:cNvPr>
          <p:cNvSpPr txBox="1"/>
          <p:nvPr/>
        </p:nvSpPr>
        <p:spPr>
          <a:xfrm>
            <a:off x="495300" y="6565900"/>
            <a:ext cx="71048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https://</a:t>
            </a:r>
            <a:r>
              <a:rPr lang="de-DE" sz="1100" dirty="0" err="1"/>
              <a:t>www.cantorsparadise.com</a:t>
            </a:r>
            <a:r>
              <a:rPr lang="de-DE" sz="1100" dirty="0"/>
              <a:t>/does-poppers-falsification-principle-itself-need-to-be-falsifiable-3f3772e45bcc</a:t>
            </a:r>
          </a:p>
        </p:txBody>
      </p:sp>
    </p:spTree>
    <p:extLst>
      <p:ext uri="{BB962C8B-B14F-4D97-AF65-F5344CB8AC3E}">
        <p14:creationId xmlns:p14="http://schemas.microsoft.com/office/powerpoint/2010/main" val="18786898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el 1">
            <a:extLst>
              <a:ext uri="{FF2B5EF4-FFF2-40B4-BE49-F238E27FC236}">
                <a16:creationId xmlns:a16="http://schemas.microsoft.com/office/drawing/2014/main" id="{B14A272B-3CD2-9549-AD37-9E9F9987C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46082" name="Inhaltsplatzhalter 2">
            <a:extLst>
              <a:ext uri="{FF2B5EF4-FFF2-40B4-BE49-F238E27FC236}">
                <a16:creationId xmlns:a16="http://schemas.microsoft.com/office/drawing/2014/main" id="{F6687763-38E2-6641-8E4F-2A790BA24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32" y="4263243"/>
            <a:ext cx="9167750" cy="3709534"/>
          </a:xfrm>
        </p:spPr>
        <p:txBody>
          <a:bodyPr/>
          <a:lstStyle/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immune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refutation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generate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“pseudo-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” </a:t>
            </a:r>
          </a:p>
          <a:p>
            <a:pPr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Marx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Freud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Popper's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preferred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examples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pseudoscience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20354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el 1">
            <a:extLst>
              <a:ext uri="{FF2B5EF4-FFF2-40B4-BE49-F238E27FC236}">
                <a16:creationId xmlns:a16="http://schemas.microsoft.com/office/drawing/2014/main" id="{46250DD3-52C7-054A-8F4D-4D69291E9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441325"/>
            <a:ext cx="8867775" cy="1143000"/>
          </a:xfrm>
        </p:spPr>
        <p:txBody>
          <a:bodyPr/>
          <a:lstStyle/>
          <a:p>
            <a:pPr algn="l" eaLnBrk="1" hangingPunct="1"/>
            <a:r>
              <a:rPr lang="de-DE" altLang="de-DE" sz="40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exactly is "scientific"?</a:t>
            </a:r>
          </a:p>
        </p:txBody>
      </p:sp>
      <p:sp>
        <p:nvSpPr>
          <p:cNvPr id="57347" name="Inhaltsplatzhalter 2">
            <a:extLst>
              <a:ext uri="{FF2B5EF4-FFF2-40B4-BE49-F238E27FC236}">
                <a16:creationId xmlns:a16="http://schemas.microsoft.com/office/drawing/2014/main" id="{2F6BE9E1-68AB-0D45-90F3-35B67DCDD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55" y="3429000"/>
            <a:ext cx="9268691" cy="452596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12700" indent="-12700" eaLnBrk="1" hangingPunct="1">
              <a:buFont typeface="Arial" panose="020B0604020202020204" pitchFamily="34" charset="0"/>
              <a:buNone/>
              <a:defRPr/>
            </a:pP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  <a:endParaRPr lang="de-DE" altLang="de-DE" sz="2400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12700" indent="-12700" eaLnBrk="1" hangingPunct="1">
              <a:buFont typeface="Arial" panose="020B0604020202020204" pitchFamily="34" charset="0"/>
              <a:buNone/>
              <a:defRPr/>
            </a:pPr>
            <a:r>
              <a:rPr lang="de-DE" sz="2400" dirty="0" err="1"/>
              <a:t>Why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astrology</a:t>
            </a:r>
            <a:r>
              <a:rPr lang="de-DE" sz="2400" dirty="0"/>
              <a:t> not a </a:t>
            </a:r>
            <a:r>
              <a:rPr lang="de-DE" sz="2400" dirty="0" err="1"/>
              <a:t>suitable</a:t>
            </a:r>
            <a:r>
              <a:rPr lang="de-DE" sz="2400" dirty="0"/>
              <a:t> </a:t>
            </a:r>
            <a:r>
              <a:rPr lang="de-DE" sz="2400" dirty="0" err="1"/>
              <a:t>topic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thesis</a:t>
            </a:r>
            <a:r>
              <a:rPr lang="de-DE" sz="2400" dirty="0"/>
              <a:t>?</a:t>
            </a:r>
            <a:endParaRPr lang="de-DE" altLang="de-DE" sz="2400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el 1">
            <a:extLst>
              <a:ext uri="{FF2B5EF4-FFF2-40B4-BE49-F238E27FC236}">
                <a16:creationId xmlns:a16="http://schemas.microsoft.com/office/drawing/2014/main" id="{EE027927-2002-BD41-81D9-2E5B4AF44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Thomas Kuhn</a:t>
            </a:r>
          </a:p>
        </p:txBody>
      </p:sp>
      <p:sp>
        <p:nvSpPr>
          <p:cNvPr id="49154" name="Inhaltsplatzhalter 2">
            <a:extLst>
              <a:ext uri="{FF2B5EF4-FFF2-40B4-BE49-F238E27FC236}">
                <a16:creationId xmlns:a16="http://schemas.microsoft.com/office/drawing/2014/main" id="{4A6046FB-1CDF-3C43-A039-1E419BEFC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37062"/>
            <a:ext cx="8229600" cy="242093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Scientists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do 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look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falsifications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in 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normal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but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solutions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within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accepted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paradigm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understanding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anomalies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el 1">
            <a:extLst>
              <a:ext uri="{FF2B5EF4-FFF2-40B4-BE49-F238E27FC236}">
                <a16:creationId xmlns:a16="http://schemas.microsoft.com/office/drawing/2014/main" id="{2B1B8652-22F9-B94A-BADF-5653B049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50178" name="Inhaltsplatzhalter 2">
            <a:extLst>
              <a:ext uri="{FF2B5EF4-FFF2-40B4-BE49-F238E27FC236}">
                <a16:creationId xmlns:a16="http://schemas.microsoft.com/office/drawing/2014/main" id="{6F3CFEDC-F942-8B41-8CD8-835D23FB9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50179" name="Bild 3">
            <a:extLst>
              <a:ext uri="{FF2B5EF4-FFF2-40B4-BE49-F238E27FC236}">
                <a16:creationId xmlns:a16="http://schemas.microsoft.com/office/drawing/2014/main" id="{5469097A-1540-CD4C-8B3C-703B8C4FF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1AC59A2-0D48-0547-9D09-215EFB59C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6607" y="986154"/>
            <a:ext cx="3270786" cy="465660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29842F7-06DD-BE40-B7C1-B1F741691D4B}"/>
              </a:ext>
            </a:extLst>
          </p:cNvPr>
          <p:cNvSpPr txBox="1"/>
          <p:nvPr/>
        </p:nvSpPr>
        <p:spPr>
          <a:xfrm>
            <a:off x="3716977" y="6519553"/>
            <a:ext cx="14622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/>
              <a:t>https://</a:t>
            </a:r>
            <a:r>
              <a:rPr lang="de-DE" sz="700" dirty="0" err="1"/>
              <a:t>joemonster.org</a:t>
            </a:r>
            <a:r>
              <a:rPr lang="de-DE" sz="700" dirty="0"/>
              <a:t>/</a:t>
            </a:r>
            <a:r>
              <a:rPr lang="de-DE" sz="700" dirty="0" err="1"/>
              <a:t>art</a:t>
            </a:r>
            <a:r>
              <a:rPr lang="de-DE" sz="700" dirty="0"/>
              <a:t>/27732</a:t>
            </a:r>
          </a:p>
        </p:txBody>
      </p:sp>
    </p:spTree>
    <p:extLst>
      <p:ext uri="{BB962C8B-B14F-4D97-AF65-F5344CB8AC3E}">
        <p14:creationId xmlns:p14="http://schemas.microsoft.com/office/powerpoint/2010/main" val="23227307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el 1">
            <a:extLst>
              <a:ext uri="{FF2B5EF4-FFF2-40B4-BE49-F238E27FC236}">
                <a16:creationId xmlns:a16="http://schemas.microsoft.com/office/drawing/2014/main" id="{0DB0092E-726F-3547-8844-1A049AE1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de-DE" altLang="de-DE"/>
              <a:t>Thomas Kuhn</a:t>
            </a:r>
          </a:p>
        </p:txBody>
      </p:sp>
      <p:pic>
        <p:nvPicPr>
          <p:cNvPr id="3" name="Grafik 2" descr="Der Kuhn-Zyklus für einen Paradigmenwechsel tritt ein, wenn ein Paradigma  seinen Einfluss verliert und ein anderes übernimmt | Premium Vektor">
            <a:extLst>
              <a:ext uri="{FF2B5EF4-FFF2-40B4-BE49-F238E27FC236}">
                <a16:creationId xmlns:a16="http://schemas.microsoft.com/office/drawing/2014/main" id="{C69573CA-0738-12A4-0F41-C18C313194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64" r="18552" b="3"/>
          <a:stretch>
            <a:fillRect/>
          </a:stretch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51202" name="Inhaltsplatzhalter 2">
            <a:extLst>
              <a:ext uri="{FF2B5EF4-FFF2-40B4-BE49-F238E27FC236}">
                <a16:creationId xmlns:a16="http://schemas.microsoft.com/office/drawing/2014/main" id="{AE1B59E6-2715-EF41-805E-8E7DA8B36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6543" y="2057399"/>
            <a:ext cx="40386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2400" dirty="0" err="1"/>
              <a:t>Extraordinary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science</a:t>
            </a:r>
            <a:r>
              <a:rPr lang="de-DE" altLang="de-DE" sz="2400" dirty="0"/>
              <a:t>: </a:t>
            </a:r>
            <a:r>
              <a:rPr lang="de-DE" altLang="de-DE" sz="2400" dirty="0" err="1"/>
              <a:t>paradigm</a:t>
            </a:r>
            <a:r>
              <a:rPr lang="de-DE" altLang="de-DE" sz="2400" dirty="0"/>
              <a:t> shift </a:t>
            </a:r>
            <a:r>
              <a:rPr lang="de-DE" altLang="de-DE" sz="2400" dirty="0" err="1"/>
              <a:t>or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scientific</a:t>
            </a:r>
            <a:r>
              <a:rPr lang="de-DE" altLang="de-DE" sz="2400" dirty="0"/>
              <a:t> </a:t>
            </a:r>
            <a:r>
              <a:rPr lang="de-DE" altLang="de-DE" sz="2400" dirty="0" err="1"/>
              <a:t>revolution</a:t>
            </a:r>
            <a:r>
              <a:rPr lang="de-DE" altLang="de-DE" sz="24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 err="1"/>
              <a:t>Paradigms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are</a:t>
            </a:r>
            <a:r>
              <a:rPr lang="de-DE" altLang="de-DE" sz="2400" dirty="0"/>
              <a:t> not </a:t>
            </a:r>
            <a:r>
              <a:rPr lang="de-DE" altLang="de-DE" sz="2400" dirty="0" err="1"/>
              <a:t>abandoned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because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have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been</a:t>
            </a:r>
            <a:r>
              <a:rPr lang="de-DE" altLang="de-DE" sz="2400" dirty="0"/>
              <a:t> </a:t>
            </a:r>
            <a:r>
              <a:rPr lang="de-DE" altLang="de-DE" sz="2400" dirty="0" err="1"/>
              <a:t>falsified</a:t>
            </a:r>
            <a:r>
              <a:rPr lang="de-DE" altLang="de-DE" sz="2400" dirty="0"/>
              <a:t>; </a:t>
            </a:r>
            <a:r>
              <a:rPr lang="de-DE" altLang="de-DE" sz="2400" dirty="0" err="1"/>
              <a:t>only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if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can</a:t>
            </a:r>
            <a:r>
              <a:rPr lang="de-DE" altLang="de-DE" sz="2400" dirty="0"/>
              <a:t> </a:t>
            </a:r>
            <a:r>
              <a:rPr lang="de-DE" altLang="de-DE" sz="2400" dirty="0" err="1"/>
              <a:t>be</a:t>
            </a:r>
            <a:r>
              <a:rPr lang="de-DE" altLang="de-DE" sz="2400" dirty="0"/>
              <a:t> </a:t>
            </a:r>
            <a:r>
              <a:rPr lang="de-DE" altLang="de-DE" sz="2400" dirty="0" err="1"/>
              <a:t>replaced</a:t>
            </a:r>
            <a:r>
              <a:rPr lang="de-DE" altLang="de-DE" sz="2400" dirty="0"/>
              <a:t> </a:t>
            </a:r>
            <a:r>
              <a:rPr lang="de-DE" altLang="de-DE" sz="2400" dirty="0" err="1"/>
              <a:t>by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another</a:t>
            </a:r>
            <a:r>
              <a:rPr lang="de-DE" altLang="de-DE" sz="24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 err="1"/>
              <a:t>Accumulation</a:t>
            </a:r>
            <a:r>
              <a:rPr lang="de-DE" altLang="de-DE" sz="2400" dirty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anomalies</a:t>
            </a:r>
            <a:r>
              <a:rPr lang="de-DE" altLang="de-DE" sz="2400" dirty="0"/>
              <a:t>, </a:t>
            </a:r>
            <a:r>
              <a:rPr lang="de-DE" altLang="de-DE" sz="2400" dirty="0" err="1"/>
              <a:t>competing</a:t>
            </a:r>
            <a:r>
              <a:rPr lang="de-DE" altLang="de-DE" sz="2400" dirty="0"/>
              <a:t> </a:t>
            </a:r>
            <a:r>
              <a:rPr lang="de-DE" altLang="de-DE" sz="2400" dirty="0" err="1"/>
              <a:t>theories</a:t>
            </a:r>
            <a:endParaRPr lang="de-DE" altLang="de-DE" sz="24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el 1">
            <a:extLst>
              <a:ext uri="{FF2B5EF4-FFF2-40B4-BE49-F238E27FC236}">
                <a16:creationId xmlns:a16="http://schemas.microsoft.com/office/drawing/2014/main" id="{63654647-1B48-0C44-8E09-D6BBE232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Popper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Kuhn</a:t>
            </a:r>
          </a:p>
        </p:txBody>
      </p:sp>
      <p:sp>
        <p:nvSpPr>
          <p:cNvPr id="52226" name="Inhaltsplatzhalter 2">
            <a:extLst>
              <a:ext uri="{FF2B5EF4-FFF2-40B4-BE49-F238E27FC236}">
                <a16:creationId xmlns:a16="http://schemas.microsoft.com/office/drawing/2014/main" id="{BF4594AD-B3CA-2445-BD62-8E737EE2E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3429000"/>
            <a:ext cx="8686800" cy="4525963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progress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through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failure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gain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in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ts val="1800"/>
              </a:spcBef>
            </a:pP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Falsification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leads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meshes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net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becoming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tighter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tighter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ts val="1800"/>
              </a:spcBef>
            </a:pP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Improvement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modification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endParaRPr lang="de-DE" altLang="de-DE" sz="2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</a:pP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Failure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opportunity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further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development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ts val="1800"/>
              </a:spcBef>
            </a:pP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Falsification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feedback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loop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0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0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progress</a:t>
            </a:r>
            <a:endParaRPr lang="de-DE" altLang="de-DE" sz="2000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1800"/>
              </a:spcBef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el 1">
            <a:extLst>
              <a:ext uri="{FF2B5EF4-FFF2-40B4-BE49-F238E27FC236}">
                <a16:creationId xmlns:a16="http://schemas.microsoft.com/office/drawing/2014/main" id="{A3C1F1ED-B210-EE46-8ADC-E22598408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 Progress</a:t>
            </a:r>
          </a:p>
        </p:txBody>
      </p:sp>
      <p:sp>
        <p:nvSpPr>
          <p:cNvPr id="53250" name="Inhaltsplatzhalter 2">
            <a:extLst>
              <a:ext uri="{FF2B5EF4-FFF2-40B4-BE49-F238E27FC236}">
                <a16:creationId xmlns:a16="http://schemas.microsoft.com/office/drawing/2014/main" id="{ACD06436-B02F-9C40-91D6-80DA6976E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4259716"/>
            <a:ext cx="8686800" cy="310991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Shattering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conventional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views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accepted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beliefs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new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counterintuitive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findings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small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outcomes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large (e.g.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relativity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de-DE" altLang="de-DE" sz="12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(aus: Taleb (2010): Der schwarze Schwan, S. 61)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C3CC35-947E-8FD8-232A-1ED498034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543" y="3962401"/>
            <a:ext cx="4245428" cy="4525963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000" dirty="0" err="1"/>
              <a:t>Empirical</a:t>
            </a:r>
            <a:r>
              <a:rPr lang="de-DE" sz="2000" dirty="0"/>
              <a:t> </a:t>
            </a:r>
            <a:r>
              <a:rPr lang="de-DE" sz="2000" dirty="0" err="1"/>
              <a:t>observations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</a:t>
            </a:r>
            <a:r>
              <a:rPr lang="de-DE" sz="2000" dirty="0" err="1"/>
              <a:t>comprehensive</a:t>
            </a:r>
            <a:r>
              <a:rPr lang="de-DE" sz="2000" dirty="0"/>
              <a:t> </a:t>
            </a:r>
            <a:r>
              <a:rPr lang="de-DE" sz="2000" dirty="0" err="1"/>
              <a:t>theories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Modern </a:t>
            </a:r>
            <a:r>
              <a:rPr lang="de-DE" sz="2000" dirty="0" err="1"/>
              <a:t>science</a:t>
            </a:r>
            <a:r>
              <a:rPr lang="de-DE" sz="2000" dirty="0"/>
              <a:t> </a:t>
            </a:r>
            <a:r>
              <a:rPr lang="de-DE" sz="2000" dirty="0" err="1"/>
              <a:t>uses</a:t>
            </a:r>
            <a:r>
              <a:rPr lang="de-DE" sz="2000" dirty="0"/>
              <a:t> </a:t>
            </a:r>
            <a:r>
              <a:rPr lang="de-DE" sz="2000" dirty="0" err="1"/>
              <a:t>mathematics</a:t>
            </a:r>
            <a:endParaRPr lang="de-DE" sz="2000" dirty="0"/>
          </a:p>
        </p:txBody>
      </p:sp>
      <p:pic>
        <p:nvPicPr>
          <p:cNvPr id="5" name="Grafik 4" descr="Isaac Newton | The mathematical principles of natural philosophy...,">
            <a:extLst>
              <a:ext uri="{FF2B5EF4-FFF2-40B4-BE49-F238E27FC236}">
                <a16:creationId xmlns:a16="http://schemas.microsoft.com/office/drawing/2014/main" id="{B0BE191C-EBCB-326D-2801-9853FF12A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365" y="0"/>
            <a:ext cx="3827813" cy="68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284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08A07F-81BE-CB35-2935-B4BB79A9D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4400" dirty="0"/>
              <a:t>Self-</a:t>
            </a:r>
            <a:r>
              <a:rPr lang="de-DE" sz="4400" dirty="0" err="1"/>
              <a:t>Correcting</a:t>
            </a:r>
            <a:r>
              <a:rPr lang="de-DE" sz="4400" dirty="0"/>
              <a:t> </a:t>
            </a:r>
            <a:r>
              <a:rPr lang="de-DE" sz="4400" dirty="0" err="1"/>
              <a:t>Mechanism</a:t>
            </a:r>
            <a:endParaRPr lang="de-DE" sz="44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dirty="0" err="1"/>
              <a:t>Because</a:t>
            </a:r>
            <a:r>
              <a:rPr lang="de-DE" sz="2400" dirty="0"/>
              <a:t> </a:t>
            </a:r>
            <a:r>
              <a:rPr lang="de-DE" sz="2400" dirty="0" err="1"/>
              <a:t>scientists</a:t>
            </a:r>
            <a:r>
              <a:rPr lang="de-DE" sz="2400" dirty="0"/>
              <a:t> </a:t>
            </a:r>
            <a:r>
              <a:rPr lang="de-DE" sz="2400" dirty="0" err="1"/>
              <a:t>were</a:t>
            </a:r>
            <a:r>
              <a:rPr lang="de-DE" sz="2400" dirty="0"/>
              <a:t> </a:t>
            </a:r>
            <a:r>
              <a:rPr lang="de-DE" sz="2400" dirty="0" err="1"/>
              <a:t>constantly</a:t>
            </a:r>
            <a:r>
              <a:rPr lang="de-DE" sz="2400" dirty="0"/>
              <a:t> </a:t>
            </a:r>
            <a:r>
              <a:rPr lang="de-DE" sz="2400" dirty="0" err="1"/>
              <a:t>encouraged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prove</a:t>
            </a:r>
            <a:r>
              <a:rPr lang="de-DE" sz="2400" dirty="0"/>
              <a:t> </a:t>
            </a:r>
            <a:r>
              <a:rPr lang="de-DE" sz="2400" dirty="0" err="1"/>
              <a:t>each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wrong</a:t>
            </a:r>
            <a:r>
              <a:rPr lang="de-DE" sz="2400" dirty="0"/>
              <a:t>, </a:t>
            </a:r>
            <a:r>
              <a:rPr lang="de-DE" sz="2400" dirty="0" err="1"/>
              <a:t>knowledge</a:t>
            </a:r>
            <a:r>
              <a:rPr lang="de-DE" sz="2400" dirty="0"/>
              <a:t> </a:t>
            </a:r>
            <a:r>
              <a:rPr lang="de-DE" sz="2400" dirty="0" err="1"/>
              <a:t>began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accumulate</a:t>
            </a:r>
            <a:r>
              <a:rPr lang="de-DE" sz="2400" dirty="0"/>
              <a:t> </a:t>
            </a:r>
            <a:r>
              <a:rPr lang="de-DE" sz="2400" dirty="0" err="1"/>
              <a:t>exponentially</a:t>
            </a:r>
            <a:r>
              <a:rPr lang="de-DE" sz="2400" dirty="0"/>
              <a:t> </a:t>
            </a:r>
          </a:p>
          <a:p>
            <a:pPr marL="0" indent="0">
              <a:buNone/>
            </a:pPr>
            <a:r>
              <a:rPr lang="de-DE" sz="2400" dirty="0" err="1">
                <a:solidFill>
                  <a:srgbClr val="FF0000"/>
                </a:solidFill>
              </a:rPr>
              <a:t>Institutionalization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of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this</a:t>
            </a:r>
            <a:r>
              <a:rPr lang="de-DE" sz="2400" dirty="0">
                <a:solidFill>
                  <a:srgbClr val="FF0000"/>
                </a:solidFill>
              </a:rPr>
              <a:t> "Method </a:t>
            </a:r>
            <a:r>
              <a:rPr lang="de-DE" sz="2400" dirty="0" err="1">
                <a:solidFill>
                  <a:srgbClr val="FF0000"/>
                </a:solidFill>
              </a:rPr>
              <a:t>of</a:t>
            </a:r>
            <a:r>
              <a:rPr lang="de-DE" sz="2400" dirty="0">
                <a:solidFill>
                  <a:srgbClr val="FF0000"/>
                </a:solidFill>
              </a:rPr>
              <a:t> Doubt," </a:t>
            </a:r>
            <a:r>
              <a:rPr lang="de-DE" sz="2400" dirty="0" err="1"/>
              <a:t>lead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rapid </a:t>
            </a:r>
            <a:r>
              <a:rPr lang="de-DE" sz="2400" dirty="0" err="1"/>
              <a:t>technological</a:t>
            </a:r>
            <a:r>
              <a:rPr lang="de-DE" sz="2400" dirty="0"/>
              <a:t> </a:t>
            </a:r>
            <a:r>
              <a:rPr lang="de-DE" sz="2400" dirty="0" err="1"/>
              <a:t>surge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modern </a:t>
            </a:r>
            <a:r>
              <a:rPr lang="de-DE" sz="2400" dirty="0" err="1"/>
              <a:t>era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1156717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523B5-0516-4942-3703-1A382479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de-DE" sz="1400"/>
            </a:br>
            <a:br>
              <a:rPr lang="de-DE" sz="1400"/>
            </a:br>
            <a:r>
              <a:rPr lang="de-DE" sz="1400"/>
              <a:t>The Science System</a:t>
            </a:r>
            <a:br>
              <a:rPr lang="de-DE" sz="1400"/>
            </a:br>
            <a:br>
              <a:rPr lang="de-DE" sz="1400"/>
            </a:br>
            <a:endParaRPr lang="de-DE" sz="1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C799B76-8AAD-6ED0-55B2-B397AE27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23" r="1314" b="-1"/>
          <a:stretch>
            <a:fillRect/>
          </a:stretch>
        </p:blipFill>
        <p:spPr>
          <a:xfrm>
            <a:off x="457200" y="1600207"/>
            <a:ext cx="4038600" cy="4525949"/>
          </a:xfrm>
          <a:prstGeom prst="rect">
            <a:avLst/>
          </a:prstGeom>
          <a:noFill/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4FEAF6-F6EB-2177-A557-AD4E94DA5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2200" dirty="0" err="1"/>
              <a:t>Based</a:t>
            </a:r>
            <a:r>
              <a:rPr lang="de-DE" sz="2200" dirty="0"/>
              <a:t> on Scientific Method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Quality </a:t>
            </a:r>
            <a:r>
              <a:rPr lang="de-DE" sz="2200" dirty="0" err="1"/>
              <a:t>control</a:t>
            </a:r>
            <a:r>
              <a:rPr lang="de-DE" sz="2200" dirty="0"/>
              <a:t> </a:t>
            </a:r>
            <a:r>
              <a:rPr lang="de-DE" sz="2200" dirty="0" err="1"/>
              <a:t>mechanism</a:t>
            </a:r>
            <a:r>
              <a:rPr lang="de-DE" sz="2200" dirty="0"/>
              <a:t> </a:t>
            </a:r>
            <a:r>
              <a:rPr lang="de-DE" sz="2200" dirty="0" err="1"/>
              <a:t>peer</a:t>
            </a:r>
            <a:r>
              <a:rPr lang="de-DE" sz="2200" dirty="0"/>
              <a:t> review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Specialized </a:t>
            </a:r>
            <a:r>
              <a:rPr lang="de-DE" sz="2200" dirty="0" err="1"/>
              <a:t>scientific</a:t>
            </a:r>
            <a:r>
              <a:rPr lang="de-DE" sz="2200" dirty="0"/>
              <a:t> </a:t>
            </a:r>
            <a:r>
              <a:rPr lang="de-DE" sz="2200" dirty="0" err="1"/>
              <a:t>journals</a:t>
            </a:r>
            <a:r>
              <a:rPr lang="de-DE" sz="2200" dirty="0"/>
              <a:t>, </a:t>
            </a:r>
            <a:r>
              <a:rPr lang="de-DE" sz="2200" dirty="0" err="1"/>
              <a:t>editors</a:t>
            </a:r>
            <a:r>
              <a:rPr lang="de-DE" sz="2200" dirty="0"/>
              <a:t> send </a:t>
            </a:r>
            <a:r>
              <a:rPr lang="de-DE" sz="2200" dirty="0" err="1"/>
              <a:t>the</a:t>
            </a:r>
            <a:r>
              <a:rPr lang="de-DE" sz="2200" dirty="0"/>
              <a:t> </a:t>
            </a:r>
            <a:r>
              <a:rPr lang="de-DE" sz="2200" dirty="0" err="1"/>
              <a:t>work</a:t>
            </a:r>
            <a:r>
              <a:rPr lang="de-DE" sz="2200" dirty="0"/>
              <a:t> </a:t>
            </a:r>
            <a:r>
              <a:rPr lang="de-DE" sz="2200" dirty="0" err="1"/>
              <a:t>to</a:t>
            </a:r>
            <a:r>
              <a:rPr lang="de-DE" sz="2200" dirty="0"/>
              <a:t> </a:t>
            </a:r>
            <a:r>
              <a:rPr lang="de-DE" sz="2200" dirty="0" err="1"/>
              <a:t>independent</a:t>
            </a:r>
            <a:r>
              <a:rPr lang="de-DE" sz="2200" dirty="0"/>
              <a:t> </a:t>
            </a:r>
            <a:r>
              <a:rPr lang="de-DE" sz="2200" dirty="0" err="1"/>
              <a:t>experts</a:t>
            </a:r>
            <a:r>
              <a:rPr lang="de-DE" sz="2200" dirty="0"/>
              <a:t> in </a:t>
            </a:r>
            <a:r>
              <a:rPr lang="de-DE" sz="2200" dirty="0" err="1"/>
              <a:t>the</a:t>
            </a:r>
            <a:r>
              <a:rPr lang="de-DE" sz="2200" dirty="0"/>
              <a:t> same </a:t>
            </a:r>
            <a:r>
              <a:rPr lang="de-DE" sz="2200" dirty="0" err="1"/>
              <a:t>field</a:t>
            </a:r>
            <a:r>
              <a:rPr lang="de-DE" sz="2200" dirty="0"/>
              <a:t> 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Peer </a:t>
            </a:r>
            <a:r>
              <a:rPr lang="de-DE" sz="2200" dirty="0" err="1"/>
              <a:t>reviewers</a:t>
            </a:r>
            <a:r>
              <a:rPr lang="de-DE" sz="2200" dirty="0"/>
              <a:t> </a:t>
            </a:r>
            <a:r>
              <a:rPr lang="de-DE" sz="2200" dirty="0" err="1"/>
              <a:t>evaluate</a:t>
            </a:r>
            <a:r>
              <a:rPr lang="de-DE" sz="2200" dirty="0"/>
              <a:t> </a:t>
            </a:r>
            <a:r>
              <a:rPr lang="de-DE" sz="2200" dirty="0" err="1"/>
              <a:t>the</a:t>
            </a:r>
            <a:r>
              <a:rPr lang="de-DE" sz="2200" dirty="0"/>
              <a:t> </a:t>
            </a:r>
            <a:r>
              <a:rPr lang="de-DE" sz="2200" dirty="0" err="1"/>
              <a:t>study's</a:t>
            </a:r>
            <a:r>
              <a:rPr lang="de-DE" sz="2200" dirty="0"/>
              <a:t> design, </a:t>
            </a:r>
            <a:r>
              <a:rPr lang="de-DE" sz="2200" dirty="0" err="1"/>
              <a:t>mathematical</a:t>
            </a:r>
            <a:r>
              <a:rPr lang="de-DE" sz="2200" dirty="0"/>
              <a:t> </a:t>
            </a:r>
            <a:r>
              <a:rPr lang="de-DE" sz="2200" dirty="0" err="1"/>
              <a:t>accuracy</a:t>
            </a:r>
            <a:r>
              <a:rPr lang="de-DE" sz="2200" dirty="0"/>
              <a:t>, and </a:t>
            </a:r>
            <a:r>
              <a:rPr lang="de-DE" sz="2200" dirty="0" err="1"/>
              <a:t>logic</a:t>
            </a:r>
            <a:endParaRPr lang="de-DE" sz="2200" dirty="0"/>
          </a:p>
          <a:p>
            <a:pPr>
              <a:lnSpc>
                <a:spcPct val="90000"/>
              </a:lnSpc>
            </a:pPr>
            <a:r>
              <a:rPr lang="de-DE" sz="2200" dirty="0"/>
              <a:t>Carrer and renommée via </a:t>
            </a:r>
            <a:r>
              <a:rPr lang="de-DE" sz="2200" dirty="0" err="1"/>
              <a:t>publications</a:t>
            </a:r>
            <a:endParaRPr lang="de-DE" sz="2200" dirty="0"/>
          </a:p>
          <a:p>
            <a:pPr marL="0" indent="0">
              <a:lnSpc>
                <a:spcPct val="90000"/>
              </a:lnSpc>
              <a:buNone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6754575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92E8-4905-9BD0-91BB-15786BD8B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A8A7E-490C-8BC3-47A8-29509845E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The Science System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E81D83-E7B1-53B0-5EFD-2AACD29FD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3429000"/>
            <a:ext cx="8229600" cy="4525963"/>
          </a:xfrm>
        </p:spPr>
        <p:txBody>
          <a:bodyPr/>
          <a:lstStyle/>
          <a:p>
            <a:r>
              <a:rPr lang="de-DE" sz="2400" dirty="0" err="1"/>
              <a:t>Financed</a:t>
            </a:r>
            <a:r>
              <a:rPr lang="de-DE" sz="2400" dirty="0"/>
              <a:t> via </a:t>
            </a:r>
            <a:r>
              <a:rPr lang="de-DE" sz="2400" dirty="0" err="1"/>
              <a:t>governments</a:t>
            </a:r>
            <a:r>
              <a:rPr lang="de-DE" sz="2400" dirty="0"/>
              <a:t> </a:t>
            </a:r>
            <a:r>
              <a:rPr lang="de-DE" sz="2400" dirty="0" err="1"/>
              <a:t>grants</a:t>
            </a:r>
            <a:r>
              <a:rPr lang="de-DE" sz="2400" dirty="0"/>
              <a:t>, private </a:t>
            </a:r>
            <a:r>
              <a:rPr lang="de-DE" sz="2400" dirty="0" err="1"/>
              <a:t>foundations</a:t>
            </a:r>
            <a:r>
              <a:rPr lang="de-DE" sz="2400" dirty="0"/>
              <a:t>, </a:t>
            </a:r>
            <a:r>
              <a:rPr lang="de-DE" sz="2400" dirty="0" err="1"/>
              <a:t>corporate</a:t>
            </a:r>
            <a:r>
              <a:rPr lang="de-DE" sz="2400" dirty="0"/>
              <a:t> </a:t>
            </a:r>
            <a:r>
              <a:rPr lang="de-DE" sz="2400" dirty="0" err="1"/>
              <a:t>funding</a:t>
            </a:r>
            <a:endParaRPr lang="de-DE" sz="2400" dirty="0"/>
          </a:p>
          <a:p>
            <a:r>
              <a:rPr lang="de-DE" sz="2400" dirty="0" err="1"/>
              <a:t>Competitive</a:t>
            </a:r>
            <a:r>
              <a:rPr lang="de-DE" sz="2400" dirty="0"/>
              <a:t> </a:t>
            </a:r>
            <a:r>
              <a:rPr lang="de-DE" sz="2400" dirty="0" err="1"/>
              <a:t>proposals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secure</a:t>
            </a:r>
            <a:r>
              <a:rPr lang="de-DE" sz="2400" dirty="0"/>
              <a:t> </a:t>
            </a:r>
            <a:r>
              <a:rPr lang="de-DE" sz="2400" dirty="0" err="1"/>
              <a:t>these</a:t>
            </a:r>
            <a:r>
              <a:rPr lang="de-DE" sz="2400" dirty="0"/>
              <a:t> </a:t>
            </a:r>
            <a:r>
              <a:rPr lang="de-DE" sz="2400" dirty="0" err="1"/>
              <a:t>funds</a:t>
            </a:r>
            <a:r>
              <a:rPr lang="de-DE" sz="2400" dirty="0"/>
              <a:t>, </a:t>
            </a:r>
            <a:r>
              <a:rPr lang="de-DE" sz="2400" dirty="0" err="1"/>
              <a:t>demonstrating</a:t>
            </a:r>
            <a:r>
              <a:rPr lang="de-DE" sz="2400" dirty="0"/>
              <a:t> </a:t>
            </a:r>
            <a:r>
              <a:rPr lang="de-DE" sz="2400" dirty="0" err="1"/>
              <a:t>how</a:t>
            </a:r>
            <a:r>
              <a:rPr lang="de-DE" sz="2400" dirty="0"/>
              <a:t> </a:t>
            </a:r>
            <a:r>
              <a:rPr lang="de-DE" sz="2400" dirty="0" err="1"/>
              <a:t>their</a:t>
            </a:r>
            <a:r>
              <a:rPr lang="de-DE" sz="2400" dirty="0"/>
              <a:t> </a:t>
            </a:r>
            <a:r>
              <a:rPr lang="de-DE" sz="2400" dirty="0" err="1"/>
              <a:t>proposed</a:t>
            </a:r>
            <a:r>
              <a:rPr lang="de-DE" sz="2400" dirty="0"/>
              <a:t> </a:t>
            </a:r>
            <a:r>
              <a:rPr lang="de-DE" sz="2400" dirty="0" err="1"/>
              <a:t>work</a:t>
            </a:r>
            <a:r>
              <a:rPr lang="de-DE" sz="2400" dirty="0"/>
              <a:t> will </a:t>
            </a:r>
            <a:r>
              <a:rPr lang="de-DE" sz="2400" dirty="0" err="1"/>
              <a:t>advance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field</a:t>
            </a:r>
            <a:r>
              <a:rPr lang="de-DE" sz="2400" dirty="0"/>
              <a:t>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solve</a:t>
            </a:r>
            <a:r>
              <a:rPr lang="de-DE" sz="2400" dirty="0"/>
              <a:t> </a:t>
            </a:r>
            <a:r>
              <a:rPr lang="de-DE" sz="2400" dirty="0" err="1"/>
              <a:t>practical</a:t>
            </a:r>
            <a:r>
              <a:rPr lang="de-DE" sz="2400" dirty="0"/>
              <a:t> </a:t>
            </a:r>
            <a:r>
              <a:rPr lang="de-DE" sz="2400" dirty="0" err="1"/>
              <a:t>problems</a:t>
            </a:r>
            <a:endParaRPr lang="de-DE" sz="2400" dirty="0"/>
          </a:p>
          <a:p>
            <a:r>
              <a:rPr lang="de-DE" sz="2400" dirty="0"/>
              <a:t>New </a:t>
            </a:r>
            <a:r>
              <a:rPr lang="de-DE" sz="2400" dirty="0" err="1"/>
              <a:t>publications</a:t>
            </a:r>
            <a:r>
              <a:rPr lang="de-DE" sz="2400" dirty="0"/>
              <a:t> </a:t>
            </a:r>
            <a:r>
              <a:rPr lang="de-DE" sz="2400" dirty="0" err="1"/>
              <a:t>shared</a:t>
            </a:r>
            <a:r>
              <a:rPr lang="de-DE" sz="2400" dirty="0"/>
              <a:t> </a:t>
            </a:r>
            <a:r>
              <a:rPr lang="de-DE" sz="2400" dirty="0" err="1"/>
              <a:t>globally</a:t>
            </a:r>
            <a:r>
              <a:rPr lang="de-DE" sz="2400" dirty="0"/>
              <a:t> </a:t>
            </a:r>
            <a:r>
              <a:rPr lang="de-DE" sz="2400" dirty="0" err="1"/>
              <a:t>through</a:t>
            </a:r>
            <a:r>
              <a:rPr lang="de-DE" sz="2400" dirty="0"/>
              <a:t> </a:t>
            </a:r>
            <a:r>
              <a:rPr lang="de-DE" sz="2400" dirty="0" err="1"/>
              <a:t>academic</a:t>
            </a:r>
            <a:r>
              <a:rPr lang="de-DE" sz="2400" dirty="0"/>
              <a:t> </a:t>
            </a:r>
            <a:r>
              <a:rPr lang="de-DE" sz="2400" dirty="0" err="1"/>
              <a:t>databases</a:t>
            </a:r>
            <a:r>
              <a:rPr lang="de-DE" sz="2400" dirty="0"/>
              <a:t>, </a:t>
            </a:r>
            <a:r>
              <a:rPr lang="de-DE" sz="2400" dirty="0" err="1"/>
              <a:t>conferences</a:t>
            </a:r>
            <a:r>
              <a:rPr lang="de-DE" sz="2400" dirty="0"/>
              <a:t>, and </a:t>
            </a:r>
            <a:r>
              <a:rPr lang="de-DE" sz="2400" dirty="0" err="1"/>
              <a:t>public</a:t>
            </a:r>
            <a:r>
              <a:rPr lang="de-DE" sz="2400" dirty="0"/>
              <a:t> </a:t>
            </a:r>
            <a:r>
              <a:rPr lang="de-DE" sz="2400" dirty="0" err="1"/>
              <a:t>archives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566886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9B681-AA71-6E47-8B95-B89A7C187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A278F2-D531-FDBF-1737-3EB5C37D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The Science System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382178-22A2-39E5-3BF6-AF92FBA0F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4525963"/>
          </a:xfrm>
        </p:spPr>
        <p:txBody>
          <a:bodyPr/>
          <a:lstStyle/>
          <a:p>
            <a:r>
              <a:rPr lang="de-DE" sz="2400" dirty="0"/>
              <a:t>The </a:t>
            </a:r>
            <a:r>
              <a:rPr lang="de-DE" sz="2400" dirty="0" err="1"/>
              <a:t>ultimate</a:t>
            </a:r>
            <a:r>
              <a:rPr lang="de-DE" sz="2400" dirty="0"/>
              <a:t> </a:t>
            </a:r>
            <a:r>
              <a:rPr lang="de-DE" sz="2400" dirty="0" err="1"/>
              <a:t>test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any</a:t>
            </a:r>
            <a:r>
              <a:rPr lang="de-DE" sz="2400" dirty="0"/>
              <a:t> </a:t>
            </a:r>
            <a:r>
              <a:rPr lang="de-DE" sz="2400" dirty="0" err="1"/>
              <a:t>scientific</a:t>
            </a:r>
            <a:r>
              <a:rPr lang="de-DE" sz="2400" dirty="0"/>
              <a:t> </a:t>
            </a:r>
            <a:r>
              <a:rPr lang="de-DE" sz="2400" dirty="0" err="1"/>
              <a:t>breakthrough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>
                <a:solidFill>
                  <a:srgbClr val="FF0000"/>
                </a:solidFill>
              </a:rPr>
              <a:t>replication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</a:p>
          <a:p>
            <a:r>
              <a:rPr lang="de-DE" sz="2400" dirty="0"/>
              <a:t>Other </a:t>
            </a:r>
            <a:r>
              <a:rPr lang="de-DE" sz="2400" dirty="0" err="1"/>
              <a:t>independent</a:t>
            </a:r>
            <a:r>
              <a:rPr lang="de-DE" sz="2400" dirty="0"/>
              <a:t> </a:t>
            </a:r>
            <a:r>
              <a:rPr lang="de-DE" sz="2400" dirty="0" err="1"/>
              <a:t>researchers</a:t>
            </a:r>
            <a:r>
              <a:rPr lang="de-DE" sz="2400" dirty="0"/>
              <a:t> </a:t>
            </a:r>
            <a:r>
              <a:rPr lang="de-DE" sz="2400" dirty="0" err="1"/>
              <a:t>must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able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>
                <a:solidFill>
                  <a:srgbClr val="FF0000"/>
                </a:solidFill>
              </a:rPr>
              <a:t>repeat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the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experiments</a:t>
            </a:r>
            <a:r>
              <a:rPr lang="de-DE" sz="2400" dirty="0">
                <a:solidFill>
                  <a:srgbClr val="FF0000"/>
                </a:solidFill>
              </a:rPr>
              <a:t> and </a:t>
            </a:r>
            <a:r>
              <a:rPr lang="de-DE" sz="2400" dirty="0" err="1">
                <a:solidFill>
                  <a:srgbClr val="FF0000"/>
                </a:solidFill>
              </a:rPr>
              <a:t>achieve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the</a:t>
            </a:r>
            <a:r>
              <a:rPr lang="de-DE" sz="2400" dirty="0">
                <a:solidFill>
                  <a:srgbClr val="FF0000"/>
                </a:solidFill>
              </a:rPr>
              <a:t> same </a:t>
            </a:r>
            <a:r>
              <a:rPr lang="de-DE" sz="2400" dirty="0" err="1">
                <a:solidFill>
                  <a:srgbClr val="FF0000"/>
                </a:solidFill>
              </a:rPr>
              <a:t>results</a:t>
            </a:r>
            <a:endParaRPr lang="de-DE" sz="2400" dirty="0">
              <a:solidFill>
                <a:srgbClr val="FF0000"/>
              </a:solidFill>
            </a:endParaRPr>
          </a:p>
          <a:p>
            <a:r>
              <a:rPr lang="de-DE" sz="2400" dirty="0"/>
              <a:t>Over time, </a:t>
            </a:r>
            <a:r>
              <a:rPr lang="de-DE" sz="2400" dirty="0" err="1"/>
              <a:t>as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multiple </a:t>
            </a:r>
            <a:r>
              <a:rPr lang="de-DE" sz="2400" dirty="0" err="1">
                <a:solidFill>
                  <a:srgbClr val="FF0000"/>
                </a:solidFill>
              </a:rPr>
              <a:t>studies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confirm</a:t>
            </a:r>
            <a:r>
              <a:rPr lang="de-DE" sz="2400" dirty="0">
                <a:solidFill>
                  <a:srgbClr val="FF0000"/>
                </a:solidFill>
              </a:rPr>
              <a:t> a </a:t>
            </a:r>
            <a:r>
              <a:rPr lang="de-DE" sz="2400" dirty="0" err="1">
                <a:solidFill>
                  <a:srgbClr val="FF0000"/>
                </a:solidFill>
              </a:rPr>
              <a:t>findings</a:t>
            </a:r>
            <a:r>
              <a:rPr lang="de-DE" sz="2400" dirty="0"/>
              <a:t>,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ideas</a:t>
            </a:r>
            <a:r>
              <a:rPr lang="de-DE" sz="2400" dirty="0"/>
              <a:t> </a:t>
            </a:r>
            <a:r>
              <a:rPr lang="de-DE" sz="2400" dirty="0" err="1"/>
              <a:t>are</a:t>
            </a:r>
            <a:r>
              <a:rPr lang="de-DE" sz="2400" dirty="0"/>
              <a:t> </a:t>
            </a:r>
            <a:r>
              <a:rPr lang="de-DE" sz="2400" dirty="0" err="1"/>
              <a:t>integrated</a:t>
            </a:r>
            <a:r>
              <a:rPr lang="de-DE" sz="2400" dirty="0"/>
              <a:t> </a:t>
            </a:r>
            <a:r>
              <a:rPr lang="de-DE" sz="2400" dirty="0" err="1"/>
              <a:t>into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>
                <a:solidFill>
                  <a:srgbClr val="FF0000"/>
                </a:solidFill>
              </a:rPr>
              <a:t>broader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consensus</a:t>
            </a:r>
            <a:endParaRPr lang="de-D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620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SA Science Funding Cuts in 2025, and proposed cuts to expect for 2026">
            <a:extLst>
              <a:ext uri="{FF2B5EF4-FFF2-40B4-BE49-F238E27FC236}">
                <a16:creationId xmlns:a16="http://schemas.microsoft.com/office/drawing/2014/main" id="{A8988583-1917-2AF4-13A6-0D602ABE3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35" y="337679"/>
            <a:ext cx="9147535" cy="3758627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443B56-019F-A9F0-7C35-7D0CBF19F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306" y="3202079"/>
            <a:ext cx="8229600" cy="4525963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sz="2800" dirty="0"/>
              <a:t>How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Trump </a:t>
            </a:r>
            <a:r>
              <a:rPr lang="de-DE" sz="2800" dirty="0" err="1"/>
              <a:t>administration</a:t>
            </a:r>
            <a:r>
              <a:rPr lang="de-DE" sz="2800" dirty="0"/>
              <a:t> </a:t>
            </a:r>
            <a:r>
              <a:rPr lang="de-DE" sz="2800" dirty="0" err="1"/>
              <a:t>challenging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scientific</a:t>
            </a:r>
            <a:r>
              <a:rPr lang="de-DE" sz="2800" dirty="0"/>
              <a:t> </a:t>
            </a:r>
            <a:r>
              <a:rPr lang="de-DE" sz="2800" dirty="0" err="1"/>
              <a:t>system</a:t>
            </a:r>
            <a:r>
              <a:rPr lang="de-DE" sz="2800" dirty="0"/>
              <a:t> and 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dangerous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18638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D6DFF-3BC8-8E49-AF13-6A46FAE8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recognize</a:t>
            </a:r>
            <a:r>
              <a:rPr lang="de-DE" dirty="0"/>
              <a:t> pseudo-</a:t>
            </a:r>
            <a:r>
              <a:rPr lang="de-DE" dirty="0" err="1"/>
              <a:t>science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990540-25C0-D149-ACE0-143720521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r>
              <a:rPr lang="de-DE" sz="1600" b="1" i="1" dirty="0"/>
              <a:t>Belief in </a:t>
            </a:r>
            <a:r>
              <a:rPr lang="de-DE" sz="1600" b="1" i="1" dirty="0" err="1"/>
              <a:t>authority</a:t>
            </a:r>
            <a:r>
              <a:rPr lang="de-DE" sz="1600" b="1" dirty="0"/>
              <a:t>:</a:t>
            </a:r>
            <a:r>
              <a:rPr lang="de-DE" sz="1600" dirty="0"/>
              <a:t>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contended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some</a:t>
            </a:r>
            <a:r>
              <a:rPr lang="de-DE" sz="1600" dirty="0"/>
              <a:t> </a:t>
            </a:r>
            <a:r>
              <a:rPr lang="de-DE" sz="1600" dirty="0" err="1"/>
              <a:t>person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persons</a:t>
            </a:r>
            <a:r>
              <a:rPr lang="de-DE" sz="1600" dirty="0"/>
              <a:t> </a:t>
            </a:r>
            <a:r>
              <a:rPr lang="de-DE" sz="1600" dirty="0" err="1"/>
              <a:t>have</a:t>
            </a:r>
            <a:r>
              <a:rPr lang="de-DE" sz="1600" dirty="0"/>
              <a:t> a </a:t>
            </a:r>
            <a:r>
              <a:rPr lang="de-DE" sz="1600" dirty="0" err="1"/>
              <a:t>special</a:t>
            </a:r>
            <a:r>
              <a:rPr lang="de-DE" sz="1600" dirty="0"/>
              <a:t> </a:t>
            </a:r>
            <a:r>
              <a:rPr lang="de-DE" sz="1600" dirty="0" err="1"/>
              <a:t>ability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determine</a:t>
            </a:r>
            <a:r>
              <a:rPr lang="de-DE" sz="1600" dirty="0"/>
              <a:t> </a:t>
            </a:r>
            <a:r>
              <a:rPr lang="de-DE" sz="1600" dirty="0" err="1"/>
              <a:t>what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true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false</a:t>
            </a:r>
            <a:r>
              <a:rPr lang="de-DE" sz="1600" dirty="0"/>
              <a:t>. </a:t>
            </a:r>
            <a:r>
              <a:rPr lang="de-DE" sz="1600" dirty="0" err="1"/>
              <a:t>Others</a:t>
            </a:r>
            <a:r>
              <a:rPr lang="de-DE" sz="1600" dirty="0"/>
              <a:t> </a:t>
            </a:r>
            <a:r>
              <a:rPr lang="de-DE" sz="1600" dirty="0" err="1"/>
              <a:t>have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accept</a:t>
            </a:r>
            <a:r>
              <a:rPr lang="de-DE" sz="1600" dirty="0"/>
              <a:t> </a:t>
            </a:r>
            <a:r>
              <a:rPr lang="de-DE" sz="1600" dirty="0" err="1"/>
              <a:t>their</a:t>
            </a:r>
            <a:r>
              <a:rPr lang="de-DE" sz="1600" dirty="0"/>
              <a:t> </a:t>
            </a:r>
            <a:r>
              <a:rPr lang="de-DE" sz="1600" dirty="0" err="1"/>
              <a:t>judgments</a:t>
            </a:r>
            <a:r>
              <a:rPr lang="de-DE" sz="1600" dirty="0"/>
              <a:t>.</a:t>
            </a:r>
          </a:p>
          <a:p>
            <a:pPr marL="0" indent="0">
              <a:buNone/>
            </a:pPr>
            <a:endParaRPr lang="de-DE" sz="1600" dirty="0"/>
          </a:p>
          <a:p>
            <a:r>
              <a:rPr lang="de-DE" sz="1600" b="1" i="1" dirty="0" err="1"/>
              <a:t>Unrepeatable</a:t>
            </a:r>
            <a:r>
              <a:rPr lang="de-DE" sz="1600" b="1" i="1" dirty="0"/>
              <a:t> </a:t>
            </a:r>
            <a:r>
              <a:rPr lang="de-DE" sz="1600" b="1" i="1" dirty="0" err="1"/>
              <a:t>experiments</a:t>
            </a:r>
            <a:r>
              <a:rPr lang="de-DE" sz="1600" b="1" dirty="0"/>
              <a:t>: </a:t>
            </a:r>
            <a:r>
              <a:rPr lang="de-DE" sz="1600" dirty="0" err="1"/>
              <a:t>Reliance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put</a:t>
            </a:r>
            <a:r>
              <a:rPr lang="de-DE" sz="1600" dirty="0"/>
              <a:t> on </a:t>
            </a:r>
            <a:r>
              <a:rPr lang="de-DE" sz="1600" dirty="0" err="1"/>
              <a:t>experiments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cannot</a:t>
            </a:r>
            <a:r>
              <a:rPr lang="de-DE" sz="1600" dirty="0"/>
              <a:t> </a:t>
            </a:r>
            <a:r>
              <a:rPr lang="de-DE" sz="1600" dirty="0" err="1"/>
              <a:t>be</a:t>
            </a:r>
            <a:r>
              <a:rPr lang="de-DE" sz="1600" dirty="0"/>
              <a:t> </a:t>
            </a:r>
            <a:r>
              <a:rPr lang="de-DE" sz="1600" dirty="0" err="1"/>
              <a:t>repeated</a:t>
            </a:r>
            <a:r>
              <a:rPr lang="de-DE" sz="1600" dirty="0"/>
              <a:t> </a:t>
            </a:r>
            <a:r>
              <a:rPr lang="de-DE" sz="1600" dirty="0" err="1"/>
              <a:t>by</a:t>
            </a:r>
            <a:r>
              <a:rPr lang="de-DE" sz="1600" dirty="0"/>
              <a:t> </a:t>
            </a:r>
            <a:r>
              <a:rPr lang="de-DE" sz="1600" dirty="0" err="1"/>
              <a:t>others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same </a:t>
            </a:r>
            <a:r>
              <a:rPr lang="de-DE" sz="1600" dirty="0" err="1"/>
              <a:t>outcome</a:t>
            </a:r>
            <a:r>
              <a:rPr lang="de-DE" sz="1600" dirty="0"/>
              <a:t>.</a:t>
            </a:r>
          </a:p>
          <a:p>
            <a:pPr marL="0" indent="0">
              <a:buNone/>
            </a:pPr>
            <a:endParaRPr lang="de-DE" sz="1600" dirty="0"/>
          </a:p>
          <a:p>
            <a:r>
              <a:rPr lang="de-DE" sz="1600" b="1" i="1" dirty="0" err="1"/>
              <a:t>Handpicked</a:t>
            </a:r>
            <a:r>
              <a:rPr lang="de-DE" sz="1600" b="1" i="1" dirty="0"/>
              <a:t> </a:t>
            </a:r>
            <a:r>
              <a:rPr lang="de-DE" sz="1600" b="1" i="1" dirty="0" err="1"/>
              <a:t>examples</a:t>
            </a:r>
            <a:r>
              <a:rPr lang="de-DE" sz="1600" b="1" dirty="0"/>
              <a:t>: </a:t>
            </a:r>
            <a:r>
              <a:rPr lang="de-DE" sz="1600" dirty="0" err="1"/>
              <a:t>Handpicked</a:t>
            </a:r>
            <a:r>
              <a:rPr lang="de-DE" sz="1600" dirty="0"/>
              <a:t> </a:t>
            </a:r>
            <a:r>
              <a:rPr lang="de-DE" sz="1600" dirty="0" err="1"/>
              <a:t>examples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used</a:t>
            </a:r>
            <a:r>
              <a:rPr lang="de-DE" sz="1600" dirty="0"/>
              <a:t> </a:t>
            </a:r>
            <a:r>
              <a:rPr lang="de-DE" sz="1600" dirty="0" err="1"/>
              <a:t>although</a:t>
            </a:r>
            <a:r>
              <a:rPr lang="de-DE" sz="1600" dirty="0"/>
              <a:t> </a:t>
            </a:r>
            <a:r>
              <a:rPr lang="de-DE" sz="1600" dirty="0" err="1"/>
              <a:t>they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not </a:t>
            </a:r>
            <a:r>
              <a:rPr lang="de-DE" sz="1600" dirty="0" err="1"/>
              <a:t>representative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general</a:t>
            </a:r>
            <a:r>
              <a:rPr lang="de-DE" sz="1600" dirty="0"/>
              <a:t> </a:t>
            </a:r>
            <a:r>
              <a:rPr lang="de-DE" sz="1600" dirty="0" err="1"/>
              <a:t>category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investigation</a:t>
            </a:r>
            <a:r>
              <a:rPr lang="de-DE" sz="1600" dirty="0"/>
              <a:t> </a:t>
            </a:r>
            <a:r>
              <a:rPr lang="de-DE" sz="1600" dirty="0" err="1"/>
              <a:t>refers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.</a:t>
            </a:r>
          </a:p>
          <a:p>
            <a:pPr marL="0" indent="0">
              <a:buNone/>
            </a:pPr>
            <a:endParaRPr lang="de-DE" sz="1600" dirty="0"/>
          </a:p>
          <a:p>
            <a:r>
              <a:rPr lang="de-DE" sz="1600" b="1" i="1" dirty="0" err="1"/>
              <a:t>Unwillingness</a:t>
            </a:r>
            <a:r>
              <a:rPr lang="de-DE" sz="1600" b="1" i="1" dirty="0"/>
              <a:t> </a:t>
            </a:r>
            <a:r>
              <a:rPr lang="de-DE" sz="1600" b="1" i="1" dirty="0" err="1"/>
              <a:t>to</a:t>
            </a:r>
            <a:r>
              <a:rPr lang="de-DE" sz="1600" b="1" i="1" dirty="0"/>
              <a:t> </a:t>
            </a:r>
            <a:r>
              <a:rPr lang="de-DE" sz="1600" b="1" i="1" dirty="0" err="1"/>
              <a:t>test</a:t>
            </a:r>
            <a:r>
              <a:rPr lang="de-DE" sz="1600" b="1" dirty="0"/>
              <a:t>: </a:t>
            </a:r>
            <a:r>
              <a:rPr lang="de-DE" sz="1600" dirty="0"/>
              <a:t>A </a:t>
            </a:r>
            <a:r>
              <a:rPr lang="de-DE" sz="1600" dirty="0" err="1"/>
              <a:t>theory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not </a:t>
            </a:r>
            <a:r>
              <a:rPr lang="de-DE" sz="1600" dirty="0" err="1"/>
              <a:t>tested</a:t>
            </a:r>
            <a:r>
              <a:rPr lang="de-DE" sz="1600" dirty="0"/>
              <a:t> </a:t>
            </a:r>
            <a:r>
              <a:rPr lang="de-DE" sz="1600" dirty="0" err="1"/>
              <a:t>although</a:t>
            </a:r>
            <a:r>
              <a:rPr lang="de-DE" sz="1600" dirty="0"/>
              <a:t>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possible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test</a:t>
            </a:r>
            <a:r>
              <a:rPr lang="de-DE" sz="1600" dirty="0"/>
              <a:t> it.</a:t>
            </a:r>
          </a:p>
          <a:p>
            <a:pPr marL="0" indent="0">
              <a:buNone/>
            </a:pPr>
            <a:endParaRPr lang="de-DE" sz="1600" dirty="0"/>
          </a:p>
          <a:p>
            <a:r>
              <a:rPr lang="de-DE" sz="1600" b="1" i="1" dirty="0" err="1"/>
              <a:t>Disregard</a:t>
            </a:r>
            <a:r>
              <a:rPr lang="de-DE" sz="1600" b="1" i="1" dirty="0"/>
              <a:t> </a:t>
            </a:r>
            <a:r>
              <a:rPr lang="de-DE" sz="1600" b="1" i="1" dirty="0" err="1"/>
              <a:t>of</a:t>
            </a:r>
            <a:r>
              <a:rPr lang="de-DE" sz="1600" b="1" i="1" dirty="0"/>
              <a:t> </a:t>
            </a:r>
            <a:r>
              <a:rPr lang="de-DE" sz="1600" b="1" i="1" dirty="0" err="1"/>
              <a:t>refuting</a:t>
            </a:r>
            <a:r>
              <a:rPr lang="de-DE" sz="1600" b="1" i="1" dirty="0"/>
              <a:t> </a:t>
            </a:r>
            <a:r>
              <a:rPr lang="de-DE" sz="1600" b="1" i="1" dirty="0" err="1"/>
              <a:t>information</a:t>
            </a:r>
            <a:r>
              <a:rPr lang="de-DE" sz="1600" b="1" dirty="0"/>
              <a:t>: </a:t>
            </a:r>
            <a:r>
              <a:rPr lang="de-DE" sz="1600" dirty="0" err="1"/>
              <a:t>Observations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experiments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conflict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a </a:t>
            </a:r>
            <a:r>
              <a:rPr lang="de-DE" sz="1600" dirty="0" err="1"/>
              <a:t>theory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neglected</a:t>
            </a:r>
            <a:r>
              <a:rPr lang="de-DE" sz="1600" dirty="0"/>
              <a:t>.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6163E30-406E-4E4C-87CB-31B40BFDBEA8}"/>
              </a:ext>
            </a:extLst>
          </p:cNvPr>
          <p:cNvSpPr txBox="1"/>
          <p:nvPr/>
        </p:nvSpPr>
        <p:spPr>
          <a:xfrm>
            <a:off x="5318826" y="6456404"/>
            <a:ext cx="31309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https://</a:t>
            </a:r>
            <a:r>
              <a:rPr lang="de-DE" sz="1050" dirty="0" err="1"/>
              <a:t>plato.stanford.edu</a:t>
            </a:r>
            <a:r>
              <a:rPr lang="de-DE" sz="1050" dirty="0"/>
              <a:t>/</a:t>
            </a:r>
            <a:r>
              <a:rPr lang="de-DE" sz="1050" dirty="0" err="1"/>
              <a:t>entries</a:t>
            </a:r>
            <a:r>
              <a:rPr lang="de-DE" sz="1050" dirty="0"/>
              <a:t>/pseudo-</a:t>
            </a:r>
            <a:r>
              <a:rPr lang="de-DE" sz="1050" dirty="0" err="1"/>
              <a:t>science</a:t>
            </a:r>
            <a:r>
              <a:rPr lang="de-DE" sz="105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9901776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90852-2FF4-0D4F-A285-84F417D5A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12750"/>
            <a:ext cx="8229600" cy="1143000"/>
          </a:xfrm>
        </p:spPr>
        <p:txBody>
          <a:bodyPr/>
          <a:lstStyle/>
          <a:p>
            <a:pPr algn="l"/>
            <a:r>
              <a:rPr lang="de-DE" dirty="0" err="1"/>
              <a:t>Conspiracy</a:t>
            </a:r>
            <a:r>
              <a:rPr lang="de-DE" dirty="0"/>
              <a:t> </a:t>
            </a:r>
            <a:r>
              <a:rPr lang="de-DE" dirty="0" err="1"/>
              <a:t>Theories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57E4E2-3C5B-F743-86EA-09B48CB3B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1928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 err="1"/>
              <a:t>Social</a:t>
            </a:r>
            <a:r>
              <a:rPr lang="de-DE" sz="1800" dirty="0"/>
              <a:t> </a:t>
            </a:r>
            <a:r>
              <a:rPr lang="de-DE" sz="1800" dirty="0" err="1"/>
              <a:t>media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Internet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filled</a:t>
            </a:r>
            <a:r>
              <a:rPr lang="de-DE" sz="1800" dirty="0"/>
              <a:t> </a:t>
            </a:r>
            <a:r>
              <a:rPr lang="de-DE" sz="1800" dirty="0" err="1"/>
              <a:t>with</a:t>
            </a:r>
            <a:r>
              <a:rPr lang="de-DE" sz="1800" dirty="0"/>
              <a:t> </a:t>
            </a: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. </a:t>
            </a:r>
          </a:p>
          <a:p>
            <a:pPr marL="0" indent="0">
              <a:buNone/>
            </a:pPr>
            <a:r>
              <a:rPr lang="de-DE" sz="1800" dirty="0"/>
              <a:t>These </a:t>
            </a:r>
            <a:r>
              <a:rPr lang="de-DE" sz="1800" dirty="0" err="1"/>
              <a:t>theories</a:t>
            </a:r>
            <a:r>
              <a:rPr lang="de-DE" sz="1800" dirty="0"/>
              <a:t> </a:t>
            </a:r>
            <a:r>
              <a:rPr lang="de-DE" sz="1800" dirty="0" err="1"/>
              <a:t>range</a:t>
            </a:r>
            <a:r>
              <a:rPr lang="de-DE" sz="1800" dirty="0"/>
              <a:t> </a:t>
            </a:r>
            <a:r>
              <a:rPr lang="de-DE" sz="1800" dirty="0" err="1"/>
              <a:t>from</a:t>
            </a:r>
            <a:r>
              <a:rPr lang="de-DE" sz="1800" dirty="0"/>
              <a:t> </a:t>
            </a:r>
            <a:r>
              <a:rPr lang="de-DE" sz="1800" dirty="0" err="1">
                <a:solidFill>
                  <a:srgbClr val="FF0000"/>
                </a:solidFill>
              </a:rPr>
              <a:t>highly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implausible</a:t>
            </a:r>
            <a:r>
              <a:rPr lang="de-DE" sz="1800" dirty="0">
                <a:solidFill>
                  <a:srgbClr val="FF0000"/>
                </a:solidFill>
              </a:rPr>
              <a:t> in light </a:t>
            </a:r>
            <a:r>
              <a:rPr lang="de-DE" sz="1800" dirty="0" err="1">
                <a:solidFill>
                  <a:srgbClr val="FF0000"/>
                </a:solidFill>
              </a:rPr>
              <a:t>of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logic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or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scientific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knowledge</a:t>
            </a:r>
            <a:r>
              <a:rPr lang="de-DE" sz="1800" dirty="0"/>
              <a:t> (e.g., </a:t>
            </a:r>
            <a:r>
              <a:rPr lang="de-DE" sz="1800" dirty="0" err="1"/>
              <a:t>chemtrail</a:t>
            </a:r>
            <a:r>
              <a:rPr lang="de-DE" sz="1800" dirty="0"/>
              <a:t> </a:t>
            </a: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; flat‐</a:t>
            </a:r>
            <a:r>
              <a:rPr lang="de-DE" sz="1800" dirty="0" err="1"/>
              <a:t>earth</a:t>
            </a:r>
            <a:r>
              <a:rPr lang="de-DE" sz="1800" dirty="0"/>
              <a:t> </a:t>
            </a: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) 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>
                <a:solidFill>
                  <a:srgbClr val="FF0000"/>
                </a:solidFill>
              </a:rPr>
              <a:t>theoretically</a:t>
            </a:r>
            <a:r>
              <a:rPr lang="de-DE" sz="1800" dirty="0">
                <a:solidFill>
                  <a:srgbClr val="FF0000"/>
                </a:solidFill>
              </a:rPr>
              <a:t> possible </a:t>
            </a:r>
            <a:r>
              <a:rPr lang="de-DE" sz="1800" dirty="0" err="1">
                <a:solidFill>
                  <a:srgbClr val="FF0000"/>
                </a:solidFill>
              </a:rPr>
              <a:t>or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even</a:t>
            </a:r>
            <a:r>
              <a:rPr lang="de-DE" sz="1800" dirty="0">
                <a:solidFill>
                  <a:srgbClr val="FF0000"/>
                </a:solidFill>
              </a:rPr>
              <a:t> plausible </a:t>
            </a:r>
            <a:r>
              <a:rPr lang="de-DE" sz="1800" dirty="0"/>
              <a:t>(e.g., </a:t>
            </a:r>
            <a:r>
              <a:rPr lang="de-DE" sz="1800" dirty="0" err="1"/>
              <a:t>allegations</a:t>
            </a:r>
            <a:r>
              <a:rPr lang="de-DE" sz="1800" dirty="0"/>
              <a:t> </a:t>
            </a:r>
            <a:r>
              <a:rPr lang="de-DE" sz="1800" dirty="0" err="1"/>
              <a:t>that</a:t>
            </a:r>
            <a:r>
              <a:rPr lang="de-DE" sz="1800" dirty="0"/>
              <a:t> </a:t>
            </a:r>
            <a:r>
              <a:rPr lang="de-DE" sz="1800" dirty="0" err="1"/>
              <a:t>secret</a:t>
            </a:r>
            <a:r>
              <a:rPr lang="de-DE" sz="1800" dirty="0"/>
              <a:t> </a:t>
            </a:r>
            <a:r>
              <a:rPr lang="de-DE" sz="1800" dirty="0" err="1"/>
              <a:t>service</a:t>
            </a:r>
            <a:r>
              <a:rPr lang="de-DE" sz="1800" dirty="0"/>
              <a:t> </a:t>
            </a:r>
            <a:r>
              <a:rPr lang="de-DE" sz="1800" dirty="0" err="1"/>
              <a:t>agencies</a:t>
            </a:r>
            <a:r>
              <a:rPr lang="de-DE" sz="1800" dirty="0"/>
              <a:t> </a:t>
            </a:r>
            <a:r>
              <a:rPr lang="de-DE" sz="1800" dirty="0" err="1"/>
              <a:t>routinely</a:t>
            </a:r>
            <a:r>
              <a:rPr lang="de-DE" sz="1800" dirty="0"/>
              <a:t> </a:t>
            </a:r>
            <a:r>
              <a:rPr lang="de-DE" sz="1800" dirty="0" err="1"/>
              <a:t>violate</a:t>
            </a:r>
            <a:r>
              <a:rPr lang="de-DE" sz="1800" dirty="0"/>
              <a:t> </a:t>
            </a:r>
            <a:r>
              <a:rPr lang="de-DE" sz="1800" dirty="0" err="1"/>
              <a:t>privacy</a:t>
            </a:r>
            <a:r>
              <a:rPr lang="de-DE" sz="1800" dirty="0"/>
              <a:t> </a:t>
            </a:r>
            <a:r>
              <a:rPr lang="de-DE" sz="1800" dirty="0" err="1"/>
              <a:t>laws</a:t>
            </a:r>
            <a:r>
              <a:rPr lang="de-DE" sz="1800" dirty="0"/>
              <a:t>). 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In </a:t>
            </a:r>
            <a:r>
              <a:rPr lang="de-DE" sz="1800" dirty="0" err="1"/>
              <a:t>fact</a:t>
            </a:r>
            <a:r>
              <a:rPr lang="de-DE" sz="1800" dirty="0"/>
              <a:t>, </a:t>
            </a: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 </a:t>
            </a:r>
            <a:r>
              <a:rPr lang="de-DE" sz="1800" dirty="0" err="1"/>
              <a:t>sometimes</a:t>
            </a:r>
            <a:r>
              <a:rPr lang="de-DE" sz="1800" dirty="0"/>
              <a:t> turn out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be</a:t>
            </a:r>
            <a:r>
              <a:rPr lang="de-DE" sz="1800" dirty="0"/>
              <a:t> </a:t>
            </a:r>
            <a:r>
              <a:rPr lang="de-DE" sz="1800" dirty="0" err="1"/>
              <a:t>true</a:t>
            </a:r>
            <a:r>
              <a:rPr lang="de-DE" sz="1800" dirty="0"/>
              <a:t> (e.g., Watergate; </a:t>
            </a:r>
            <a:r>
              <a:rPr lang="de-DE" sz="1800" dirty="0" err="1"/>
              <a:t>incidents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corporate</a:t>
            </a:r>
            <a:r>
              <a:rPr lang="de-DE" sz="1800" dirty="0"/>
              <a:t> </a:t>
            </a:r>
            <a:r>
              <a:rPr lang="de-DE" sz="1800" dirty="0" err="1"/>
              <a:t>corruption</a:t>
            </a:r>
            <a:r>
              <a:rPr lang="de-DE" sz="1800" dirty="0"/>
              <a:t>), </a:t>
            </a:r>
            <a:r>
              <a:rPr lang="de-DE" sz="1800" dirty="0" err="1"/>
              <a:t>although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vast</a:t>
            </a:r>
            <a:r>
              <a:rPr lang="de-DE" sz="1800" dirty="0"/>
              <a:t> </a:t>
            </a:r>
            <a:r>
              <a:rPr lang="de-DE" sz="1800" dirty="0" err="1"/>
              <a:t>majority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 </a:t>
            </a:r>
            <a:r>
              <a:rPr lang="de-DE" sz="1800" dirty="0" err="1"/>
              <a:t>that</a:t>
            </a:r>
            <a:r>
              <a:rPr lang="de-DE" sz="1800" dirty="0"/>
              <a:t> </a:t>
            </a:r>
            <a:r>
              <a:rPr lang="de-DE" sz="1800" dirty="0" err="1"/>
              <a:t>citizens</a:t>
            </a:r>
            <a:r>
              <a:rPr lang="de-DE" sz="1800" dirty="0"/>
              <a:t> </a:t>
            </a:r>
            <a:r>
              <a:rPr lang="de-DE" sz="1800" dirty="0" err="1"/>
              <a:t>have</a:t>
            </a:r>
            <a:r>
              <a:rPr lang="de-DE" sz="1800" dirty="0"/>
              <a:t> </a:t>
            </a:r>
            <a:r>
              <a:rPr lang="de-DE" sz="1800" dirty="0" err="1"/>
              <a:t>believed</a:t>
            </a:r>
            <a:r>
              <a:rPr lang="de-DE" sz="1800" dirty="0"/>
              <a:t> </a:t>
            </a:r>
            <a:r>
              <a:rPr lang="de-DE" sz="1800" dirty="0" err="1"/>
              <a:t>throughout</a:t>
            </a:r>
            <a:r>
              <a:rPr lang="de-DE" sz="1800" dirty="0"/>
              <a:t> </a:t>
            </a:r>
            <a:r>
              <a:rPr lang="de-DE" sz="1800" dirty="0" err="1"/>
              <a:t>history</a:t>
            </a:r>
            <a:r>
              <a:rPr lang="de-DE" sz="1800" dirty="0"/>
              <a:t> </a:t>
            </a:r>
            <a:r>
              <a:rPr lang="de-DE" sz="1800" dirty="0" err="1"/>
              <a:t>have</a:t>
            </a:r>
            <a:r>
              <a:rPr lang="de-DE" sz="1800" dirty="0"/>
              <a:t> </a:t>
            </a:r>
            <a:r>
              <a:rPr lang="de-DE" sz="1800" dirty="0" err="1"/>
              <a:t>been</a:t>
            </a:r>
            <a:r>
              <a:rPr lang="de-DE" sz="1800" dirty="0"/>
              <a:t> </a:t>
            </a:r>
            <a:r>
              <a:rPr lang="de-DE" sz="1800" dirty="0" err="1"/>
              <a:t>false</a:t>
            </a:r>
            <a:r>
              <a:rPr lang="de-DE" sz="1800" dirty="0"/>
              <a:t> (Pipes, </a:t>
            </a:r>
            <a:r>
              <a:rPr lang="de-DE" sz="1800" u="sng" dirty="0">
                <a:hlinkClick r:id="rId2"/>
              </a:rPr>
              <a:t>1997</a:t>
            </a:r>
            <a:r>
              <a:rPr lang="de-DE" sz="1800" dirty="0"/>
              <a:t>). 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 err="1"/>
              <a:t>Conspiracy</a:t>
            </a:r>
            <a:r>
              <a:rPr lang="de-DE" sz="1800" dirty="0"/>
              <a:t> </a:t>
            </a:r>
            <a:r>
              <a:rPr lang="de-DE" sz="1800" dirty="0" err="1"/>
              <a:t>theories</a:t>
            </a:r>
            <a:r>
              <a:rPr lang="de-DE" sz="1800" dirty="0"/>
              <a:t>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commonly</a:t>
            </a:r>
            <a:r>
              <a:rPr lang="de-DE" sz="1800" dirty="0"/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defined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as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explanatory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beliefs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about</a:t>
            </a:r>
            <a:r>
              <a:rPr lang="de-DE" sz="1800" b="1" dirty="0">
                <a:solidFill>
                  <a:srgbClr val="FF0000"/>
                </a:solidFill>
              </a:rPr>
              <a:t> a </a:t>
            </a:r>
            <a:r>
              <a:rPr lang="de-DE" sz="1800" b="1" dirty="0" err="1">
                <a:solidFill>
                  <a:srgbClr val="FF0000"/>
                </a:solidFill>
              </a:rPr>
              <a:t>group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of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actors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that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collude</a:t>
            </a:r>
            <a:r>
              <a:rPr lang="de-DE" sz="1800" b="1" dirty="0">
                <a:solidFill>
                  <a:srgbClr val="FF0000"/>
                </a:solidFill>
              </a:rPr>
              <a:t> in </a:t>
            </a:r>
            <a:r>
              <a:rPr lang="de-DE" sz="1800" b="1" dirty="0" err="1">
                <a:solidFill>
                  <a:srgbClr val="FF0000"/>
                </a:solidFill>
              </a:rPr>
              <a:t>secret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to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reach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malevolent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b="1" dirty="0" err="1">
                <a:solidFill>
                  <a:srgbClr val="FF0000"/>
                </a:solidFill>
              </a:rPr>
              <a:t>goals</a:t>
            </a:r>
            <a:r>
              <a:rPr lang="de-DE" sz="1800" b="1" dirty="0">
                <a:solidFill>
                  <a:srgbClr val="FF0000"/>
                </a:solidFill>
              </a:rPr>
              <a:t> </a:t>
            </a:r>
            <a:r>
              <a:rPr lang="de-DE" sz="1800" dirty="0"/>
              <a:t>(</a:t>
            </a:r>
            <a:r>
              <a:rPr lang="de-DE" sz="1800" dirty="0" err="1"/>
              <a:t>Bale</a:t>
            </a:r>
            <a:r>
              <a:rPr lang="de-DE" sz="1800" dirty="0"/>
              <a:t>, </a:t>
            </a:r>
            <a:r>
              <a:rPr lang="de-DE" sz="1800" u="sng" dirty="0">
                <a:hlinkClick r:id="rId3"/>
              </a:rPr>
              <a:t>2007</a:t>
            </a:r>
            <a:r>
              <a:rPr lang="de-DE" sz="1800" dirty="0"/>
              <a:t>). 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BE67D78-17D9-DD4F-995E-7DDE91DA3F3A}"/>
              </a:ext>
            </a:extLst>
          </p:cNvPr>
          <p:cNvSpPr txBox="1"/>
          <p:nvPr/>
        </p:nvSpPr>
        <p:spPr>
          <a:xfrm>
            <a:off x="5654634" y="6445250"/>
            <a:ext cx="32207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https://</a:t>
            </a:r>
            <a:r>
              <a:rPr lang="de-DE" sz="1050" dirty="0" err="1"/>
              <a:t>pmc.ncbi.nlm.nih.gov</a:t>
            </a:r>
            <a:r>
              <a:rPr lang="de-DE" sz="1050" dirty="0"/>
              <a:t>/</a:t>
            </a:r>
            <a:r>
              <a:rPr lang="de-DE" sz="1050" dirty="0" err="1"/>
              <a:t>articles</a:t>
            </a:r>
            <a:r>
              <a:rPr lang="de-DE" sz="1050" dirty="0"/>
              <a:t>/PMC6282974/</a:t>
            </a:r>
          </a:p>
        </p:txBody>
      </p:sp>
    </p:spTree>
    <p:extLst>
      <p:ext uri="{BB962C8B-B14F-4D97-AF65-F5344CB8AC3E}">
        <p14:creationId xmlns:p14="http://schemas.microsoft.com/office/powerpoint/2010/main" val="37355755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D69D3-071A-E24B-B1C9-5B38D43B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195" y="500106"/>
            <a:ext cx="8229600" cy="1143000"/>
          </a:xfrm>
        </p:spPr>
        <p:txBody>
          <a:bodyPr/>
          <a:lstStyle/>
          <a:p>
            <a:pPr algn="l"/>
            <a:r>
              <a:rPr lang="de-DE" dirty="0"/>
              <a:t>Science </a:t>
            </a:r>
            <a:r>
              <a:rPr lang="de-DE" dirty="0" err="1"/>
              <a:t>Denial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004E2F-B493-F448-9CA8-209B625A1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195" y="32330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Science </a:t>
            </a:r>
            <a:r>
              <a:rPr lang="de-DE" sz="2000" dirty="0" err="1"/>
              <a:t>denialism</a:t>
            </a:r>
            <a:r>
              <a:rPr lang="de-DE" sz="2000" dirty="0"/>
              <a:t> </a:t>
            </a:r>
            <a:r>
              <a:rPr lang="de-DE" sz="2000" dirty="0" err="1"/>
              <a:t>usually</a:t>
            </a:r>
            <a:r>
              <a:rPr lang="de-DE" sz="2000" dirty="0"/>
              <a:t> </a:t>
            </a:r>
            <a:r>
              <a:rPr lang="de-DE" sz="2000" dirty="0" err="1"/>
              <a:t>proceeds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producing</a:t>
            </a:r>
            <a:r>
              <a:rPr lang="de-DE" sz="2000" dirty="0"/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false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controversies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with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legitimate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science</a:t>
            </a:r>
            <a:r>
              <a:rPr lang="de-DE" sz="2000" dirty="0"/>
              <a:t>, i.e. </a:t>
            </a:r>
            <a:r>
              <a:rPr lang="de-DE" sz="2000" dirty="0" err="1"/>
              <a:t>claims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there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a </a:t>
            </a:r>
            <a:r>
              <a:rPr lang="de-DE" sz="2000" dirty="0" err="1"/>
              <a:t>scientific</a:t>
            </a:r>
            <a:r>
              <a:rPr lang="de-DE" sz="2000" dirty="0"/>
              <a:t> </a:t>
            </a:r>
            <a:r>
              <a:rPr lang="de-DE" sz="2000" dirty="0" err="1"/>
              <a:t>controversy</a:t>
            </a:r>
            <a:r>
              <a:rPr lang="de-DE" sz="2000" dirty="0"/>
              <a:t> </a:t>
            </a:r>
            <a:r>
              <a:rPr lang="de-DE" sz="2000" dirty="0" err="1"/>
              <a:t>when</a:t>
            </a:r>
            <a:r>
              <a:rPr lang="de-DE" sz="2000" dirty="0"/>
              <a:t> </a:t>
            </a:r>
            <a:r>
              <a:rPr lang="de-DE" sz="2000" dirty="0" err="1"/>
              <a:t>there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in </a:t>
            </a:r>
            <a:r>
              <a:rPr lang="de-DE" sz="2000" dirty="0" err="1"/>
              <a:t>fact</a:t>
            </a:r>
            <a:r>
              <a:rPr lang="de-DE" sz="2000" dirty="0"/>
              <a:t> </a:t>
            </a:r>
            <a:r>
              <a:rPr lang="de-DE" sz="2000" dirty="0" err="1"/>
              <a:t>none</a:t>
            </a:r>
            <a:r>
              <a:rPr lang="de-DE" sz="2000" dirty="0"/>
              <a:t>. 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 err="1"/>
              <a:t>Strategy</a:t>
            </a:r>
            <a:r>
              <a:rPr lang="de-DE" sz="2000" dirty="0"/>
              <a:t>, </a:t>
            </a:r>
            <a:r>
              <a:rPr lang="de-DE" sz="2000" dirty="0" err="1"/>
              <a:t>applied</a:t>
            </a:r>
            <a:r>
              <a:rPr lang="de-DE" sz="2000" dirty="0"/>
              <a:t> </a:t>
            </a:r>
            <a:r>
              <a:rPr lang="de-DE" sz="2000" dirty="0" err="1"/>
              <a:t>already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1930s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relativity</a:t>
            </a:r>
            <a:r>
              <a:rPr lang="de-DE" sz="2000" dirty="0"/>
              <a:t> </a:t>
            </a:r>
            <a:r>
              <a:rPr lang="de-DE" sz="2000" dirty="0" err="1"/>
              <a:t>theory</a:t>
            </a:r>
            <a:r>
              <a:rPr lang="de-DE" sz="2000" dirty="0"/>
              <a:t> </a:t>
            </a:r>
            <a:r>
              <a:rPr lang="de-DE" sz="2000" dirty="0" err="1"/>
              <a:t>deniers</a:t>
            </a:r>
            <a:r>
              <a:rPr lang="de-DE" sz="2000" dirty="0"/>
              <a:t>, </a:t>
            </a:r>
          </a:p>
          <a:p>
            <a:pPr marL="0" indent="0">
              <a:buNone/>
            </a:pP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much</a:t>
            </a:r>
            <a:r>
              <a:rPr lang="de-DE" sz="2000" dirty="0"/>
              <a:t> </a:t>
            </a:r>
            <a:r>
              <a:rPr lang="de-DE" sz="2000" dirty="0" err="1"/>
              <a:t>used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tobacco</a:t>
            </a:r>
            <a:r>
              <a:rPr lang="de-DE" sz="2000" dirty="0"/>
              <a:t> </a:t>
            </a:r>
            <a:r>
              <a:rPr lang="de-DE" sz="2000" dirty="0" err="1"/>
              <a:t>disease</a:t>
            </a:r>
            <a:r>
              <a:rPr lang="de-DE" sz="2000" dirty="0"/>
              <a:t> </a:t>
            </a:r>
            <a:r>
              <a:rPr lang="de-DE" sz="2000" dirty="0" err="1"/>
              <a:t>deniers</a:t>
            </a:r>
            <a:r>
              <a:rPr lang="de-DE" sz="2000" dirty="0"/>
              <a:t> </a:t>
            </a:r>
            <a:r>
              <a:rPr lang="de-DE" sz="2000" dirty="0" err="1"/>
              <a:t>sponsored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tobacco</a:t>
            </a:r>
            <a:r>
              <a:rPr lang="de-DE" sz="2000" dirty="0"/>
              <a:t> </a:t>
            </a:r>
            <a:r>
              <a:rPr lang="de-DE" sz="2000" dirty="0" err="1"/>
              <a:t>industry</a:t>
            </a:r>
            <a:r>
              <a:rPr lang="de-DE" sz="2000" dirty="0"/>
              <a:t>,  (</a:t>
            </a:r>
            <a:r>
              <a:rPr lang="de-DE" sz="2000" dirty="0" err="1"/>
              <a:t>Oreskes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Conway 2010; Dunlap </a:t>
            </a:r>
            <a:r>
              <a:rPr lang="de-DE" sz="2000" dirty="0" err="1"/>
              <a:t>and</a:t>
            </a:r>
            <a:r>
              <a:rPr lang="de-DE" sz="2000" dirty="0"/>
              <a:t> Jacques 2013), </a:t>
            </a:r>
          </a:p>
          <a:p>
            <a:pPr marL="0" indent="0">
              <a:buNone/>
            </a:pP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it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currently</a:t>
            </a:r>
            <a:r>
              <a:rPr lang="de-DE" sz="2000" dirty="0"/>
              <a:t> </a:t>
            </a:r>
            <a:r>
              <a:rPr lang="de-DE" sz="2000" dirty="0" err="1"/>
              <a:t>employed</a:t>
            </a:r>
            <a:r>
              <a:rPr lang="de-DE" sz="2000" dirty="0"/>
              <a:t> </a:t>
            </a:r>
            <a:r>
              <a:rPr lang="de-DE" sz="2000" dirty="0" err="1"/>
              <a:t>by</a:t>
            </a:r>
            <a:r>
              <a:rPr lang="de-DE" sz="2000" dirty="0"/>
              <a:t> </a:t>
            </a:r>
            <a:r>
              <a:rPr lang="de-DE" sz="2000" b="1" dirty="0" err="1"/>
              <a:t>climate</a:t>
            </a:r>
            <a:r>
              <a:rPr lang="de-DE" sz="2000" b="1" dirty="0"/>
              <a:t> </a:t>
            </a:r>
            <a:r>
              <a:rPr lang="de-DE" sz="2000" b="1" dirty="0" err="1"/>
              <a:t>science</a:t>
            </a:r>
            <a:r>
              <a:rPr lang="de-DE" sz="2000" b="1" dirty="0"/>
              <a:t> </a:t>
            </a:r>
            <a:r>
              <a:rPr lang="de-DE" sz="2000" b="1" dirty="0" err="1"/>
              <a:t>denialists</a:t>
            </a:r>
            <a:br>
              <a:rPr lang="de-DE" sz="2000" dirty="0"/>
            </a:b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0C6E60-531E-A34B-9FDF-6DDA8D1602FF}"/>
              </a:ext>
            </a:extLst>
          </p:cNvPr>
          <p:cNvSpPr txBox="1"/>
          <p:nvPr/>
        </p:nvSpPr>
        <p:spPr>
          <a:xfrm>
            <a:off x="596900" y="6413500"/>
            <a:ext cx="3259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https://</a:t>
            </a:r>
            <a:r>
              <a:rPr lang="de-DE" sz="1100" dirty="0" err="1"/>
              <a:t>plato.stanford.edu</a:t>
            </a:r>
            <a:r>
              <a:rPr lang="de-DE" sz="1100" dirty="0"/>
              <a:t>/</a:t>
            </a:r>
            <a:r>
              <a:rPr lang="de-DE" sz="1100" dirty="0" err="1"/>
              <a:t>entries</a:t>
            </a:r>
            <a:r>
              <a:rPr lang="de-DE" sz="1100" dirty="0"/>
              <a:t>/pseudo-</a:t>
            </a:r>
            <a:r>
              <a:rPr lang="de-DE" sz="1100" dirty="0" err="1"/>
              <a:t>science</a:t>
            </a:r>
            <a:r>
              <a:rPr lang="de-DE" sz="11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125348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E33B-7162-064F-A794-608BF18B2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Pseudo Science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A646C4-BEF9-5143-AE3A-81F6E80EB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033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Pseudo - </a:t>
            </a:r>
            <a:r>
              <a:rPr lang="de-DE" sz="2000" dirty="0" err="1"/>
              <a:t>theory</a:t>
            </a:r>
            <a:r>
              <a:rPr lang="de-DE" sz="2000" dirty="0"/>
              <a:t> </a:t>
            </a:r>
            <a:r>
              <a:rPr lang="de-DE" sz="2000" dirty="0" err="1"/>
              <a:t>promotion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contrary</a:t>
            </a:r>
            <a:r>
              <a:rPr lang="de-DE" sz="2000" dirty="0"/>
              <a:t>, </a:t>
            </a:r>
            <a:r>
              <a:rPr lang="de-DE" sz="2000" dirty="0" err="1"/>
              <a:t>advocates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pseudosciences</a:t>
            </a:r>
            <a:r>
              <a:rPr lang="de-DE" sz="2000" dirty="0"/>
              <a:t> such </a:t>
            </a:r>
            <a:r>
              <a:rPr lang="de-DE" sz="2000" dirty="0" err="1"/>
              <a:t>as</a:t>
            </a:r>
            <a:r>
              <a:rPr lang="de-DE" sz="2000" dirty="0"/>
              <a:t> </a:t>
            </a:r>
            <a:r>
              <a:rPr lang="de-DE" sz="2000" dirty="0" err="1"/>
              <a:t>astrology</a:t>
            </a:r>
            <a:r>
              <a:rPr lang="de-DE" sz="2000" dirty="0"/>
              <a:t> and </a:t>
            </a:r>
            <a:r>
              <a:rPr lang="de-DE" sz="2000" dirty="0" err="1"/>
              <a:t>homeopathy</a:t>
            </a:r>
            <a:r>
              <a:rPr lang="de-DE" sz="2000" dirty="0"/>
              <a:t> </a:t>
            </a:r>
            <a:r>
              <a:rPr lang="de-DE" sz="2000" dirty="0" err="1"/>
              <a:t>tend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describe</a:t>
            </a:r>
            <a:r>
              <a:rPr lang="de-DE" sz="2000" dirty="0"/>
              <a:t> </a:t>
            </a: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theories</a:t>
            </a:r>
            <a:r>
              <a:rPr lang="de-DE" sz="2000" dirty="0"/>
              <a:t> </a:t>
            </a:r>
            <a:r>
              <a:rPr lang="de-DE" sz="2000" dirty="0" err="1"/>
              <a:t>as</a:t>
            </a:r>
            <a:r>
              <a:rPr lang="de-DE" sz="2000" dirty="0"/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conformable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to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mainstream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science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7318541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el 1">
            <a:extLst>
              <a:ext uri="{FF2B5EF4-FFF2-40B4-BE49-F238E27FC236}">
                <a16:creationId xmlns:a16="http://schemas.microsoft.com/office/drawing/2014/main" id="{D61979B9-AA28-3E45-8373-E9131EEF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Food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Thought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64514" name="Inhaltsplatzhalter 2">
            <a:extLst>
              <a:ext uri="{FF2B5EF4-FFF2-40B4-BE49-F238E27FC236}">
                <a16:creationId xmlns:a16="http://schemas.microsoft.com/office/drawing/2014/main" id="{97C45871-E38C-2046-8B7F-BFFB49725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13842"/>
            <a:ext cx="86868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Descartes   							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Enlightment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Reason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Popper		  						Critical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Rationalism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Nietzsche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Lacan, Barthes, Derrida 			 	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Deconstructionism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Foucault 								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Postmodernism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Said									Critical Theory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AA140E-764E-B3B1-C213-0757E99A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142" y="3728354"/>
            <a:ext cx="2579916" cy="5595259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err="1"/>
              <a:t>Challenging</a:t>
            </a:r>
            <a:r>
              <a:rPr lang="de-DE" sz="2400" dirty="0"/>
              <a:t> </a:t>
            </a:r>
            <a:r>
              <a:rPr lang="de-DE" sz="2400" dirty="0" err="1"/>
              <a:t>authorities</a:t>
            </a:r>
            <a:endParaRPr lang="de-DE" sz="2400" dirty="0"/>
          </a:p>
          <a:p>
            <a:endParaRPr lang="de-DE" sz="2400" dirty="0"/>
          </a:p>
          <a:p>
            <a:pPr marL="0" indent="0">
              <a:buNone/>
            </a:pPr>
            <a:r>
              <a:rPr lang="de-DE" sz="2400" dirty="0" err="1"/>
              <a:t>Premodern</a:t>
            </a:r>
            <a:r>
              <a:rPr lang="de-DE" sz="2400" dirty="0"/>
              <a:t> </a:t>
            </a:r>
            <a:r>
              <a:rPr lang="de-DE" sz="2400" dirty="0" err="1"/>
              <a:t>tradition</a:t>
            </a:r>
            <a:r>
              <a:rPr lang="de-DE" sz="2400" dirty="0"/>
              <a:t> </a:t>
            </a:r>
            <a:r>
              <a:rPr lang="de-DE" sz="2400" dirty="0" err="1"/>
              <a:t>relying</a:t>
            </a:r>
            <a:r>
              <a:rPr lang="de-DE" sz="2400" dirty="0"/>
              <a:t> on </a:t>
            </a:r>
            <a:r>
              <a:rPr lang="de-DE" sz="2400" dirty="0" err="1"/>
              <a:t>ancient</a:t>
            </a:r>
            <a:r>
              <a:rPr lang="de-DE" sz="2400" dirty="0"/>
              <a:t> </a:t>
            </a:r>
            <a:r>
              <a:rPr lang="de-DE" sz="2400" dirty="0" err="1"/>
              <a:t>texts</a:t>
            </a:r>
            <a:r>
              <a:rPr lang="de-DE" sz="2400" dirty="0"/>
              <a:t> and </a:t>
            </a:r>
            <a:r>
              <a:rPr lang="de-DE" sz="2400" dirty="0" err="1"/>
              <a:t>wisdom</a:t>
            </a:r>
            <a:endParaRPr lang="de-DE" sz="2400" dirty="0"/>
          </a:p>
        </p:txBody>
      </p:sp>
      <p:pic>
        <p:nvPicPr>
          <p:cNvPr id="4" name="Grafik 3" descr="Nathan der Weise (1979)">
            <a:extLst>
              <a:ext uri="{FF2B5EF4-FFF2-40B4-BE49-F238E27FC236}">
                <a16:creationId xmlns:a16="http://schemas.microsoft.com/office/drawing/2014/main" id="{94B1B95E-0CB2-8E90-6585-FA1D73276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9285"/>
            <a:ext cx="6183086" cy="40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87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168FB86E-4FCB-D94D-8B29-5EA603AD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7" y="2786742"/>
            <a:ext cx="8588829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Descartes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Radical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Scepticism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Objective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reality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outside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human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mind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which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gradually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understand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Empirical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controlled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experiments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Enlightment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Victory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reason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over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superstition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obscurantism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6FDE5324-E584-424E-8C48-8FF24575D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908300"/>
            <a:ext cx="8588829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Popper 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– Critical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Rationalism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base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modern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open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ended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cumulative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process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Deduktive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approach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-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Falsification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736A71D5-975B-0B45-8262-C78EBC263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57" y="2930752"/>
            <a:ext cx="92583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Weber 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–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distinguishing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between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values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Rationality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determines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agreement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„human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embryo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equivalent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infant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“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Agreement on „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raining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outside“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falsifiable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relativism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 -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subjectivity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all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systems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Modern liberal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societies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78AF01EC-A92F-C046-B76F-1A01766EE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4138386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Nietzsche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„ …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interpretations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“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7092A838-C727-DC4C-8B52-FE3950CCE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92071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Lacan, Derrida, Barthes 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-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Deconstructivism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Radical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subjectivity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external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perceive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actually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created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words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talking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Inhaltsplatzhalter 2">
            <a:extLst>
              <a:ext uri="{FF2B5EF4-FFF2-40B4-BE49-F238E27FC236}">
                <a16:creationId xmlns:a16="http://schemas.microsoft.com/office/drawing/2014/main" id="{6F00DB51-37DD-514C-BD5A-3FAF8C0EB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08300"/>
            <a:ext cx="86868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Foucault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Poststructialism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/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Postmodernism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Natural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language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masks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existence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power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Examples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definition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mental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illness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incarceration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punish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certain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behaviour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medical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categorization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i="1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sexual </a:t>
            </a:r>
            <a:r>
              <a:rPr lang="de-DE" altLang="de-DE" sz="2400" i="1" dirty="0" err="1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deviancy</a:t>
            </a:r>
            <a:r>
              <a:rPr lang="de-DE" altLang="de-DE" sz="2400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based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neutral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empirical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Cognitive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relativism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even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factual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regarded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subjective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Inhaltsplatzhalter 2">
            <a:extLst>
              <a:ext uri="{FF2B5EF4-FFF2-40B4-BE49-F238E27FC236}">
                <a16:creationId xmlns:a16="http://schemas.microsoft.com/office/drawing/2014/main" id="{5DDB28EE-D3FA-054C-A18B-1796E0FC0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From</a:t>
            </a: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Adorno </a:t>
            </a:r>
            <a:r>
              <a:rPr lang="de-DE" altLang="de-DE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Said (et al.)  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- Critical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objective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unconditioned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identity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producer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Social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Science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Economics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based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400" dirty="0">
                <a:solidFill>
                  <a:srgbClr val="0070C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WEIRD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people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experimental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subjects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F830D5-902F-A944-94B4-2C73DF90C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8961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 err="1">
                <a:solidFill>
                  <a:srgbClr val="FF0000"/>
                </a:solidFill>
              </a:rPr>
              <a:t>Epistemic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relativists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/>
              <a:t>claim</a:t>
            </a:r>
            <a:r>
              <a:rPr lang="de-DE" sz="1800" dirty="0"/>
              <a:t> </a:t>
            </a:r>
            <a:r>
              <a:rPr lang="de-DE" sz="1800" dirty="0" err="1"/>
              <a:t>that</a:t>
            </a:r>
            <a:r>
              <a:rPr lang="de-DE" sz="1800" dirty="0"/>
              <a:t> (</a:t>
            </a:r>
            <a:r>
              <a:rPr lang="de-DE" sz="1800" dirty="0" err="1"/>
              <a:t>natural</a:t>
            </a:r>
            <a:r>
              <a:rPr lang="de-DE" sz="1800" dirty="0"/>
              <a:t>) </a:t>
            </a:r>
            <a:r>
              <a:rPr lang="de-DE" sz="1800" dirty="0" err="1"/>
              <a:t>science</a:t>
            </a:r>
            <a:r>
              <a:rPr lang="de-DE" sz="1800" dirty="0"/>
              <a:t> </a:t>
            </a:r>
            <a:r>
              <a:rPr lang="de-DE" sz="1800" dirty="0" err="1"/>
              <a:t>has</a:t>
            </a:r>
            <a:r>
              <a:rPr lang="de-DE" sz="1800" dirty="0"/>
              <a:t> </a:t>
            </a:r>
            <a:r>
              <a:rPr lang="de-DE" sz="1800" dirty="0" err="1"/>
              <a:t>no</a:t>
            </a:r>
            <a:r>
              <a:rPr lang="de-DE" sz="1800" dirty="0"/>
              <a:t> </a:t>
            </a:r>
            <a:r>
              <a:rPr lang="de-DE" sz="1800" dirty="0" err="1"/>
              <a:t>special</a:t>
            </a:r>
            <a:r>
              <a:rPr lang="de-DE" sz="1800" dirty="0"/>
              <a:t> </a:t>
            </a:r>
            <a:r>
              <a:rPr lang="de-DE" sz="1800" dirty="0" err="1"/>
              <a:t>claim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knowledge</a:t>
            </a:r>
            <a:r>
              <a:rPr lang="de-DE" sz="1800" dirty="0"/>
              <a:t>, but </a:t>
            </a:r>
            <a:r>
              <a:rPr lang="de-DE" sz="1800" dirty="0" err="1"/>
              <a:t>should</a:t>
            </a:r>
            <a:r>
              <a:rPr lang="de-DE" sz="1800" dirty="0"/>
              <a:t> </a:t>
            </a:r>
            <a:r>
              <a:rPr lang="de-DE" sz="1800" dirty="0" err="1"/>
              <a:t>be</a:t>
            </a:r>
            <a:r>
              <a:rPr lang="de-DE" sz="1800" dirty="0"/>
              <a:t> </a:t>
            </a:r>
            <a:r>
              <a:rPr lang="de-DE" sz="1800" dirty="0" err="1"/>
              <a:t>seen</a:t>
            </a:r>
            <a:r>
              <a:rPr lang="de-DE" sz="1800" dirty="0"/>
              <a:t> “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ordinary</a:t>
            </a:r>
            <a:r>
              <a:rPr lang="de-DE" sz="1800" dirty="0"/>
              <a:t> </a:t>
            </a:r>
            <a:r>
              <a:rPr lang="de-DE" sz="1800" dirty="0" err="1"/>
              <a:t>social</a:t>
            </a:r>
            <a:r>
              <a:rPr lang="de-DE" sz="1800" dirty="0"/>
              <a:t> </a:t>
            </a:r>
            <a:r>
              <a:rPr lang="de-DE" sz="1800" dirty="0" err="1"/>
              <a:t>constructions</a:t>
            </a:r>
            <a:r>
              <a:rPr lang="de-DE" sz="1800" dirty="0"/>
              <a:t> </a:t>
            </a:r>
            <a:r>
              <a:rPr lang="de-DE" sz="1800" dirty="0" err="1"/>
              <a:t>or</a:t>
            </a:r>
            <a:r>
              <a:rPr lang="de-DE" sz="1800" dirty="0"/>
              <a:t>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derived</a:t>
            </a:r>
            <a:r>
              <a:rPr lang="de-DE" sz="1800" dirty="0"/>
              <a:t> </a:t>
            </a:r>
            <a:r>
              <a:rPr lang="de-DE" sz="1800" dirty="0" err="1"/>
              <a:t>from</a:t>
            </a:r>
            <a:r>
              <a:rPr lang="de-DE" sz="1800" dirty="0"/>
              <a:t> </a:t>
            </a:r>
            <a:r>
              <a:rPr lang="de-DE" sz="1800" dirty="0" err="1"/>
              <a:t>interests</a:t>
            </a:r>
            <a:r>
              <a:rPr lang="de-DE" sz="1800" dirty="0"/>
              <a:t>, </a:t>
            </a:r>
            <a:r>
              <a:rPr lang="de-DE" sz="1800" dirty="0" err="1"/>
              <a:t>political-economic</a:t>
            </a:r>
            <a:r>
              <a:rPr lang="de-DE" sz="1800" dirty="0"/>
              <a:t> </a:t>
            </a:r>
            <a:r>
              <a:rPr lang="de-DE" sz="1800" dirty="0" err="1"/>
              <a:t>relations</a:t>
            </a:r>
            <a:r>
              <a:rPr lang="de-DE" sz="1800" dirty="0"/>
              <a:t>, </a:t>
            </a:r>
            <a:r>
              <a:rPr lang="de-DE" sz="1800" dirty="0" err="1"/>
              <a:t>class</a:t>
            </a:r>
            <a:r>
              <a:rPr lang="de-DE" sz="1800" dirty="0"/>
              <a:t> </a:t>
            </a:r>
            <a:r>
              <a:rPr lang="de-DE" sz="1800" dirty="0" err="1"/>
              <a:t>structure</a:t>
            </a:r>
            <a:r>
              <a:rPr lang="de-DE" sz="1800" dirty="0"/>
              <a:t>, </a:t>
            </a:r>
            <a:r>
              <a:rPr lang="de-DE" sz="1800" dirty="0" err="1"/>
              <a:t>socially</a:t>
            </a:r>
            <a:r>
              <a:rPr lang="de-DE" sz="1800" dirty="0"/>
              <a:t> </a:t>
            </a:r>
            <a:r>
              <a:rPr lang="de-DE" sz="1800" dirty="0" err="1"/>
              <a:t>defined</a:t>
            </a:r>
            <a:r>
              <a:rPr lang="de-DE" sz="1800" dirty="0"/>
              <a:t> </a:t>
            </a:r>
            <a:r>
              <a:rPr lang="de-DE" sz="1800" dirty="0" err="1"/>
              <a:t>constraints</a:t>
            </a:r>
            <a:r>
              <a:rPr lang="de-DE" sz="1800" dirty="0"/>
              <a:t> on </a:t>
            </a:r>
            <a:r>
              <a:rPr lang="de-DE" sz="1800" dirty="0" err="1"/>
              <a:t>discourse</a:t>
            </a:r>
            <a:r>
              <a:rPr lang="de-DE" sz="1800" dirty="0"/>
              <a:t>, </a:t>
            </a:r>
            <a:r>
              <a:rPr lang="de-DE" sz="1800" dirty="0" err="1"/>
              <a:t>styles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persuasion</a:t>
            </a:r>
            <a:r>
              <a:rPr lang="de-DE" sz="1800" dirty="0"/>
              <a:t>, </a:t>
            </a:r>
            <a:r>
              <a:rPr lang="de-DE" sz="1800" dirty="0" err="1"/>
              <a:t>and</a:t>
            </a:r>
            <a:r>
              <a:rPr lang="de-DE" sz="1800" dirty="0"/>
              <a:t> so on” (Buttel </a:t>
            </a:r>
            <a:r>
              <a:rPr lang="de-DE" sz="1800" dirty="0" err="1"/>
              <a:t>and</a:t>
            </a:r>
            <a:r>
              <a:rPr lang="de-DE" sz="1800" dirty="0"/>
              <a:t> Taylor 1992, 220). </a:t>
            </a:r>
          </a:p>
          <a:p>
            <a:endParaRPr lang="de-DE" sz="1800" dirty="0"/>
          </a:p>
          <a:p>
            <a:pPr marL="0" indent="0">
              <a:buNone/>
            </a:pPr>
            <a:r>
              <a:rPr lang="de-DE" sz="1800" dirty="0"/>
              <a:t>Such </a:t>
            </a:r>
            <a:r>
              <a:rPr lang="de-DE" sz="1800" dirty="0" err="1"/>
              <a:t>ideas</a:t>
            </a:r>
            <a:r>
              <a:rPr lang="de-DE" sz="1800" dirty="0"/>
              <a:t> </a:t>
            </a:r>
            <a:r>
              <a:rPr lang="de-DE" sz="1800" dirty="0" err="1"/>
              <a:t>have</a:t>
            </a:r>
            <a:r>
              <a:rPr lang="de-DE" sz="1800" dirty="0"/>
              <a:t> </a:t>
            </a:r>
            <a:r>
              <a:rPr lang="de-DE" sz="1800" dirty="0" err="1"/>
              <a:t>been</a:t>
            </a:r>
            <a:r>
              <a:rPr lang="de-DE" sz="1800" dirty="0"/>
              <a:t> </a:t>
            </a:r>
            <a:r>
              <a:rPr lang="de-DE" sz="1800" dirty="0" err="1"/>
              <a:t>promoted</a:t>
            </a:r>
            <a:r>
              <a:rPr lang="de-DE" sz="1800" dirty="0"/>
              <a:t> </a:t>
            </a:r>
            <a:r>
              <a:rPr lang="de-DE" sz="1800" dirty="0" err="1"/>
              <a:t>under</a:t>
            </a:r>
            <a:r>
              <a:rPr lang="de-DE" sz="1800" dirty="0"/>
              <a:t> different </a:t>
            </a:r>
            <a:r>
              <a:rPr lang="de-DE" sz="1800" dirty="0" err="1"/>
              <a:t>names</a:t>
            </a:r>
            <a:r>
              <a:rPr lang="de-DE" sz="1800" dirty="0"/>
              <a:t>, </a:t>
            </a:r>
            <a:r>
              <a:rPr lang="de-DE" sz="1800" dirty="0" err="1"/>
              <a:t>including</a:t>
            </a:r>
            <a:r>
              <a:rPr lang="de-DE" sz="1800" dirty="0"/>
              <a:t> “</a:t>
            </a:r>
            <a:r>
              <a:rPr lang="de-DE" sz="1800" dirty="0" err="1"/>
              <a:t>social</a:t>
            </a:r>
            <a:r>
              <a:rPr lang="de-DE" sz="1800" dirty="0"/>
              <a:t> </a:t>
            </a:r>
            <a:r>
              <a:rPr lang="de-DE" sz="1800" dirty="0" err="1"/>
              <a:t>constructivism</a:t>
            </a:r>
            <a:r>
              <a:rPr lang="de-DE" sz="1800" dirty="0"/>
              <a:t>”, </a:t>
            </a:r>
            <a:r>
              <a:rPr lang="de-DE" sz="1800" dirty="0" err="1"/>
              <a:t>the</a:t>
            </a:r>
            <a:r>
              <a:rPr lang="de-DE" sz="1800" dirty="0"/>
              <a:t> “strong </a:t>
            </a:r>
            <a:r>
              <a:rPr lang="de-DE" sz="1800" dirty="0" err="1"/>
              <a:t>programme</a:t>
            </a:r>
            <a:r>
              <a:rPr lang="de-DE" sz="1800" dirty="0"/>
              <a:t>”, “</a:t>
            </a:r>
            <a:r>
              <a:rPr lang="de-DE" sz="1800" dirty="0" err="1"/>
              <a:t>deconstructionism</a:t>
            </a:r>
            <a:r>
              <a:rPr lang="de-DE" sz="1800" dirty="0"/>
              <a:t>”, </a:t>
            </a:r>
            <a:r>
              <a:rPr lang="de-DE" sz="1800" dirty="0" err="1"/>
              <a:t>and</a:t>
            </a:r>
            <a:r>
              <a:rPr lang="de-DE" sz="1800" dirty="0"/>
              <a:t> “</a:t>
            </a:r>
            <a:r>
              <a:rPr lang="de-DE" sz="1800" dirty="0" err="1"/>
              <a:t>postmodernism</a:t>
            </a:r>
            <a:r>
              <a:rPr lang="de-DE" sz="1800" dirty="0"/>
              <a:t>”. 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8DD3D92-1354-D046-BC64-3C32E9B025C2}"/>
              </a:ext>
            </a:extLst>
          </p:cNvPr>
          <p:cNvSpPr txBox="1"/>
          <p:nvPr/>
        </p:nvSpPr>
        <p:spPr>
          <a:xfrm>
            <a:off x="457200" y="6520378"/>
            <a:ext cx="31309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https://</a:t>
            </a:r>
            <a:r>
              <a:rPr lang="de-DE" sz="1050" dirty="0" err="1"/>
              <a:t>plato.stanford.edu</a:t>
            </a:r>
            <a:r>
              <a:rPr lang="de-DE" sz="1050" dirty="0"/>
              <a:t>/</a:t>
            </a:r>
            <a:r>
              <a:rPr lang="de-DE" sz="1050" dirty="0" err="1"/>
              <a:t>entries</a:t>
            </a:r>
            <a:r>
              <a:rPr lang="de-DE" sz="1050" dirty="0"/>
              <a:t>/pseudo-</a:t>
            </a:r>
            <a:r>
              <a:rPr lang="de-DE" sz="1050" dirty="0" err="1"/>
              <a:t>science</a:t>
            </a:r>
            <a:r>
              <a:rPr lang="de-DE" sz="105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011821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Inhaltsplatzhalter 2">
            <a:extLst>
              <a:ext uri="{FF2B5EF4-FFF2-40B4-BE49-F238E27FC236}">
                <a16:creationId xmlns:a16="http://schemas.microsoft.com/office/drawing/2014/main" id="{4EE55D0A-F09A-5D48-9CBF-9A830B956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3778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Liberal </a:t>
            </a:r>
            <a:r>
              <a:rPr lang="de-DE" altLang="de-DE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societies</a:t>
            </a:r>
            <a:endParaRPr lang="de-DE" altLang="de-DE" b="1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b="1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Agree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disagree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final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ends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Factual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checked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journalists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fact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checking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researchers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peer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review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 </a:t>
            </a: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foolproof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cognitive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biases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Inhaltsplatzhalter 2">
            <a:extLst>
              <a:ext uri="{FF2B5EF4-FFF2-40B4-BE49-F238E27FC236}">
                <a16:creationId xmlns:a16="http://schemas.microsoft.com/office/drawing/2014/main" id="{26617DCB-F1FF-1744-82A7-637604D8C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59643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Critical </a:t>
            </a:r>
            <a:r>
              <a:rPr lang="de-DE" altLang="de-DE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theory</a:t>
            </a:r>
            <a:r>
              <a:rPr lang="de-DE" altLang="de-DE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identity</a:t>
            </a:r>
            <a:r>
              <a:rPr lang="de-DE" altLang="de-DE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politics</a:t>
            </a:r>
            <a:endParaRPr lang="de-DE" altLang="de-DE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b="1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b="1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Left</a:t>
            </a:r>
            <a:r>
              <a:rPr lang="de-DE" altLang="de-DE" sz="24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	Scientific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since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enlightment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embedded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racism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patriarchy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impose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ideas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world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b="1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Right</a:t>
            </a:r>
            <a:r>
              <a:rPr lang="de-DE" altLang="de-DE" sz="2400" b="1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Eroding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trust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credibility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scientists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academia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mainstream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media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(Trump, Breitbart, Peter Thiel,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Dugin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D134A9-C162-2225-A12E-E2DE604D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3233056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Why Europe?</a:t>
            </a:r>
          </a:p>
        </p:txBody>
      </p:sp>
    </p:spTree>
    <p:extLst>
      <p:ext uri="{BB962C8B-B14F-4D97-AF65-F5344CB8AC3E}">
        <p14:creationId xmlns:p14="http://schemas.microsoft.com/office/powerpoint/2010/main" val="21830102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C0DC3-F442-60CF-3778-7D7433271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Sum </a:t>
            </a:r>
            <a:r>
              <a:rPr lang="de-DE" dirty="0" err="1"/>
              <a:t>up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5D15BB-9F69-850F-1BE5-E1CDB8484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979" y="2220686"/>
            <a:ext cx="8229600" cy="4525963"/>
          </a:xfrm>
        </p:spPr>
        <p:txBody>
          <a:bodyPr/>
          <a:lstStyle/>
          <a:p>
            <a:r>
              <a:rPr lang="de-DE" dirty="0"/>
              <a:t>Scientific Revolution</a:t>
            </a:r>
          </a:p>
          <a:p>
            <a:pPr marL="457200" lvl="1" indent="0">
              <a:buNone/>
            </a:pPr>
            <a:r>
              <a:rPr lang="de-DE" dirty="0"/>
              <a:t>			  Platon Descartes Bacon</a:t>
            </a:r>
          </a:p>
          <a:p>
            <a:r>
              <a:rPr lang="de-DE" dirty="0"/>
              <a:t>Scientific Method</a:t>
            </a:r>
          </a:p>
          <a:p>
            <a:pPr marL="0" indent="0">
              <a:buNone/>
            </a:pPr>
            <a:r>
              <a:rPr lang="de-DE" dirty="0"/>
              <a:t>				  </a:t>
            </a:r>
            <a:r>
              <a:rPr lang="de-DE" sz="2800" dirty="0"/>
              <a:t>Popper Kuhn</a:t>
            </a:r>
          </a:p>
          <a:p>
            <a:pPr marL="0" indent="0">
              <a:buNone/>
            </a:pPr>
            <a:r>
              <a:rPr lang="de-DE" sz="2800" dirty="0"/>
              <a:t>				  </a:t>
            </a:r>
            <a:r>
              <a:rPr lang="de-DE" sz="2800" dirty="0" err="1"/>
              <a:t>Induction</a:t>
            </a:r>
            <a:r>
              <a:rPr lang="de-DE" sz="2800" dirty="0"/>
              <a:t> </a:t>
            </a:r>
            <a:r>
              <a:rPr lang="de-DE" sz="2800" dirty="0" err="1"/>
              <a:t>Deduction</a:t>
            </a:r>
            <a:endParaRPr lang="de-DE" sz="2800" dirty="0"/>
          </a:p>
          <a:p>
            <a:pPr marL="0" indent="0">
              <a:buNone/>
            </a:pPr>
            <a:r>
              <a:rPr lang="de-DE" sz="2800" dirty="0"/>
              <a:t>				  </a:t>
            </a:r>
            <a:r>
              <a:rPr lang="de-DE" sz="2800" dirty="0" err="1"/>
              <a:t>No</a:t>
            </a:r>
            <a:r>
              <a:rPr lang="de-DE" sz="2800" dirty="0"/>
              <a:t> </a:t>
            </a:r>
            <a:r>
              <a:rPr lang="de-DE" sz="2800" dirty="0" err="1"/>
              <a:t>verification</a:t>
            </a:r>
            <a:r>
              <a:rPr lang="de-DE" sz="2800" dirty="0"/>
              <a:t> </a:t>
            </a:r>
            <a:r>
              <a:rPr lang="de-DE" sz="2800" dirty="0" err="1"/>
              <a:t>Falsification</a:t>
            </a:r>
            <a:endParaRPr lang="de-DE" sz="2800" dirty="0"/>
          </a:p>
          <a:p>
            <a:pPr marL="0" indent="0">
              <a:buNone/>
            </a:pPr>
            <a:r>
              <a:rPr lang="de-DE" sz="2800" dirty="0"/>
              <a:t>                     Scientific </a:t>
            </a:r>
            <a:r>
              <a:rPr lang="de-DE" sz="2800" dirty="0" err="1"/>
              <a:t>progress</a:t>
            </a:r>
            <a:r>
              <a:rPr lang="de-DE" sz="2800" dirty="0"/>
              <a:t> via </a:t>
            </a:r>
            <a:r>
              <a:rPr lang="de-DE" sz="2800" dirty="0" err="1"/>
              <a:t>scepticism</a:t>
            </a:r>
            <a:endParaRPr lang="de-DE" sz="2800" dirty="0"/>
          </a:p>
          <a:p>
            <a:pPr marL="0" indent="0">
              <a:buNone/>
            </a:pPr>
            <a:r>
              <a:rPr lang="de-DE" sz="2800" dirty="0"/>
              <a:t>				  Science </a:t>
            </a:r>
            <a:r>
              <a:rPr lang="de-DE" sz="2800" dirty="0" err="1"/>
              <a:t>system</a:t>
            </a:r>
            <a:r>
              <a:rPr lang="de-DE" sz="2800" dirty="0"/>
              <a:t> </a:t>
            </a:r>
            <a:r>
              <a:rPr lang="de-DE" sz="2800" dirty="0" err="1"/>
              <a:t>peer</a:t>
            </a:r>
            <a:r>
              <a:rPr lang="de-DE" sz="2800" dirty="0"/>
              <a:t> review</a:t>
            </a:r>
          </a:p>
          <a:p>
            <a:pPr marL="0" indent="0">
              <a:buNone/>
            </a:pPr>
            <a:r>
              <a:rPr lang="de-DE" sz="2800" dirty="0"/>
              <a:t>                    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342750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>
            <a:extLst>
              <a:ext uri="{FF2B5EF4-FFF2-40B4-BE49-F238E27FC236}">
                <a16:creationId xmlns:a16="http://schemas.microsoft.com/office/drawing/2014/main" id="{EC4C9DA6-B216-7547-9966-0B62AFAA6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896484"/>
            <a:ext cx="8686800" cy="1143000"/>
          </a:xfrm>
        </p:spPr>
        <p:txBody>
          <a:bodyPr/>
          <a:lstStyle/>
          <a:p>
            <a:pPr algn="l"/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Philosophy – Why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should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I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bother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</a:t>
            </a:r>
          </a:p>
        </p:txBody>
      </p:sp>
      <p:sp>
        <p:nvSpPr>
          <p:cNvPr id="18434" name="Inhaltsplatzhalter 2">
            <a:extLst>
              <a:ext uri="{FF2B5EF4-FFF2-40B4-BE49-F238E27FC236}">
                <a16:creationId xmlns:a16="http://schemas.microsoft.com/office/drawing/2014/main" id="{759EB692-E5A1-3B43-9A2C-D56C9502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139406"/>
            <a:ext cx="9144000" cy="4525962"/>
          </a:xfrm>
        </p:spPr>
        <p:txBody>
          <a:bodyPr/>
          <a:lstStyle/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so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important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understand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science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works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Failure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something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positive </a:t>
            </a:r>
          </a:p>
          <a:p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Why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such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thing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like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ultimate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truth</a:t>
            </a:r>
            <a:endParaRPr lang="de-DE" altLang="de-DE" sz="2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76340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el 1">
            <a:extLst>
              <a:ext uri="{FF2B5EF4-FFF2-40B4-BE49-F238E27FC236}">
                <a16:creationId xmlns:a16="http://schemas.microsoft.com/office/drawing/2014/main" id="{613E70CA-29A8-F243-9948-03DCE5C59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9225" y="4533900"/>
            <a:ext cx="3914775" cy="1685925"/>
          </a:xfrm>
        </p:spPr>
        <p:txBody>
          <a:bodyPr/>
          <a:lstStyle/>
          <a:p>
            <a:pPr algn="l" eaLnBrk="1" hangingPunct="1"/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Unsurpassed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challenge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think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yourself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      Immanuel Kant</a:t>
            </a:r>
          </a:p>
        </p:txBody>
      </p:sp>
      <p:sp>
        <p:nvSpPr>
          <p:cNvPr id="63490" name="Foliennummernplatzhalter 7">
            <a:extLst>
              <a:ext uri="{FF2B5EF4-FFF2-40B4-BE49-F238E27FC236}">
                <a16:creationId xmlns:a16="http://schemas.microsoft.com/office/drawing/2014/main" id="{158450ED-2786-2B40-9192-3908C01A7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6713D217-9DB7-5641-80DA-92D7F99D4C2B}" type="slidenum">
              <a:rPr lang="de-DE" altLang="de-DE" sz="1200" smtClean="0">
                <a:solidFill>
                  <a:srgbClr val="898989"/>
                </a:solidFill>
              </a:rPr>
              <a:pPr algn="ctr">
                <a:spcBef>
                  <a:spcPct val="0"/>
                </a:spcBef>
                <a:buFontTx/>
                <a:buNone/>
              </a:pPr>
              <a:t>92</a:t>
            </a:fld>
            <a:endParaRPr lang="de-DE" altLang="de-DE" sz="1200">
              <a:solidFill>
                <a:srgbClr val="898989"/>
              </a:solidFill>
            </a:endParaRPr>
          </a:p>
        </p:txBody>
      </p:sp>
      <p:pic>
        <p:nvPicPr>
          <p:cNvPr id="63491" name="Picture 5" descr="/var/folders/ks/mm969dyd65dd3c1x2x4y78cc0000gn/T/com.microsoft.Powerpoint/WebArchiveCopyPasteTempFiles/Immanuel_Kant_%28painted_portrait%29.jpg">
            <a:extLst>
              <a:ext uri="{FF2B5EF4-FFF2-40B4-BE49-F238E27FC236}">
                <a16:creationId xmlns:a16="http://schemas.microsoft.com/office/drawing/2014/main" id="{BDD6C37D-74C4-2B4E-9171-17238497C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60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feld 4">
            <a:extLst>
              <a:ext uri="{FF2B5EF4-FFF2-40B4-BE49-F238E27FC236}">
                <a16:creationId xmlns:a16="http://schemas.microsoft.com/office/drawing/2014/main" id="{89533E43-D66C-CF45-99A3-295D1298B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8" y="131763"/>
            <a:ext cx="48672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1800">
                <a:solidFill>
                  <a:schemeClr val="bg1"/>
                </a:solidFill>
              </a:rPr>
              <a:t>"Enlightenment is man's emergence from his self-inflicted immaturity.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1800">
                <a:solidFill>
                  <a:schemeClr val="bg1"/>
                </a:solidFill>
              </a:rPr>
              <a:t>Sapere aude: Have the courage to use your own mind.”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esearch Methods 2025 The Philosophy Day" id="{F8FC89E7-4433-8E45-A40C-22DE8109C5CC}" vid="{6E0DC2CB-DB75-9A42-9163-4FED7DC913DB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Office-Design</Template>
  <TotalTime>0</TotalTime>
  <Words>3182</Words>
  <Application>Microsoft Macintosh PowerPoint</Application>
  <PresentationFormat>Bildschirmpräsentation (4:3)</PresentationFormat>
  <Paragraphs>394</Paragraphs>
  <Slides>92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92</vt:i4>
      </vt:variant>
    </vt:vector>
  </HeadingPairs>
  <TitlesOfParts>
    <vt:vector size="98" baseType="lpstr">
      <vt:lpstr>Arial</vt:lpstr>
      <vt:lpstr>Calibri</vt:lpstr>
      <vt:lpstr>Helvetica</vt:lpstr>
      <vt:lpstr>Helvetica Neue</vt:lpstr>
      <vt:lpstr>Helvetica Neue Light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Modernity</vt:lpstr>
      <vt:lpstr>PowerPoint-Präsentation</vt:lpstr>
      <vt:lpstr>The making of the modern world</vt:lpstr>
      <vt:lpstr> Research Methods </vt:lpstr>
      <vt:lpstr>PowerPoint-Präsentation</vt:lpstr>
      <vt:lpstr>Philosophy – Why should I bother?</vt:lpstr>
      <vt:lpstr>PowerPoint-Präsentation</vt:lpstr>
      <vt:lpstr>PowerPoint-Präsentation</vt:lpstr>
      <vt:lpstr>What is Science?</vt:lpstr>
      <vt:lpstr>Theorie of Science</vt:lpstr>
      <vt:lpstr>Theorie of Science </vt:lpstr>
      <vt:lpstr>PowerPoint-Präsentation</vt:lpstr>
      <vt:lpstr>What is science?</vt:lpstr>
      <vt:lpstr>PowerPoint-Präsentation</vt:lpstr>
      <vt:lpstr>What is Science?</vt:lpstr>
      <vt:lpstr>PowerPoint-Präsentation</vt:lpstr>
      <vt:lpstr>PowerPoint-Präsentation</vt:lpstr>
      <vt:lpstr>PowerPoint-Präsentation</vt:lpstr>
      <vt:lpstr>What is science?</vt:lpstr>
      <vt:lpstr>PowerPoint-Präsentation</vt:lpstr>
      <vt:lpstr>PowerPoint-Präsentation</vt:lpstr>
      <vt:lpstr>What is science?</vt:lpstr>
      <vt:lpstr>What is Science?</vt:lpstr>
      <vt:lpstr>Was ist Wissenschaft?</vt:lpstr>
      <vt:lpstr>Task: Minipresentation on Platon‘s parable of the cave</vt:lpstr>
      <vt:lpstr>Recommended Podcast</vt:lpstr>
      <vt:lpstr>How can we recognize reality? Epistemology (Erkenntnistheorie)</vt:lpstr>
      <vt:lpstr>PowerPoint-Präsentation</vt:lpstr>
      <vt:lpstr>PowerPoint-Präsentation</vt:lpstr>
      <vt:lpstr>The Induction problem</vt:lpstr>
      <vt:lpstr>Kritischer Rationalismus</vt:lpstr>
      <vt:lpstr>Critical Rationalism</vt:lpstr>
      <vt:lpstr>Kritischer Rationalismus</vt:lpstr>
      <vt:lpstr>Critical Rationalism</vt:lpstr>
      <vt:lpstr>Task</vt:lpstr>
      <vt:lpstr>PowerPoint-Präsentation</vt:lpstr>
      <vt:lpstr>What exactly is "scientific"?</vt:lpstr>
      <vt:lpstr>What exactly is "scientific"?</vt:lpstr>
      <vt:lpstr>What exactly is "scientific"?</vt:lpstr>
      <vt:lpstr>What exactly is "scientific"?</vt:lpstr>
      <vt:lpstr>PowerPoint-Präsentation</vt:lpstr>
      <vt:lpstr>Scientific Method</vt:lpstr>
      <vt:lpstr>PowerPoint-Präsentation</vt:lpstr>
      <vt:lpstr>PowerPoint-Präsentation</vt:lpstr>
      <vt:lpstr>What exactly is "scientific"?</vt:lpstr>
      <vt:lpstr>What exactly is "scientific"?</vt:lpstr>
      <vt:lpstr>Thomas Kuhn</vt:lpstr>
      <vt:lpstr>PowerPoint-Präsentation</vt:lpstr>
      <vt:lpstr>PowerPoint-Präsentation</vt:lpstr>
      <vt:lpstr>Thomas Kuhn</vt:lpstr>
      <vt:lpstr>Popper and Kuhn</vt:lpstr>
      <vt:lpstr>Scientific Progress</vt:lpstr>
      <vt:lpstr>PowerPoint-Präsentation</vt:lpstr>
      <vt:lpstr>  The Science System  </vt:lpstr>
      <vt:lpstr>  The Science System  </vt:lpstr>
      <vt:lpstr>  The Science System  </vt:lpstr>
      <vt:lpstr>PowerPoint-Präsentation</vt:lpstr>
      <vt:lpstr>How to recognize pseudo-science</vt:lpstr>
      <vt:lpstr>Conspiracy Theories</vt:lpstr>
      <vt:lpstr>Science Denial</vt:lpstr>
      <vt:lpstr>Pseudo Science</vt:lpstr>
      <vt:lpstr>Food for Thought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Sum up</vt:lpstr>
      <vt:lpstr>Philosophy – Why should I bother?</vt:lpstr>
      <vt:lpstr>Unsurpassed challenge to think for yourself:       Immanuel Kant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Katrin Stefan</dc:creator>
  <cp:lastModifiedBy>Katrin Stefan</cp:lastModifiedBy>
  <cp:revision>92</cp:revision>
  <cp:lastPrinted>2011-02-06T19:53:23Z</cp:lastPrinted>
  <dcterms:created xsi:type="dcterms:W3CDTF">2025-03-15T15:43:49Z</dcterms:created>
  <dcterms:modified xsi:type="dcterms:W3CDTF">2026-06-21T10:51:01Z</dcterms:modified>
</cp:coreProperties>
</file>