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7" r:id="rId2"/>
    <p:sldId id="289" r:id="rId3"/>
    <p:sldId id="325" r:id="rId4"/>
    <p:sldId id="323" r:id="rId5"/>
    <p:sldId id="306" r:id="rId6"/>
    <p:sldId id="291" r:id="rId7"/>
    <p:sldId id="292" r:id="rId8"/>
    <p:sldId id="316" r:id="rId9"/>
    <p:sldId id="315" r:id="rId10"/>
    <p:sldId id="330" r:id="rId11"/>
    <p:sldId id="326" r:id="rId12"/>
    <p:sldId id="331" r:id="rId13"/>
    <p:sldId id="329" r:id="rId14"/>
    <p:sldId id="293" r:id="rId15"/>
    <p:sldId id="301" r:id="rId16"/>
    <p:sldId id="312" r:id="rId17"/>
    <p:sldId id="314" r:id="rId18"/>
    <p:sldId id="300" r:id="rId19"/>
    <p:sldId id="313" r:id="rId20"/>
    <p:sldId id="298" r:id="rId21"/>
  </p:sldIdLst>
  <p:sldSz cx="12192000" cy="6858000"/>
  <p:notesSz cx="6858000" cy="9144000"/>
  <p:custDataLst>
    <p:tags r:id="rId23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of. Bernhard Schick" initials="PBS" lastIdx="2" clrIdx="0">
    <p:extLst>
      <p:ext uri="{19B8F6BF-5375-455C-9EA6-DF929625EA0E}">
        <p15:presenceInfo xmlns:p15="http://schemas.microsoft.com/office/powerpoint/2012/main" userId="Prof. Bernhard Schic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20" autoAdjust="0"/>
    <p:restoredTop sz="94660"/>
  </p:normalViewPr>
  <p:slideViewPr>
    <p:cSldViewPr snapToGrid="0">
      <p:cViewPr varScale="1">
        <p:scale>
          <a:sx n="82" d="100"/>
          <a:sy n="82" d="100"/>
        </p:scale>
        <p:origin x="557" y="2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A243B-8860-491C-8139-7BF7772EBCC6}" type="datetimeFigureOut">
              <a:rPr lang="de-DE" smtClean="0"/>
              <a:t>11.12.2023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EB37B-02B3-47FA-A505-675272E8060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13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Many thanks - It is a pleasure for me once again to give a presentation at the </a:t>
            </a:r>
            <a:r>
              <a:rPr lang="en-US" dirty="0" err="1"/>
              <a:t>chassis.tech</a:t>
            </a:r>
            <a:r>
              <a:rPr lang="en-US" dirty="0"/>
              <a:t>. Today I would like to raise a question that I am more often asked:  </a:t>
            </a:r>
            <a:r>
              <a:rPr lang="en-US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about digitalization as game changer? And do we still need good vehicle dynamics in the future?</a:t>
            </a:r>
          </a:p>
          <a:p>
            <a:pPr marL="0" marR="0" lvl="0" indent="0" algn="l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889315-7416-41BF-A94D-C137F486764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8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7858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/>
          <p:cNvSpPr>
            <a:spLocks noGrp="1"/>
          </p:cNvSpPr>
          <p:nvPr>
            <p:ph type="pic" idx="1"/>
          </p:nvPr>
        </p:nvSpPr>
        <p:spPr>
          <a:xfrm>
            <a:off x="0" y="0"/>
            <a:ext cx="12192009" cy="63614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1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1" indent="0">
              <a:buNone/>
              <a:defRPr sz="1500"/>
            </a:lvl6pPr>
            <a:lvl7pPr marL="2057399" indent="0">
              <a:buNone/>
              <a:defRPr sz="1500"/>
            </a:lvl7pPr>
            <a:lvl8pPr marL="2400299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 dirty="0"/>
              <a:t>Bild durch Klicken auf Symbol hinzufügen</a:t>
            </a:r>
          </a:p>
        </p:txBody>
      </p:sp>
      <p:sp>
        <p:nvSpPr>
          <p:cNvPr id="6" name="Titelplatzhalter 1"/>
          <p:cNvSpPr>
            <a:spLocks noGrp="1"/>
          </p:cNvSpPr>
          <p:nvPr>
            <p:ph type="title"/>
          </p:nvPr>
        </p:nvSpPr>
        <p:spPr>
          <a:xfrm>
            <a:off x="382222" y="585684"/>
            <a:ext cx="11541738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234612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7922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ollbild ohn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2"/>
          <p:cNvSpPr>
            <a:spLocks noGrp="1"/>
          </p:cNvSpPr>
          <p:nvPr>
            <p:ph type="pic" idx="1"/>
          </p:nvPr>
        </p:nvSpPr>
        <p:spPr>
          <a:xfrm>
            <a:off x="1" y="4"/>
            <a:ext cx="12192008" cy="68579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875" indent="0">
              <a:buNone/>
              <a:defRPr sz="2100"/>
            </a:lvl2pPr>
            <a:lvl3pPr marL="685749" indent="0">
              <a:buNone/>
              <a:defRPr sz="1800"/>
            </a:lvl3pPr>
            <a:lvl4pPr marL="1028624" indent="0">
              <a:buNone/>
              <a:defRPr sz="1500"/>
            </a:lvl4pPr>
            <a:lvl5pPr marL="1371498" indent="0">
              <a:buNone/>
              <a:defRPr sz="1500"/>
            </a:lvl5pPr>
            <a:lvl6pPr marL="1714373" indent="0">
              <a:buNone/>
              <a:defRPr sz="1500"/>
            </a:lvl6pPr>
            <a:lvl7pPr marL="2057246" indent="0">
              <a:buNone/>
              <a:defRPr sz="1500"/>
            </a:lvl7pPr>
            <a:lvl8pPr marL="2400120" indent="0">
              <a:buNone/>
              <a:defRPr sz="1500"/>
            </a:lvl8pPr>
            <a:lvl9pPr marL="2742995" indent="0">
              <a:buNone/>
              <a:defRPr sz="1500"/>
            </a:lvl9pPr>
          </a:lstStyle>
          <a:p>
            <a:r>
              <a:rPr lang="de-DE" dirty="0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3550600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lbild mi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5"/>
          </p:nvPr>
        </p:nvSpPr>
        <p:spPr>
          <a:xfrm>
            <a:off x="0" y="723899"/>
            <a:ext cx="12192000" cy="5619751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38573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+Headline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318626" y="958402"/>
            <a:ext cx="11459037" cy="48939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/>
              <a:t>Textmasterformat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r>
              <a:rPr lang="en-US" noProof="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457181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+Headline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 hasCustomPrompt="1"/>
          </p:nvPr>
        </p:nvSpPr>
        <p:spPr>
          <a:xfrm>
            <a:off x="318626" y="958402"/>
            <a:ext cx="11459037" cy="102279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/>
              <a:t>Textmasterformat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r>
              <a:rPr lang="en-US" noProof="0" dirty="0"/>
              <a:t>…</a:t>
            </a:r>
          </a:p>
          <a:p>
            <a:pPr lvl="0"/>
            <a:r>
              <a:rPr lang="en-US" noProof="0" dirty="0"/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2106056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/>
          </p:nvPr>
        </p:nvSpPr>
        <p:spPr>
          <a:xfrm>
            <a:off x="318626" y="958403"/>
            <a:ext cx="11459037" cy="58737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/>
              <a:t>Textmasterformat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385763" y="1760524"/>
            <a:ext cx="3699534" cy="2468563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6" name="Bildplatzhalter 4"/>
          <p:cNvSpPr>
            <a:spLocks noGrp="1"/>
          </p:cNvSpPr>
          <p:nvPr>
            <p:ph type="pic" sz="quarter" idx="17"/>
          </p:nvPr>
        </p:nvSpPr>
        <p:spPr>
          <a:xfrm>
            <a:off x="4231946" y="1760523"/>
            <a:ext cx="3699534" cy="2468563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9" name="Bildplatzhalter 4"/>
          <p:cNvSpPr>
            <a:spLocks noGrp="1"/>
          </p:cNvSpPr>
          <p:nvPr>
            <p:ph type="pic" sz="quarter" idx="18"/>
          </p:nvPr>
        </p:nvSpPr>
        <p:spPr>
          <a:xfrm>
            <a:off x="8078129" y="1760523"/>
            <a:ext cx="3699534" cy="2468563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 hasCustomPrompt="1"/>
          </p:nvPr>
        </p:nvSpPr>
        <p:spPr>
          <a:xfrm>
            <a:off x="385763" y="4324029"/>
            <a:ext cx="3698875" cy="36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lang="de-DE" sz="20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dirty="0"/>
              <a:t>…</a:t>
            </a:r>
          </a:p>
        </p:txBody>
      </p:sp>
      <p:sp>
        <p:nvSpPr>
          <p:cNvPr id="14" name="Textplatzhalter 3"/>
          <p:cNvSpPr>
            <a:spLocks noGrp="1"/>
          </p:cNvSpPr>
          <p:nvPr>
            <p:ph type="body" sz="quarter" idx="20" hasCustomPrompt="1"/>
          </p:nvPr>
        </p:nvSpPr>
        <p:spPr>
          <a:xfrm>
            <a:off x="4231946" y="4324029"/>
            <a:ext cx="3698875" cy="3527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lang="de-DE" sz="20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dirty="0"/>
              <a:t>…</a:t>
            </a:r>
          </a:p>
        </p:txBody>
      </p:sp>
      <p:sp>
        <p:nvSpPr>
          <p:cNvPr id="15" name="Textplatzhalter 3"/>
          <p:cNvSpPr>
            <a:spLocks noGrp="1"/>
          </p:cNvSpPr>
          <p:nvPr>
            <p:ph type="body" sz="quarter" idx="21" hasCustomPrompt="1"/>
          </p:nvPr>
        </p:nvSpPr>
        <p:spPr>
          <a:xfrm>
            <a:off x="8078788" y="4342482"/>
            <a:ext cx="3698875" cy="3527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lang="de-DE" sz="20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294670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/>
          </p:nvPr>
        </p:nvSpPr>
        <p:spPr>
          <a:xfrm>
            <a:off x="318626" y="958403"/>
            <a:ext cx="11459037" cy="58737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/>
              <a:t>Textmasterformat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385762" y="1831965"/>
            <a:ext cx="5481177" cy="3041025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6" name="Bildplatzhalter 4"/>
          <p:cNvSpPr>
            <a:spLocks noGrp="1"/>
          </p:cNvSpPr>
          <p:nvPr>
            <p:ph type="pic" sz="quarter" idx="17"/>
          </p:nvPr>
        </p:nvSpPr>
        <p:spPr>
          <a:xfrm>
            <a:off x="6296488" y="1831965"/>
            <a:ext cx="5481175" cy="3041025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9" hasCustomPrompt="1"/>
          </p:nvPr>
        </p:nvSpPr>
        <p:spPr>
          <a:xfrm>
            <a:off x="385762" y="4970299"/>
            <a:ext cx="5481177" cy="36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>
              <a:defRPr lang="en-US" sz="2000" b="0" noProof="0" dirty="0">
                <a:solidFill>
                  <a:schemeClr val="bg1"/>
                </a:solidFill>
              </a:defRPr>
            </a:lvl1pPr>
          </a:lstStyle>
          <a:p>
            <a:pPr marL="0" lvl="0" indent="0" algn="ctr">
              <a:buNone/>
            </a:pPr>
            <a:r>
              <a:rPr lang="en-US" noProof="0" dirty="0"/>
              <a:t>…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quarter" idx="20" hasCustomPrompt="1"/>
          </p:nvPr>
        </p:nvSpPr>
        <p:spPr>
          <a:xfrm>
            <a:off x="6296486" y="4970299"/>
            <a:ext cx="5481177" cy="36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anchor="ctr"/>
          <a:lstStyle>
            <a:lvl1pPr marL="0" indent="0" algn="ctr">
              <a:buNone/>
              <a:defRPr lang="de-DE" sz="24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noProof="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901435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0" y="0"/>
            <a:ext cx="12192000" cy="723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6" name="Titel 17"/>
          <p:cNvSpPr>
            <a:spLocks noGrp="1"/>
          </p:cNvSpPr>
          <p:nvPr>
            <p:ph type="title"/>
          </p:nvPr>
        </p:nvSpPr>
        <p:spPr>
          <a:xfrm>
            <a:off x="318626" y="117426"/>
            <a:ext cx="11459037" cy="489047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lang="en-US" sz="2800" b="0" noProof="0" dirty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ts val="1000"/>
              </a:spcBef>
              <a:buFont typeface="Arial" panose="020B0604020202020204" pitchFamily="34" charset="0"/>
            </a:pPr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7" name="Textplatzhalter 27"/>
          <p:cNvSpPr>
            <a:spLocks noGrp="1"/>
          </p:cNvSpPr>
          <p:nvPr>
            <p:ph type="body" sz="quarter" idx="14"/>
          </p:nvPr>
        </p:nvSpPr>
        <p:spPr>
          <a:xfrm>
            <a:off x="318626" y="958403"/>
            <a:ext cx="11459037" cy="58737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 err="1"/>
              <a:t>Textmasterformat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6"/>
          </p:nvPr>
        </p:nvSpPr>
        <p:spPr>
          <a:xfrm>
            <a:off x="385762" y="1780282"/>
            <a:ext cx="11391901" cy="4291906"/>
          </a:xfrm>
          <a:prstGeom prst="rect">
            <a:avLst/>
          </a:prstGeom>
        </p:spPr>
        <p:txBody>
          <a:bodyPr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04647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2F33FD7-CBDC-452B-BB03-A7258E73DBA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1"/>
            </p:custDataLst>
            <p:extLst>
              <p:ext uri="{D42A27DB-BD31-4B8C-83A1-F6EECF244321}">
                <p14:modId xmlns:p14="http://schemas.microsoft.com/office/powerpoint/2010/main" val="257916432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424" imgH="424" progId="TCLayout.ActiveDocument.1">
                  <p:embed/>
                </p:oleObj>
              </mc:Choice>
              <mc:Fallback>
                <p:oleObj name="think-cell Slide" r:id="rId12" imgW="424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/>
          <p:cNvSpPr/>
          <p:nvPr userDrawn="1"/>
        </p:nvSpPr>
        <p:spPr>
          <a:xfrm>
            <a:off x="0" y="6343765"/>
            <a:ext cx="12192000" cy="5802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82222" y="585684"/>
            <a:ext cx="11541738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Textfeld 8"/>
          <p:cNvSpPr txBox="1"/>
          <p:nvPr userDrawn="1"/>
        </p:nvSpPr>
        <p:spPr>
          <a:xfrm>
            <a:off x="7746624" y="6420652"/>
            <a:ext cx="4130882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1800" b="1" baseline="0" noProof="0" dirty="0">
                <a:latin typeface="+mj-lt"/>
                <a:cs typeface="Arial" panose="020B0604020202020204" pitchFamily="34" charset="0"/>
              </a:rPr>
              <a:t>Kempten </a:t>
            </a:r>
            <a:r>
              <a:rPr lang="en-US" sz="1800" b="1" noProof="0" dirty="0">
                <a:latin typeface="+mj-lt"/>
                <a:cs typeface="Arial" panose="020B0604020202020204" pitchFamily="34" charset="0"/>
              </a:rPr>
              <a:t>University</a:t>
            </a:r>
            <a:r>
              <a:rPr lang="en-US" sz="1800" b="1" baseline="0" noProof="0" dirty="0">
                <a:latin typeface="+mj-lt"/>
                <a:cs typeface="Arial" panose="020B0604020202020204" pitchFamily="34" charset="0"/>
              </a:rPr>
              <a:t> of Applied Sciences</a:t>
            </a:r>
            <a:endParaRPr lang="en-US" sz="1800" b="1" noProof="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Foliennummernplatzhalter 13"/>
          <p:cNvSpPr txBox="1">
            <a:spLocks/>
          </p:cNvSpPr>
          <p:nvPr userDrawn="1"/>
        </p:nvSpPr>
        <p:spPr>
          <a:xfrm>
            <a:off x="84031" y="6444467"/>
            <a:ext cx="5186237" cy="291714"/>
          </a:xfrm>
          <a:prstGeom prst="rect">
            <a:avLst/>
          </a:prstGeom>
        </p:spPr>
        <p:txBody>
          <a:bodyPr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B3F8818D-F3AA-4B6C-8CBB-7435AA4C84A8}" type="slidenum">
              <a:rPr lang="de-DE" sz="1100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 algn="l"/>
              <a:t>‹#›</a:t>
            </a:fld>
            <a:r>
              <a:rPr lang="de-DE" sz="11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/ 03.11.2022 / Gruppenname</a:t>
            </a:r>
          </a:p>
        </p:txBody>
      </p:sp>
      <p:sp>
        <p:nvSpPr>
          <p:cNvPr id="23" name="Bildplatzhalter 2"/>
          <p:cNvSpPr txBox="1">
            <a:spLocks/>
          </p:cNvSpPr>
          <p:nvPr userDrawn="1"/>
        </p:nvSpPr>
        <p:spPr>
          <a:xfrm>
            <a:off x="0" y="0"/>
            <a:ext cx="12192009" cy="636143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1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1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399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99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37847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if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5.xml"/><Relationship Id="rId6" Type="http://schemas.openxmlformats.org/officeDocument/2006/relationships/image" Target="../media/image4.emf"/><Relationship Id="rId5" Type="http://schemas.openxmlformats.org/officeDocument/2006/relationships/hyperlink" Target="https://www.geogebra.org/" TargetMode="External"/><Relationship Id="rId4" Type="http://schemas.openxmlformats.org/officeDocument/2006/relationships/image" Target="../media/image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">
            <a:extLst>
              <a:ext uri="{FF2B5EF4-FFF2-40B4-BE49-F238E27FC236}">
                <a16:creationId xmlns:a16="http://schemas.microsoft.com/office/drawing/2014/main" id="{1C3E9403-1D23-4649-B776-DC912B2E4256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54" r="16954"/>
          <a:stretch/>
        </p:blipFill>
        <p:spPr bwMode="auto">
          <a:xfrm>
            <a:off x="0" y="0"/>
            <a:ext cx="12192000" cy="636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hteck 5"/>
          <p:cNvSpPr/>
          <p:nvPr/>
        </p:nvSpPr>
        <p:spPr>
          <a:xfrm>
            <a:off x="293324" y="3716323"/>
            <a:ext cx="11627213" cy="2474751"/>
          </a:xfrm>
          <a:prstGeom prst="rect">
            <a:avLst/>
          </a:prstGeom>
          <a:solidFill>
            <a:schemeClr val="tx1">
              <a:lumMod val="50000"/>
              <a:lumOff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93324" y="3800210"/>
            <a:ext cx="11526764" cy="70788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Projektarbeit WS 2022/23</a:t>
            </a:r>
          </a:p>
        </p:txBody>
      </p:sp>
      <p:pic>
        <p:nvPicPr>
          <p:cNvPr id="10" name="Grafik 9" descr="2013-logo-transparenzen-4farbig-01.t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963694" y="404972"/>
            <a:ext cx="2980944" cy="1612392"/>
          </a:xfrm>
          <a:prstGeom prst="rect">
            <a:avLst/>
          </a:prstGeom>
        </p:spPr>
      </p:pic>
      <p:sp>
        <p:nvSpPr>
          <p:cNvPr id="17" name="Rechteck 16"/>
          <p:cNvSpPr/>
          <p:nvPr/>
        </p:nvSpPr>
        <p:spPr>
          <a:xfrm>
            <a:off x="8963694" y="2168904"/>
            <a:ext cx="2980944" cy="719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hteck 2"/>
          <p:cNvSpPr/>
          <p:nvPr/>
        </p:nvSpPr>
        <p:spPr>
          <a:xfrm>
            <a:off x="8963694" y="2180611"/>
            <a:ext cx="2980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b="1" dirty="0">
                <a:solidFill>
                  <a:srgbClr val="0070C0"/>
                </a:solidFill>
                <a:cs typeface="Arial" panose="020B0604020202020204" pitchFamily="34" charset="0"/>
              </a:rPr>
              <a:t>Fahrwerkstechnik - FT24</a:t>
            </a:r>
          </a:p>
          <a:p>
            <a:pPr algn="ctr"/>
            <a:r>
              <a:rPr lang="de-DE" dirty="0">
                <a:solidFill>
                  <a:srgbClr val="0070C0"/>
                </a:solidFill>
                <a:cs typeface="Arial" panose="020B0604020202020204" pitchFamily="34" charset="0"/>
              </a:rPr>
              <a:t>WS21 PSA - Prüfungsleistung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E4E2165-8281-4A64-AFCB-942F97FB895C}"/>
              </a:ext>
            </a:extLst>
          </p:cNvPr>
          <p:cNvSpPr txBox="1"/>
          <p:nvPr/>
        </p:nvSpPr>
        <p:spPr>
          <a:xfrm>
            <a:off x="293324" y="4993627"/>
            <a:ext cx="12838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Namen</a:t>
            </a: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2C80D34-E3B2-4799-B676-91EBFE92F34B}"/>
              </a:ext>
            </a:extLst>
          </p:cNvPr>
          <p:cNvSpPr txBox="1"/>
          <p:nvPr/>
        </p:nvSpPr>
        <p:spPr>
          <a:xfrm>
            <a:off x="1628571" y="4986877"/>
            <a:ext cx="53007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Karl 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Mustermann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(Mat-Nr.), Heike Meier (Mat-Nr.) 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9DA908FA-8C1F-41AB-AF2D-CF32213C87D4}"/>
              </a:ext>
            </a:extLst>
          </p:cNvPr>
          <p:cNvSpPr txBox="1"/>
          <p:nvPr/>
        </p:nvSpPr>
        <p:spPr>
          <a:xfrm>
            <a:off x="293324" y="5373404"/>
            <a:ext cx="11244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Gruppe</a:t>
            </a: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B0298607-8634-4904-BD61-7DAEB5CEBC46}"/>
              </a:ext>
            </a:extLst>
          </p:cNvPr>
          <p:cNvSpPr txBox="1"/>
          <p:nvPr/>
        </p:nvSpPr>
        <p:spPr>
          <a:xfrm>
            <a:off x="1628571" y="5366654"/>
            <a:ext cx="53007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Magic Tigers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A9213760-1B0D-4150-97D9-829E053E4174}"/>
              </a:ext>
            </a:extLst>
          </p:cNvPr>
          <p:cNvSpPr txBox="1"/>
          <p:nvPr/>
        </p:nvSpPr>
        <p:spPr>
          <a:xfrm>
            <a:off x="293324" y="5759931"/>
            <a:ext cx="128380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Semester: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3CB4F72C-D799-460A-9AF3-A007D79775D7}"/>
              </a:ext>
            </a:extLst>
          </p:cNvPr>
          <p:cNvSpPr txBox="1"/>
          <p:nvPr/>
        </p:nvSpPr>
        <p:spPr>
          <a:xfrm>
            <a:off x="1628571" y="5753181"/>
            <a:ext cx="53007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314C276-48E6-4A38-9B1E-D7FC654A286A}"/>
              </a:ext>
            </a:extLst>
          </p:cNvPr>
          <p:cNvSpPr txBox="1"/>
          <p:nvPr/>
        </p:nvSpPr>
        <p:spPr>
          <a:xfrm>
            <a:off x="293324" y="4611124"/>
            <a:ext cx="12838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Modul: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340C748B-DA24-4C24-A7D7-DEE4524C021D}"/>
              </a:ext>
            </a:extLst>
          </p:cNvPr>
          <p:cNvSpPr txBox="1"/>
          <p:nvPr/>
        </p:nvSpPr>
        <p:spPr>
          <a:xfrm>
            <a:off x="1628571" y="4604374"/>
            <a:ext cx="85388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Fahrwerkstechnik mit Labor (FT 24) Bachelorstudiengang Fahrzeugtechnik</a:t>
            </a:r>
            <a:endParaRPr lang="de-DE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47045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3ACDFAF-C627-F3AB-0119-5C8D12ED77A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4344470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4" imgH="424" progId="TCLayout.ActiveDocument.1">
                  <p:embed/>
                </p:oleObj>
              </mc:Choice>
              <mc:Fallback>
                <p:oleObj name="think-cell Slide" r:id="rId3" imgW="424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Projektaufgabe (4)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C201106-0A8C-44E9-9C97-4D433F8C6358}"/>
              </a:ext>
            </a:extLst>
          </p:cNvPr>
          <p:cNvSpPr txBox="1"/>
          <p:nvPr/>
        </p:nvSpPr>
        <p:spPr>
          <a:xfrm>
            <a:off x="307518" y="810554"/>
            <a:ext cx="11576963" cy="5062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7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Führen Sie eine Achsanalyse für das Zielfahrzeug durch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für die Vorderachse und Hinterachse alle relevanten Aufhängungspunkte (Hard Points)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 3 Niveaulagen (1) KO, (2) 40mm </a:t>
            </a:r>
            <a:r>
              <a:rPr lang="de-DE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einfedern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und (3) 40mm ausfedern 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Übertragen diese in eine Tabelle mit Zuordnung zur Standhöhen und Radlasten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Übertragen Sie die Achse mit 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hlinkClick r:id="rId5"/>
              </a:rPr>
              <a:t>https://www.geogebra.org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in Vorderansicht und Seitenansicht in den in 3 Niveaulagen.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Zeichnen Sie die Achsen in Vorderansicht und Seitenansicht</a:t>
            </a:r>
            <a:b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das Rollzentrum, Lenkrollhalbmesser und Spurweitenänderung in den 3 Positionen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den Nachlaufwinkel, Nachlauf, Nickzentrum und den idealen Bremsabstützwinkel und Bremsnickausgleich X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F7AB17-03A8-9858-CDA4-A37D697A9F2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18942" b="20057"/>
          <a:stretch/>
        </p:blipFill>
        <p:spPr>
          <a:xfrm>
            <a:off x="1200960" y="3219505"/>
            <a:ext cx="3786844" cy="163001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44D775B-1686-E433-9614-B8677F28A8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18536" y="3221051"/>
            <a:ext cx="2739969" cy="162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5877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B51488FF-0DA1-47CD-B0B7-9C40E1E714D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3407799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4" imgH="424" progId="TCLayout.ActiveDocument.1">
                  <p:embed/>
                </p:oleObj>
              </mc:Choice>
              <mc:Fallback>
                <p:oleObj name="think-cell Slide" r:id="rId3" imgW="424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Projektaufgabe (5)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C201106-0A8C-44E9-9C97-4D433F8C6358}"/>
              </a:ext>
            </a:extLst>
          </p:cNvPr>
          <p:cNvSpPr txBox="1"/>
          <p:nvPr/>
        </p:nvSpPr>
        <p:spPr>
          <a:xfrm>
            <a:off x="318625" y="977608"/>
            <a:ext cx="1157696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8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Berechnen Sie im Beladungszustand (1) folgende Werte: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de-DE" sz="18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Radlasterhöhung an der Vorderachse beim Bremsen </a:t>
            </a:r>
            <a:r>
              <a:rPr lang="de-DE" sz="18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de-DE" sz="1800" baseline="-250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de-DE" sz="18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= 4 m/s² mit dem 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Ansatz der technische Mechanik (Summe der Kräfte und Momente = 0)</a:t>
            </a:r>
            <a:r>
              <a:rPr lang="de-DE" sz="18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371600" lvl="2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an Hand der Radfederrate der </a:t>
            </a:r>
            <a:r>
              <a:rPr lang="de-DE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Hinterachse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und den K&amp;C Werten (Golf oder Q5), welcher a) Spur- und b) Sturzwerte und c) Spurweitenänderung sich </a:t>
            </a:r>
            <a:r>
              <a:rPr lang="de-DE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kinematisch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in diesem Betriebszustand einstellen. Zeigen Sie das Verhalten an Hand der Kennlinien </a:t>
            </a:r>
            <a:b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(Tipp: Sie können die Werte statische Radposition + Kinematik ermitteln, vernachlässigen Sie die </a:t>
            </a:r>
            <a:r>
              <a:rPr lang="de-DE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Schwerpunktsänderung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und Bremsabstützung). 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de-DE" sz="18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Radlasterhöhung an der Kurvenaußenseite (Linkskurve) bei der Kurvenfahrt </a:t>
            </a:r>
            <a:r>
              <a:rPr lang="de-DE" sz="18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de-DE" sz="1800" baseline="-250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de-DE" sz="18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= 4 m/s² (wie oben).</a:t>
            </a:r>
          </a:p>
          <a:p>
            <a:pPr marL="1371600" lvl="2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die Aufstandskraft und Seitenkraft </a:t>
            </a:r>
            <a:r>
              <a:rPr lang="de-DE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 äußeren Hinterrad. </a:t>
            </a:r>
            <a:endParaRPr lang="de-DE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1371600" lvl="2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an Hand der Radfederrate der </a:t>
            </a:r>
            <a:r>
              <a:rPr lang="de-DE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Hinterachse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und den K&amp;C Werten (Golf oder Q5), welcher </a:t>
            </a:r>
            <a:r>
              <a:rPr lang="de-DE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Spurwert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sich </a:t>
            </a:r>
            <a:r>
              <a:rPr lang="de-DE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kinematisch (Federungslenken) und </a:t>
            </a:r>
            <a:r>
              <a:rPr lang="de-DE" b="1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elastokinematisch</a:t>
            </a:r>
            <a:r>
              <a:rPr lang="de-DE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(Seitenkraftlenken) </a:t>
            </a:r>
            <a:r>
              <a:rPr lang="de-DE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 äußeren Hinterrad 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 diesem Betriebszustand einstellt. </a:t>
            </a:r>
            <a:b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(Vereinfachte Annahme: </a:t>
            </a:r>
            <a:r>
              <a:rPr lang="de-DE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Stabi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ist ausgehängt! </a:t>
            </a:r>
            <a:r>
              <a:rPr lang="de-DE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Tipp: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Sie können die Werte statische Radposition + Kinematik + Compliance ermitteln.). Wird damit die Über- oder Untersteuertendenz beeinflusst?</a:t>
            </a:r>
          </a:p>
          <a:p>
            <a:pPr marL="1371600" lvl="2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den Schräglaufwinkel </a:t>
            </a:r>
            <a:r>
              <a:rPr lang="de-DE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 äußeren Hinterrad 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 Hand der Schräglaufkennlinie. Interpolieren Sie die Radlast. </a:t>
            </a:r>
          </a:p>
        </p:txBody>
      </p:sp>
    </p:spTree>
    <p:extLst>
      <p:ext uri="{BB962C8B-B14F-4D97-AF65-F5344CB8AC3E}">
        <p14:creationId xmlns:p14="http://schemas.microsoft.com/office/powerpoint/2010/main" val="2837659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21ED3499-2D67-40C0-2CBC-A6DA2196EE4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2358158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4" imgH="424" progId="TCLayout.ActiveDocument.1">
                  <p:embed/>
                </p:oleObj>
              </mc:Choice>
              <mc:Fallback>
                <p:oleObj name="think-cell Slide" r:id="rId3" imgW="424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730458A-F1DB-5366-9228-207016DF3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Projektaufgabe (6)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BBDC0F-6B2C-03C1-6CE8-F85A83387AD1}"/>
              </a:ext>
            </a:extLst>
          </p:cNvPr>
          <p:cNvSpPr txBox="1"/>
          <p:nvPr/>
        </p:nvSpPr>
        <p:spPr>
          <a:xfrm>
            <a:off x="318626" y="1023983"/>
            <a:ext cx="11459037" cy="3123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9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Recherchieren und erarbeiten Sie ein </a:t>
            </a:r>
            <a:r>
              <a:rPr lang="de-DE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Versuchs- und/oder Manöverkatalog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um eine neue </a:t>
            </a:r>
            <a:r>
              <a:rPr lang="de-DE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Fahrzeugentwicklung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zu erproben bzw. für die Marktfreigabe abzusichern.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Laborversuche / Prüfstandversuch</a:t>
            </a:r>
          </a:p>
          <a:p>
            <a:pPr marL="1371600" lvl="2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Fahrwerks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eigenschaften</a:t>
            </a:r>
          </a:p>
          <a:p>
            <a:pPr marL="1371600" lvl="2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Betriebsfestigkeit Fahrwerk</a:t>
            </a:r>
          </a:p>
          <a:p>
            <a:pPr marL="1371600" lvl="2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Komponenten Reifen, Lenkung, Bremse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Fahrversuche</a:t>
            </a:r>
          </a:p>
          <a:p>
            <a:pPr marL="1371600" lvl="2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Fahr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eigenschaften</a:t>
            </a:r>
          </a:p>
          <a:p>
            <a:pPr marL="1371600" lvl="2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Betriebsfestigkeit</a:t>
            </a:r>
          </a:p>
        </p:txBody>
      </p:sp>
    </p:spTree>
    <p:extLst>
      <p:ext uri="{BB962C8B-B14F-4D97-AF65-F5344CB8AC3E}">
        <p14:creationId xmlns:p14="http://schemas.microsoft.com/office/powerpoint/2010/main" val="958348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904283ED-78A5-448E-AFE8-F1D4CD8CE1B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52171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4" imgH="424" progId="TCLayout.ActiveDocument.1">
                  <p:embed/>
                </p:oleObj>
              </mc:Choice>
              <mc:Fallback>
                <p:oleObj name="think-cell Slide" r:id="rId3" imgW="424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92BB11C-CD1B-44E1-A176-6D59CA355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Projektaufgabe (5) - Datengrundlage</a:t>
            </a:r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DB006F8-F58D-44D2-A5F0-E407674284DF}"/>
              </a:ext>
            </a:extLst>
          </p:cNvPr>
          <p:cNvGrpSpPr/>
          <p:nvPr/>
        </p:nvGrpSpPr>
        <p:grpSpPr>
          <a:xfrm>
            <a:off x="318626" y="1006133"/>
            <a:ext cx="11246668" cy="5203385"/>
            <a:chOff x="318626" y="1006134"/>
            <a:chExt cx="5714822" cy="4781924"/>
          </a:xfrm>
        </p:grpSpPr>
        <p:sp>
          <p:nvSpPr>
            <p:cNvPr id="9" name="Rechteck 6">
              <a:extLst>
                <a:ext uri="{FF2B5EF4-FFF2-40B4-BE49-F238E27FC236}">
                  <a16:creationId xmlns:a16="http://schemas.microsoft.com/office/drawing/2014/main" id="{7C9876CB-0C7C-4BB7-9069-77AD3BDFC387}"/>
                </a:ext>
              </a:extLst>
            </p:cNvPr>
            <p:cNvSpPr/>
            <p:nvPr/>
          </p:nvSpPr>
          <p:spPr>
            <a:xfrm>
              <a:off x="318626" y="1006134"/>
              <a:ext cx="2802085" cy="478192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DE" sz="2000" b="1" dirty="0">
                  <a:solidFill>
                    <a:schemeClr val="tx1"/>
                  </a:solidFill>
                </a:rPr>
                <a:t>Fahrzeug G7 TSI/GTD</a:t>
              </a:r>
            </a:p>
            <a:p>
              <a:pPr algn="ctr"/>
              <a:endParaRPr lang="de-DE" sz="2000" dirty="0">
                <a:solidFill>
                  <a:schemeClr val="tx1"/>
                </a:solidFill>
              </a:endParaRP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de-DE" sz="20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K&amp;C Daten</a:t>
              </a:r>
            </a:p>
            <a:p>
              <a:pPr marL="914400" lvl="1" indent="-4572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VW_Golf7_Tire_KnC_reduced.pdf</a:t>
              </a:r>
            </a:p>
            <a:p>
              <a:pPr marL="914400" lvl="1" indent="-4572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Wheel Rates</a:t>
              </a:r>
            </a:p>
            <a:p>
              <a:pPr marL="914400" lvl="1" indent="-4572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Bump Steer</a:t>
              </a:r>
            </a:p>
            <a:p>
              <a:pPr marL="914400" lvl="1" indent="-4572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Bump Camber</a:t>
              </a:r>
            </a:p>
            <a:p>
              <a:pPr marL="914400" lvl="1" indent="-4572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Lateral Wheel Center Displacement</a:t>
              </a:r>
            </a:p>
            <a:p>
              <a:pPr marL="914400" lvl="1" indent="-4572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Instantaneous Steering Ratio</a:t>
              </a:r>
            </a:p>
            <a:p>
              <a:pPr marL="914400" lvl="1" indent="-4572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Lateral In Phase - Toe-in Compliance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Tire Data</a:t>
              </a:r>
            </a:p>
            <a:p>
              <a:pPr marL="914400" lvl="1" indent="-4572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VW_Golf7_Tire_KnC_reduced.pdf</a:t>
              </a:r>
            </a:p>
            <a:p>
              <a:pPr marL="914400" lvl="1" indent="-4572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Page 3</a:t>
              </a:r>
              <a:endParaRPr lang="de-DE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457200" indent="-457200">
                <a:buFont typeface="+mj-lt"/>
                <a:buAutoNum type="arabicPeriod"/>
              </a:pPr>
              <a:endParaRPr lang="de-DE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de-DE" sz="2000" dirty="0">
                <a:solidFill>
                  <a:srgbClr val="000000"/>
                </a:solidFill>
                <a:latin typeface="Calibri" panose="020F0502020204030204" pitchFamily="34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endParaRPr lang="en-US" sz="2000" dirty="0"/>
            </a:p>
            <a:p>
              <a:pPr algn="ctr"/>
              <a:endParaRPr lang="de-DE" sz="2000" dirty="0">
                <a:solidFill>
                  <a:schemeClr val="tx1"/>
                </a:solidFill>
              </a:endParaRPr>
            </a:p>
          </p:txBody>
        </p:sp>
        <p:sp>
          <p:nvSpPr>
            <p:cNvPr id="10" name="Rechteck 6">
              <a:extLst>
                <a:ext uri="{FF2B5EF4-FFF2-40B4-BE49-F238E27FC236}">
                  <a16:creationId xmlns:a16="http://schemas.microsoft.com/office/drawing/2014/main" id="{DEDDCE0F-151D-4BB6-A038-FAAD7ADBF65F}"/>
                </a:ext>
              </a:extLst>
            </p:cNvPr>
            <p:cNvSpPr/>
            <p:nvPr/>
          </p:nvSpPr>
          <p:spPr>
            <a:xfrm>
              <a:off x="672151" y="5143107"/>
              <a:ext cx="2123940" cy="501192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>
                  <a:solidFill>
                    <a:schemeClr val="bg1"/>
                  </a:solidFill>
                </a:rPr>
                <a:t>VW GOLF 7</a:t>
              </a:r>
            </a:p>
          </p:txBody>
        </p:sp>
        <p:sp>
          <p:nvSpPr>
            <p:cNvPr id="11" name="Rechteck 6">
              <a:extLst>
                <a:ext uri="{FF2B5EF4-FFF2-40B4-BE49-F238E27FC236}">
                  <a16:creationId xmlns:a16="http://schemas.microsoft.com/office/drawing/2014/main" id="{C954D968-8F20-49D4-AD7E-63389047DC50}"/>
                </a:ext>
              </a:extLst>
            </p:cNvPr>
            <p:cNvSpPr/>
            <p:nvPr/>
          </p:nvSpPr>
          <p:spPr>
            <a:xfrm>
              <a:off x="3231363" y="1006134"/>
              <a:ext cx="2802085" cy="478192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DE" sz="2000" b="1" dirty="0">
                  <a:solidFill>
                    <a:schemeClr val="tx1"/>
                  </a:solidFill>
                </a:rPr>
                <a:t>Fahrzeug Q (nur Beispiel)</a:t>
              </a:r>
            </a:p>
            <a:p>
              <a:pPr algn="ctr"/>
              <a:endParaRPr lang="de-DE" sz="2000" dirty="0">
                <a:solidFill>
                  <a:schemeClr val="tx1"/>
                </a:solidFill>
              </a:endParaRP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de-DE" sz="20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K&amp;C Daten</a:t>
              </a:r>
            </a:p>
            <a:p>
              <a:pPr marL="914400" lvl="1" indent="-4572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Audi_Q7_KnC.pdf</a:t>
              </a:r>
            </a:p>
            <a:p>
              <a:pPr marL="914400" lvl="1" indent="-4572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Vertical Bounce test (brakes on) Engine ON</a:t>
              </a:r>
            </a:p>
            <a:p>
              <a:pPr marL="1371600" lvl="2" indent="-4572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Bump Steer</a:t>
              </a:r>
            </a:p>
            <a:p>
              <a:pPr marL="1371600" lvl="2" indent="-4572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Bump Camber</a:t>
              </a:r>
            </a:p>
            <a:p>
              <a:pPr marL="1371600" lvl="2" indent="-4572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Lateral Wheel Centre Displacement</a:t>
              </a:r>
            </a:p>
            <a:p>
              <a:pPr marL="1371600" lvl="2" indent="-4572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Instantaneous Steering Ratio</a:t>
              </a:r>
            </a:p>
            <a:p>
              <a:pPr marL="1371600" lvl="2" indent="-4572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Lateral In Phase - Toe-in Compliance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Tire Data</a:t>
              </a:r>
            </a:p>
            <a:p>
              <a:pPr marL="914400" lvl="1" indent="-4572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Audi_Q7_Tire.pdf</a:t>
              </a:r>
            </a:p>
            <a:p>
              <a:pPr marL="914400" lvl="1" indent="-4572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Page 3</a:t>
              </a:r>
              <a:endParaRPr lang="de-DE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  <a:p>
              <a:pPr marL="457200" marR="0" lvl="0" indent="-457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lang="de-DE" sz="2000" dirty="0">
                <a:solidFill>
                  <a:srgbClr val="FF0000"/>
                </a:solidFill>
              </a:endParaRPr>
            </a:p>
          </p:txBody>
        </p:sp>
        <p:sp>
          <p:nvSpPr>
            <p:cNvPr id="12" name="Rechteck 6">
              <a:extLst>
                <a:ext uri="{FF2B5EF4-FFF2-40B4-BE49-F238E27FC236}">
                  <a16:creationId xmlns:a16="http://schemas.microsoft.com/office/drawing/2014/main" id="{DC845150-F744-415C-BFE1-ABB66F042181}"/>
                </a:ext>
              </a:extLst>
            </p:cNvPr>
            <p:cNvSpPr/>
            <p:nvPr/>
          </p:nvSpPr>
          <p:spPr>
            <a:xfrm>
              <a:off x="3571550" y="5143107"/>
              <a:ext cx="2123940" cy="501192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>
                  <a:solidFill>
                    <a:schemeClr val="bg1"/>
                  </a:solidFill>
                </a:rPr>
                <a:t>Audi Q5</a:t>
              </a:r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0F442E7-BAC6-4033-BA7E-8A6BF6322B83}"/>
              </a:ext>
            </a:extLst>
          </p:cNvPr>
          <p:cNvCxnSpPr/>
          <p:nvPr/>
        </p:nvCxnSpPr>
        <p:spPr>
          <a:xfrm>
            <a:off x="318626" y="1460241"/>
            <a:ext cx="11540296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87820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Fotodokumentation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Beispiel: Gesamtfahrzeug mit Maße und Massen: 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18DA38D6-C9A9-4166-A0B6-050CED5B0D40}"/>
              </a:ext>
            </a:extLst>
          </p:cNvPr>
          <p:cNvGrpSpPr/>
          <p:nvPr/>
        </p:nvGrpSpPr>
        <p:grpSpPr>
          <a:xfrm>
            <a:off x="427837" y="1647156"/>
            <a:ext cx="11140581" cy="3344293"/>
            <a:chOff x="436226" y="1932382"/>
            <a:chExt cx="10158913" cy="2993235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B1FF8992-81C1-464B-842B-AA3F5EA512AE}"/>
                </a:ext>
              </a:extLst>
            </p:cNvPr>
            <p:cNvSpPr/>
            <p:nvPr/>
          </p:nvSpPr>
          <p:spPr>
            <a:xfrm>
              <a:off x="436226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Seitenansicht</a:t>
              </a: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1C986636-5A15-44BB-B389-8C4AB86C9FA6}"/>
                </a:ext>
              </a:extLst>
            </p:cNvPr>
            <p:cNvSpPr/>
            <p:nvPr/>
          </p:nvSpPr>
          <p:spPr>
            <a:xfrm>
              <a:off x="3884024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Frontansicht</a:t>
              </a:r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5B645AD9-1EB0-438D-BDFE-455CBAE1B00D}"/>
                </a:ext>
              </a:extLst>
            </p:cNvPr>
            <p:cNvSpPr/>
            <p:nvPr/>
          </p:nvSpPr>
          <p:spPr>
            <a:xfrm>
              <a:off x="7331822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Heckabsicht</a:t>
              </a:r>
            </a:p>
          </p:txBody>
        </p:sp>
      </p:grpSp>
      <p:sp>
        <p:nvSpPr>
          <p:cNvPr id="13" name="Textfeld 12">
            <a:extLst>
              <a:ext uri="{FF2B5EF4-FFF2-40B4-BE49-F238E27FC236}">
                <a16:creationId xmlns:a16="http://schemas.microsoft.com/office/drawing/2014/main" id="{C66E467C-4540-4400-BC91-62E0C9F866BC}"/>
              </a:ext>
            </a:extLst>
          </p:cNvPr>
          <p:cNvSpPr txBox="1"/>
          <p:nvPr/>
        </p:nvSpPr>
        <p:spPr>
          <a:xfrm>
            <a:off x="427837" y="5210844"/>
            <a:ext cx="61449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>
                <a:solidFill>
                  <a:schemeClr val="tx1"/>
                </a:solidFill>
              </a:rPr>
              <a:t>Sonstige wichtige Maße und Massen: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32141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Wettbewerbsfahrzeuge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Beispiel: Wettbewerbsfahrzeuge zum Zielfahrzeug </a:t>
            </a: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B5254DD2-C4E2-467B-9060-79E389307EDB}"/>
              </a:ext>
            </a:extLst>
          </p:cNvPr>
          <p:cNvGrpSpPr/>
          <p:nvPr/>
        </p:nvGrpSpPr>
        <p:grpSpPr>
          <a:xfrm>
            <a:off x="436226" y="1932382"/>
            <a:ext cx="11140581" cy="3612741"/>
            <a:chOff x="436226" y="1932382"/>
            <a:chExt cx="10158913" cy="2993235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3425880F-64D6-49EA-B00C-52826E128B65}"/>
                </a:ext>
              </a:extLst>
            </p:cNvPr>
            <p:cNvSpPr/>
            <p:nvPr/>
          </p:nvSpPr>
          <p:spPr>
            <a:xfrm>
              <a:off x="436226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Fahrzeug 1</a:t>
              </a:r>
            </a:p>
            <a:p>
              <a:pPr algn="ctr"/>
              <a:endParaRPr lang="de-DE" dirty="0">
                <a:solidFill>
                  <a:schemeClr val="tx1"/>
                </a:solidFill>
              </a:endParaRPr>
            </a:p>
            <a:p>
              <a:pPr algn="ctr"/>
              <a:r>
                <a:rPr lang="de-DE" dirty="0">
                  <a:solidFill>
                    <a:schemeClr val="tx1"/>
                  </a:solidFill>
                </a:rPr>
                <a:t>mit wesentlichen Vergleichsdaten</a:t>
              </a:r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F12F524B-9952-471F-9480-3EFD99DBD03A}"/>
                </a:ext>
              </a:extLst>
            </p:cNvPr>
            <p:cNvSpPr/>
            <p:nvPr/>
          </p:nvSpPr>
          <p:spPr>
            <a:xfrm>
              <a:off x="3884024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Fahrzeug 2</a:t>
              </a:r>
              <a:br>
                <a:rPr lang="de-DE" dirty="0">
                  <a:solidFill>
                    <a:schemeClr val="tx1"/>
                  </a:solidFill>
                </a:rPr>
              </a:br>
              <a:endParaRPr lang="de-DE" dirty="0">
                <a:solidFill>
                  <a:schemeClr val="tx1"/>
                </a:solidFill>
              </a:endParaRPr>
            </a:p>
            <a:p>
              <a:pPr algn="ctr"/>
              <a:r>
                <a:rPr lang="de-DE" dirty="0">
                  <a:solidFill>
                    <a:schemeClr val="tx1"/>
                  </a:solidFill>
                </a:rPr>
                <a:t>mit wesentlichen Vergleichsdaten</a:t>
              </a: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E4FB2945-AAF3-4C95-8B4A-292EC052B978}"/>
                </a:ext>
              </a:extLst>
            </p:cNvPr>
            <p:cNvSpPr/>
            <p:nvPr/>
          </p:nvSpPr>
          <p:spPr>
            <a:xfrm>
              <a:off x="7331822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Fahrzeug 3</a:t>
              </a:r>
            </a:p>
            <a:p>
              <a:pPr algn="ctr"/>
              <a:br>
                <a:rPr lang="de-DE" dirty="0">
                  <a:solidFill>
                    <a:schemeClr val="tx1"/>
                  </a:solidFill>
                </a:rPr>
              </a:br>
              <a:r>
                <a:rPr lang="de-DE" dirty="0">
                  <a:solidFill>
                    <a:schemeClr val="tx1"/>
                  </a:solidFill>
                </a:rPr>
                <a:t>mit wesentlichen Vergleichsdaten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76760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Fotodokumentation und technische Spezifikation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Fahrzeugkomponenten und Ausstattung: </a:t>
            </a: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B5254DD2-C4E2-467B-9060-79E389307EDB}"/>
              </a:ext>
            </a:extLst>
          </p:cNvPr>
          <p:cNvGrpSpPr/>
          <p:nvPr/>
        </p:nvGrpSpPr>
        <p:grpSpPr>
          <a:xfrm>
            <a:off x="436226" y="1669410"/>
            <a:ext cx="11014746" cy="4404220"/>
            <a:chOff x="436226" y="1932382"/>
            <a:chExt cx="6711115" cy="2993235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3425880F-64D6-49EA-B00C-52826E128B65}"/>
                </a:ext>
              </a:extLst>
            </p:cNvPr>
            <p:cNvSpPr/>
            <p:nvPr/>
          </p:nvSpPr>
          <p:spPr>
            <a:xfrm>
              <a:off x="436226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Vorderachse</a:t>
              </a:r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F12F524B-9952-471F-9480-3EFD99DBD03A}"/>
                </a:ext>
              </a:extLst>
            </p:cNvPr>
            <p:cNvSpPr/>
            <p:nvPr/>
          </p:nvSpPr>
          <p:spPr>
            <a:xfrm>
              <a:off x="3884024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Hinterachse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0278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Fotodokumentation und technische Spezifikation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Fahrzeugkomponenten und Ausstattung: </a:t>
            </a: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B5254DD2-C4E2-467B-9060-79E389307EDB}"/>
              </a:ext>
            </a:extLst>
          </p:cNvPr>
          <p:cNvGrpSpPr/>
          <p:nvPr/>
        </p:nvGrpSpPr>
        <p:grpSpPr>
          <a:xfrm>
            <a:off x="436226" y="1669410"/>
            <a:ext cx="11014746" cy="4404220"/>
            <a:chOff x="436226" y="1932382"/>
            <a:chExt cx="6711115" cy="2993235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3425880F-64D6-49EA-B00C-52826E128B65}"/>
                </a:ext>
              </a:extLst>
            </p:cNvPr>
            <p:cNvSpPr/>
            <p:nvPr/>
          </p:nvSpPr>
          <p:spPr>
            <a:xfrm>
              <a:off x="436226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dirty="0">
                  <a:solidFill>
                    <a:schemeClr val="tx1"/>
                  </a:solidFill>
                </a:rPr>
                <a:t>Feder-/Dämpfung</a:t>
              </a:r>
            </a:p>
            <a:p>
              <a:pPr algn="ctr"/>
              <a:r>
                <a:rPr lang="de-DE" b="1" dirty="0">
                  <a:solidFill>
                    <a:schemeClr val="tx1"/>
                  </a:solidFill>
                </a:rPr>
                <a:t>Vorderachse</a:t>
              </a:r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F12F524B-9952-471F-9480-3EFD99DBD03A}"/>
                </a:ext>
              </a:extLst>
            </p:cNvPr>
            <p:cNvSpPr/>
            <p:nvPr/>
          </p:nvSpPr>
          <p:spPr>
            <a:xfrm>
              <a:off x="3884024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dirty="0">
                  <a:solidFill>
                    <a:schemeClr val="tx1"/>
                  </a:solidFill>
                </a:rPr>
                <a:t>Feder-/Dämpfung</a:t>
              </a:r>
            </a:p>
            <a:p>
              <a:pPr algn="ctr"/>
              <a:r>
                <a:rPr lang="de-DE" b="1" dirty="0">
                  <a:solidFill>
                    <a:schemeClr val="tx1"/>
                  </a:solidFill>
                </a:rPr>
                <a:t>Hinterachse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50315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Fotodokumentation und technische Spezifikation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Fahrzeugkomponenten und Ausstattung: </a:t>
            </a: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B5254DD2-C4E2-467B-9060-79E389307EDB}"/>
              </a:ext>
            </a:extLst>
          </p:cNvPr>
          <p:cNvGrpSpPr/>
          <p:nvPr/>
        </p:nvGrpSpPr>
        <p:grpSpPr>
          <a:xfrm>
            <a:off x="436226" y="1932382"/>
            <a:ext cx="11140581" cy="3612741"/>
            <a:chOff x="436226" y="1932382"/>
            <a:chExt cx="10158913" cy="2993235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3425880F-64D6-49EA-B00C-52826E128B65}"/>
                </a:ext>
              </a:extLst>
            </p:cNvPr>
            <p:cNvSpPr/>
            <p:nvPr/>
          </p:nvSpPr>
          <p:spPr>
            <a:xfrm>
              <a:off x="436226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dirty="0">
                  <a:solidFill>
                    <a:schemeClr val="tx1"/>
                  </a:solidFill>
                </a:rPr>
                <a:t>Lenkung</a:t>
              </a:r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F12F524B-9952-471F-9480-3EFD99DBD03A}"/>
                </a:ext>
              </a:extLst>
            </p:cNvPr>
            <p:cNvSpPr/>
            <p:nvPr/>
          </p:nvSpPr>
          <p:spPr>
            <a:xfrm>
              <a:off x="3884024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dirty="0">
                  <a:solidFill>
                    <a:schemeClr val="tx1"/>
                  </a:solidFill>
                </a:rPr>
                <a:t>Reifen/Räderpalette</a:t>
              </a:r>
              <a:br>
                <a:rPr lang="de-DE" dirty="0">
                  <a:solidFill>
                    <a:schemeClr val="tx1"/>
                  </a:solidFill>
                </a:rPr>
              </a:br>
              <a:r>
                <a:rPr lang="de-DE" dirty="0">
                  <a:solidFill>
                    <a:schemeClr val="tx1"/>
                  </a:solidFill>
                </a:rPr>
                <a:t>(ggf. als Tabelle mit Zuordnung)</a:t>
              </a: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E4FB2945-AAF3-4C95-8B4A-292EC052B978}"/>
                </a:ext>
              </a:extLst>
            </p:cNvPr>
            <p:cNvSpPr/>
            <p:nvPr/>
          </p:nvSpPr>
          <p:spPr>
            <a:xfrm>
              <a:off x="7331822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dirty="0">
                  <a:solidFill>
                    <a:schemeClr val="tx1"/>
                  </a:solidFill>
                </a:rPr>
                <a:t>Bremsanalage</a:t>
              </a:r>
            </a:p>
            <a:p>
              <a:pPr algn="ctr"/>
              <a:r>
                <a:rPr lang="de-DE" dirty="0">
                  <a:solidFill>
                    <a:schemeClr val="tx1"/>
                  </a:solidFill>
                </a:rPr>
                <a:t>Betriebs-, Hilfs- Feststellbremsanlage</a:t>
              </a:r>
            </a:p>
            <a:p>
              <a:pPr algn="ctr"/>
              <a:endParaRPr lang="de-DE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717299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Fotodokumentation und technische Spezifikation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Fahrzeugkomponenten und Ausstattung: </a:t>
            </a: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B5254DD2-C4E2-467B-9060-79E389307EDB}"/>
              </a:ext>
            </a:extLst>
          </p:cNvPr>
          <p:cNvGrpSpPr/>
          <p:nvPr/>
        </p:nvGrpSpPr>
        <p:grpSpPr>
          <a:xfrm>
            <a:off x="436226" y="1932382"/>
            <a:ext cx="11140581" cy="3612741"/>
            <a:chOff x="436226" y="1932382"/>
            <a:chExt cx="10158913" cy="2993235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3425880F-64D6-49EA-B00C-52826E128B65}"/>
                </a:ext>
              </a:extLst>
            </p:cNvPr>
            <p:cNvSpPr/>
            <p:nvPr/>
          </p:nvSpPr>
          <p:spPr>
            <a:xfrm>
              <a:off x="436226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dirty="0">
                  <a:solidFill>
                    <a:schemeClr val="tx1"/>
                  </a:solidFill>
                </a:rPr>
                <a:t>Antriebskonzept</a:t>
              </a:r>
              <a:r>
                <a:rPr lang="de-DE" dirty="0">
                  <a:solidFill>
                    <a:schemeClr val="tx1"/>
                  </a:solidFill>
                </a:rPr>
                <a:t> und Varianten</a:t>
              </a:r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F12F524B-9952-471F-9480-3EFD99DBD03A}"/>
                </a:ext>
              </a:extLst>
            </p:cNvPr>
            <p:cNvSpPr/>
            <p:nvPr/>
          </p:nvSpPr>
          <p:spPr>
            <a:xfrm>
              <a:off x="3884024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Liste der </a:t>
              </a:r>
              <a:r>
                <a:rPr lang="de-DE" b="1" dirty="0">
                  <a:solidFill>
                    <a:schemeClr val="tx1"/>
                  </a:solidFill>
                </a:rPr>
                <a:t>Fahrwerksregelsysteme</a:t>
              </a:r>
              <a:r>
                <a:rPr lang="de-DE" dirty="0">
                  <a:solidFill>
                    <a:schemeClr val="tx1"/>
                  </a:solidFill>
                </a:rPr>
                <a:t> mit entsprechenden Funktionen</a:t>
              </a: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E4FB2945-AAF3-4C95-8B4A-292EC052B978}"/>
                </a:ext>
              </a:extLst>
            </p:cNvPr>
            <p:cNvSpPr/>
            <p:nvPr/>
          </p:nvSpPr>
          <p:spPr>
            <a:xfrm>
              <a:off x="7331822" y="1932382"/>
              <a:ext cx="3263317" cy="29932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Liste der </a:t>
              </a:r>
              <a:r>
                <a:rPr lang="de-DE" b="1" dirty="0">
                  <a:solidFill>
                    <a:schemeClr val="tx1"/>
                  </a:solidFill>
                </a:rPr>
                <a:t>Fahrerassistenzsysteme</a:t>
              </a:r>
              <a:r>
                <a:rPr lang="de-DE" dirty="0">
                  <a:solidFill>
                    <a:schemeClr val="tx1"/>
                  </a:solidFill>
                </a:rPr>
                <a:t> mit entsprechenden Funktionen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95702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Deckblatt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de-DE" dirty="0"/>
              <a:t>Projektgruppe: Gruppenname, Anzahl der Mitglieder</a:t>
            </a:r>
          </a:p>
        </p:txBody>
      </p:sp>
      <p:graphicFrame>
        <p:nvGraphicFramePr>
          <p:cNvPr id="6" name="Tabelle 6">
            <a:extLst>
              <a:ext uri="{FF2B5EF4-FFF2-40B4-BE49-F238E27FC236}">
                <a16:creationId xmlns:a16="http://schemas.microsoft.com/office/drawing/2014/main" id="{B0793C72-5D70-4559-B829-614E2E90EB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180790"/>
              </p:ext>
            </p:extLst>
          </p:nvPr>
        </p:nvGraphicFramePr>
        <p:xfrm>
          <a:off x="435536" y="1591042"/>
          <a:ext cx="5399656" cy="110371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753269">
                  <a:extLst>
                    <a:ext uri="{9D8B030D-6E8A-4147-A177-3AD203B41FA5}">
                      <a16:colId xmlns:a16="http://schemas.microsoft.com/office/drawing/2014/main" val="3873514529"/>
                    </a:ext>
                  </a:extLst>
                </a:gridCol>
                <a:gridCol w="3646387">
                  <a:extLst>
                    <a:ext uri="{9D8B030D-6E8A-4147-A177-3AD203B41FA5}">
                      <a16:colId xmlns:a16="http://schemas.microsoft.com/office/drawing/2014/main" val="3091976081"/>
                    </a:ext>
                  </a:extLst>
                </a:gridCol>
              </a:tblGrid>
              <a:tr h="367906">
                <a:tc>
                  <a:txBody>
                    <a:bodyPr/>
                    <a:lstStyle/>
                    <a:p>
                      <a:r>
                        <a:rPr lang="de-DE" b="0" dirty="0"/>
                        <a:t>Vorname/Name: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/>
                        <a:t>Karl Mustermann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458997"/>
                  </a:ext>
                </a:extLst>
              </a:tr>
              <a:tr h="367906">
                <a:tc>
                  <a:txBody>
                    <a:bodyPr/>
                    <a:lstStyle/>
                    <a:p>
                      <a:r>
                        <a:rPr lang="de-DE" dirty="0"/>
                        <a:t>Mat-Nr.: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/>
                        <a:t>4711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365185"/>
                  </a:ext>
                </a:extLst>
              </a:tr>
              <a:tr h="367906">
                <a:tc>
                  <a:txBody>
                    <a:bodyPr/>
                    <a:lstStyle/>
                    <a:p>
                      <a:r>
                        <a:rPr lang="de-DE" dirty="0"/>
                        <a:t>Semester: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5526200"/>
                  </a:ext>
                </a:extLst>
              </a:tr>
            </a:tbl>
          </a:graphicData>
        </a:graphic>
      </p:graphicFrame>
      <p:graphicFrame>
        <p:nvGraphicFramePr>
          <p:cNvPr id="8" name="Tabelle 6">
            <a:extLst>
              <a:ext uri="{FF2B5EF4-FFF2-40B4-BE49-F238E27FC236}">
                <a16:creationId xmlns:a16="http://schemas.microsoft.com/office/drawing/2014/main" id="{5BB22BEC-A096-4200-B1CE-DD314811DD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198378"/>
              </p:ext>
            </p:extLst>
          </p:nvPr>
        </p:nvGraphicFramePr>
        <p:xfrm>
          <a:off x="6048144" y="1589470"/>
          <a:ext cx="5399656" cy="110371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753269">
                  <a:extLst>
                    <a:ext uri="{9D8B030D-6E8A-4147-A177-3AD203B41FA5}">
                      <a16:colId xmlns:a16="http://schemas.microsoft.com/office/drawing/2014/main" val="3873514529"/>
                    </a:ext>
                  </a:extLst>
                </a:gridCol>
                <a:gridCol w="3646387">
                  <a:extLst>
                    <a:ext uri="{9D8B030D-6E8A-4147-A177-3AD203B41FA5}">
                      <a16:colId xmlns:a16="http://schemas.microsoft.com/office/drawing/2014/main" val="3091976081"/>
                    </a:ext>
                  </a:extLst>
                </a:gridCol>
              </a:tblGrid>
              <a:tr h="367906">
                <a:tc>
                  <a:txBody>
                    <a:bodyPr/>
                    <a:lstStyle/>
                    <a:p>
                      <a:r>
                        <a:rPr lang="de-DE" b="0" dirty="0"/>
                        <a:t>Vorname/Name: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/>
                        <a:t>Heike Meier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458997"/>
                  </a:ext>
                </a:extLst>
              </a:tr>
              <a:tr h="367906">
                <a:tc>
                  <a:txBody>
                    <a:bodyPr/>
                    <a:lstStyle/>
                    <a:p>
                      <a:r>
                        <a:rPr lang="de-DE" dirty="0"/>
                        <a:t>Mat-Nr.: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/>
                        <a:t>4711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365185"/>
                  </a:ext>
                </a:extLst>
              </a:tr>
              <a:tr h="367906">
                <a:tc>
                  <a:txBody>
                    <a:bodyPr/>
                    <a:lstStyle/>
                    <a:p>
                      <a:r>
                        <a:rPr lang="de-DE" dirty="0"/>
                        <a:t>Semester: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5526200"/>
                  </a:ext>
                </a:extLst>
              </a:tr>
            </a:tbl>
          </a:graphicData>
        </a:graphic>
      </p:graphicFrame>
      <p:graphicFrame>
        <p:nvGraphicFramePr>
          <p:cNvPr id="9" name="Tabelle 6">
            <a:extLst>
              <a:ext uri="{FF2B5EF4-FFF2-40B4-BE49-F238E27FC236}">
                <a16:creationId xmlns:a16="http://schemas.microsoft.com/office/drawing/2014/main" id="{23E75FE5-A7F8-4244-91CB-EC5235FAA5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279267"/>
              </p:ext>
            </p:extLst>
          </p:nvPr>
        </p:nvGraphicFramePr>
        <p:xfrm>
          <a:off x="435536" y="2877141"/>
          <a:ext cx="5399656" cy="110371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753269">
                  <a:extLst>
                    <a:ext uri="{9D8B030D-6E8A-4147-A177-3AD203B41FA5}">
                      <a16:colId xmlns:a16="http://schemas.microsoft.com/office/drawing/2014/main" val="3873514529"/>
                    </a:ext>
                  </a:extLst>
                </a:gridCol>
                <a:gridCol w="3646387">
                  <a:extLst>
                    <a:ext uri="{9D8B030D-6E8A-4147-A177-3AD203B41FA5}">
                      <a16:colId xmlns:a16="http://schemas.microsoft.com/office/drawing/2014/main" val="3091976081"/>
                    </a:ext>
                  </a:extLst>
                </a:gridCol>
              </a:tblGrid>
              <a:tr h="367906">
                <a:tc>
                  <a:txBody>
                    <a:bodyPr/>
                    <a:lstStyle/>
                    <a:p>
                      <a:r>
                        <a:rPr lang="de-DE" b="0" dirty="0"/>
                        <a:t>Vorname/Name: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/>
                        <a:t>Karl Mustermann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458997"/>
                  </a:ext>
                </a:extLst>
              </a:tr>
              <a:tr h="367906">
                <a:tc>
                  <a:txBody>
                    <a:bodyPr/>
                    <a:lstStyle/>
                    <a:p>
                      <a:r>
                        <a:rPr lang="de-DE" dirty="0"/>
                        <a:t>Mat-Nr.: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/>
                        <a:t>4711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365185"/>
                  </a:ext>
                </a:extLst>
              </a:tr>
              <a:tr h="367906">
                <a:tc>
                  <a:txBody>
                    <a:bodyPr/>
                    <a:lstStyle/>
                    <a:p>
                      <a:r>
                        <a:rPr lang="de-DE" dirty="0"/>
                        <a:t>Semester: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5526200"/>
                  </a:ext>
                </a:extLst>
              </a:tr>
            </a:tbl>
          </a:graphicData>
        </a:graphic>
      </p:graphicFrame>
      <p:graphicFrame>
        <p:nvGraphicFramePr>
          <p:cNvPr id="10" name="Tabelle 6">
            <a:extLst>
              <a:ext uri="{FF2B5EF4-FFF2-40B4-BE49-F238E27FC236}">
                <a16:creationId xmlns:a16="http://schemas.microsoft.com/office/drawing/2014/main" id="{5E10BB3F-B1FD-4D75-9BD0-EC3FD56230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865900"/>
              </p:ext>
            </p:extLst>
          </p:nvPr>
        </p:nvGraphicFramePr>
        <p:xfrm>
          <a:off x="6048144" y="2875569"/>
          <a:ext cx="5399656" cy="110371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753269">
                  <a:extLst>
                    <a:ext uri="{9D8B030D-6E8A-4147-A177-3AD203B41FA5}">
                      <a16:colId xmlns:a16="http://schemas.microsoft.com/office/drawing/2014/main" val="3873514529"/>
                    </a:ext>
                  </a:extLst>
                </a:gridCol>
                <a:gridCol w="3646387">
                  <a:extLst>
                    <a:ext uri="{9D8B030D-6E8A-4147-A177-3AD203B41FA5}">
                      <a16:colId xmlns:a16="http://schemas.microsoft.com/office/drawing/2014/main" val="3091976081"/>
                    </a:ext>
                  </a:extLst>
                </a:gridCol>
              </a:tblGrid>
              <a:tr h="367906">
                <a:tc>
                  <a:txBody>
                    <a:bodyPr/>
                    <a:lstStyle/>
                    <a:p>
                      <a:r>
                        <a:rPr lang="de-DE" b="0" dirty="0"/>
                        <a:t>Vorname/Name: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/>
                        <a:t>Heike Meier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458997"/>
                  </a:ext>
                </a:extLst>
              </a:tr>
              <a:tr h="367906">
                <a:tc>
                  <a:txBody>
                    <a:bodyPr/>
                    <a:lstStyle/>
                    <a:p>
                      <a:r>
                        <a:rPr lang="de-DE" dirty="0"/>
                        <a:t>Mat-Nr.: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/>
                        <a:t>4711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365185"/>
                  </a:ext>
                </a:extLst>
              </a:tr>
              <a:tr h="367906">
                <a:tc>
                  <a:txBody>
                    <a:bodyPr/>
                    <a:lstStyle/>
                    <a:p>
                      <a:r>
                        <a:rPr lang="de-DE" dirty="0"/>
                        <a:t>Semester: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5526200"/>
                  </a:ext>
                </a:extLst>
              </a:tr>
            </a:tbl>
          </a:graphicData>
        </a:graphic>
      </p:graphicFrame>
      <p:graphicFrame>
        <p:nvGraphicFramePr>
          <p:cNvPr id="11" name="Tabelle 6">
            <a:extLst>
              <a:ext uri="{FF2B5EF4-FFF2-40B4-BE49-F238E27FC236}">
                <a16:creationId xmlns:a16="http://schemas.microsoft.com/office/drawing/2014/main" id="{E4565B50-8B34-497C-8C1F-98A89AFB65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934608"/>
              </p:ext>
            </p:extLst>
          </p:nvPr>
        </p:nvGraphicFramePr>
        <p:xfrm>
          <a:off x="435536" y="4163240"/>
          <a:ext cx="5399656" cy="110371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753269">
                  <a:extLst>
                    <a:ext uri="{9D8B030D-6E8A-4147-A177-3AD203B41FA5}">
                      <a16:colId xmlns:a16="http://schemas.microsoft.com/office/drawing/2014/main" val="3873514529"/>
                    </a:ext>
                  </a:extLst>
                </a:gridCol>
                <a:gridCol w="3646387">
                  <a:extLst>
                    <a:ext uri="{9D8B030D-6E8A-4147-A177-3AD203B41FA5}">
                      <a16:colId xmlns:a16="http://schemas.microsoft.com/office/drawing/2014/main" val="3091976081"/>
                    </a:ext>
                  </a:extLst>
                </a:gridCol>
              </a:tblGrid>
              <a:tr h="367906">
                <a:tc>
                  <a:txBody>
                    <a:bodyPr/>
                    <a:lstStyle/>
                    <a:p>
                      <a:r>
                        <a:rPr lang="de-DE" b="0" dirty="0"/>
                        <a:t>Vorname/Name: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/>
                        <a:t>Karl Mustermann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458997"/>
                  </a:ext>
                </a:extLst>
              </a:tr>
              <a:tr h="367906">
                <a:tc>
                  <a:txBody>
                    <a:bodyPr/>
                    <a:lstStyle/>
                    <a:p>
                      <a:r>
                        <a:rPr lang="de-DE" dirty="0"/>
                        <a:t>Mat-Nr.: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/>
                        <a:t>4711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365185"/>
                  </a:ext>
                </a:extLst>
              </a:tr>
              <a:tr h="367906">
                <a:tc>
                  <a:txBody>
                    <a:bodyPr/>
                    <a:lstStyle/>
                    <a:p>
                      <a:r>
                        <a:rPr lang="de-DE" dirty="0"/>
                        <a:t>Semester: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5526200"/>
                  </a:ext>
                </a:extLst>
              </a:tr>
            </a:tbl>
          </a:graphicData>
        </a:graphic>
      </p:graphicFrame>
      <p:graphicFrame>
        <p:nvGraphicFramePr>
          <p:cNvPr id="12" name="Tabelle 6">
            <a:extLst>
              <a:ext uri="{FF2B5EF4-FFF2-40B4-BE49-F238E27FC236}">
                <a16:creationId xmlns:a16="http://schemas.microsoft.com/office/drawing/2014/main" id="{14D4ACFB-32C7-4B4F-A30D-7EE426CEE7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117714"/>
              </p:ext>
            </p:extLst>
          </p:nvPr>
        </p:nvGraphicFramePr>
        <p:xfrm>
          <a:off x="6048144" y="4161668"/>
          <a:ext cx="5399656" cy="110371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753269">
                  <a:extLst>
                    <a:ext uri="{9D8B030D-6E8A-4147-A177-3AD203B41FA5}">
                      <a16:colId xmlns:a16="http://schemas.microsoft.com/office/drawing/2014/main" val="3873514529"/>
                    </a:ext>
                  </a:extLst>
                </a:gridCol>
                <a:gridCol w="3646387">
                  <a:extLst>
                    <a:ext uri="{9D8B030D-6E8A-4147-A177-3AD203B41FA5}">
                      <a16:colId xmlns:a16="http://schemas.microsoft.com/office/drawing/2014/main" val="3091976081"/>
                    </a:ext>
                  </a:extLst>
                </a:gridCol>
              </a:tblGrid>
              <a:tr h="367906">
                <a:tc>
                  <a:txBody>
                    <a:bodyPr/>
                    <a:lstStyle/>
                    <a:p>
                      <a:r>
                        <a:rPr lang="de-DE" b="0" dirty="0"/>
                        <a:t>Vorname/Name: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="0" dirty="0"/>
                        <a:t>Heike Meier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458997"/>
                  </a:ext>
                </a:extLst>
              </a:tr>
              <a:tr h="367906">
                <a:tc>
                  <a:txBody>
                    <a:bodyPr/>
                    <a:lstStyle/>
                    <a:p>
                      <a:r>
                        <a:rPr lang="de-DE" dirty="0"/>
                        <a:t>Mat-Nr.: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/>
                        <a:t>4711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365185"/>
                  </a:ext>
                </a:extLst>
              </a:tr>
              <a:tr h="367906">
                <a:tc>
                  <a:txBody>
                    <a:bodyPr/>
                    <a:lstStyle/>
                    <a:p>
                      <a:r>
                        <a:rPr lang="de-DE" dirty="0"/>
                        <a:t>Semester: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b="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55262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23949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Quellenverzeichnis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EBCAC59-07D1-4A9F-BDAD-4833A92623E5}"/>
              </a:ext>
            </a:extLst>
          </p:cNvPr>
          <p:cNvSpPr txBox="1"/>
          <p:nvPr/>
        </p:nvSpPr>
        <p:spPr>
          <a:xfrm>
            <a:off x="318626" y="944493"/>
            <a:ext cx="11266570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arenBoth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Quelle 1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arenBoth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Quelle 2</a:t>
            </a:r>
          </a:p>
          <a:p>
            <a:pPr marL="342900" indent="-342900">
              <a:spcBef>
                <a:spcPts val="300"/>
              </a:spcBef>
              <a:spcAft>
                <a:spcPts val="300"/>
              </a:spcAft>
              <a:buFont typeface="+mj-lt"/>
              <a:buAutoNum type="arabicParenBoth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…    </a:t>
            </a:r>
          </a:p>
        </p:txBody>
      </p:sp>
    </p:spTree>
    <p:extLst>
      <p:ext uri="{BB962C8B-B14F-4D97-AF65-F5344CB8AC3E}">
        <p14:creationId xmlns:p14="http://schemas.microsoft.com/office/powerpoint/2010/main" val="285931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73897FEB-B56C-4133-904B-774470CDD05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8567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4" imgH="424" progId="TCLayout.ActiveDocument.1">
                  <p:embed/>
                </p:oleObj>
              </mc:Choice>
              <mc:Fallback>
                <p:oleObj name="think-cell Slide" r:id="rId3" imgW="424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1A6BD60-8370-4E63-8571-0FDE875FF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 err="1"/>
              <a:t>Gruppenaufteilung</a:t>
            </a:r>
            <a:endParaRPr lang="en-US" dirty="0"/>
          </a:p>
        </p:txBody>
      </p:sp>
      <p:sp>
        <p:nvSpPr>
          <p:cNvPr id="6" name="Rechteck 6">
            <a:extLst>
              <a:ext uri="{FF2B5EF4-FFF2-40B4-BE49-F238E27FC236}">
                <a16:creationId xmlns:a16="http://schemas.microsoft.com/office/drawing/2014/main" id="{BE1B1FCC-AD66-4106-BAC4-80CB64A53CE3}"/>
              </a:ext>
            </a:extLst>
          </p:cNvPr>
          <p:cNvSpPr/>
          <p:nvPr/>
        </p:nvSpPr>
        <p:spPr>
          <a:xfrm>
            <a:off x="3231363" y="1006134"/>
            <a:ext cx="3463351" cy="47819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Gruppe 2 (Die 8 Fragezeichen)</a:t>
            </a:r>
          </a:p>
          <a:p>
            <a:pPr algn="ctr"/>
            <a:endParaRPr lang="de-DE" sz="2000" dirty="0">
              <a:solidFill>
                <a:srgbClr val="00B05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de-DE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Vogler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20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Morey-Gamboa</a:t>
            </a:r>
            <a:endParaRPr lang="de-DE" sz="2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de-DE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Fondis</a:t>
            </a:r>
            <a:endParaRPr lang="de-DE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de-DE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Eimansberger</a:t>
            </a:r>
            <a:endParaRPr lang="de-DE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de-DE" sz="2000" dirty="0">
                <a:solidFill>
                  <a:srgbClr val="000000"/>
                </a:solidFill>
                <a:latin typeface="Calibri" panose="020F0502020204030204" pitchFamily="34" charset="0"/>
              </a:rPr>
              <a:t>Siegert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2000" dirty="0">
                <a:solidFill>
                  <a:srgbClr val="000000"/>
                </a:solidFill>
                <a:latin typeface="Calibri" panose="020F0502020204030204" pitchFamily="34" charset="0"/>
              </a:rPr>
              <a:t>Schöttner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2000" dirty="0">
                <a:solidFill>
                  <a:srgbClr val="000000"/>
                </a:solidFill>
                <a:latin typeface="Calibri" panose="020F0502020204030204" pitchFamily="34" charset="0"/>
              </a:rPr>
              <a:t>Lorenz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2000" dirty="0">
                <a:solidFill>
                  <a:srgbClr val="000000"/>
                </a:solidFill>
                <a:latin typeface="Calibri" panose="020F0502020204030204" pitchFamily="34" charset="0"/>
              </a:rPr>
              <a:t>Günther</a:t>
            </a:r>
          </a:p>
          <a:p>
            <a:endParaRPr lang="de-DE" sz="2000" b="1" dirty="0">
              <a:solidFill>
                <a:srgbClr val="00B050"/>
              </a:solidFill>
            </a:endParaRPr>
          </a:p>
        </p:txBody>
      </p:sp>
      <p:sp>
        <p:nvSpPr>
          <p:cNvPr id="8" name="Rechteck 6">
            <a:extLst>
              <a:ext uri="{FF2B5EF4-FFF2-40B4-BE49-F238E27FC236}">
                <a16:creationId xmlns:a16="http://schemas.microsoft.com/office/drawing/2014/main" id="{E5B35AEC-F803-4FCF-BDC8-CE5D66D1BA60}"/>
              </a:ext>
            </a:extLst>
          </p:cNvPr>
          <p:cNvSpPr/>
          <p:nvPr/>
        </p:nvSpPr>
        <p:spPr>
          <a:xfrm>
            <a:off x="318626" y="1006134"/>
            <a:ext cx="2802085" cy="47819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Gruppe 1 (Haribo)</a:t>
            </a:r>
          </a:p>
          <a:p>
            <a:pPr algn="ctr"/>
            <a:endParaRPr lang="de-DE" sz="20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de-DE" sz="20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Breitweg</a:t>
            </a:r>
            <a:endParaRPr lang="de-DE" sz="2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de-DE" sz="2000" dirty="0">
                <a:solidFill>
                  <a:srgbClr val="000000"/>
                </a:solidFill>
                <a:latin typeface="Calibri" panose="020F0502020204030204" pitchFamily="34" charset="0"/>
              </a:rPr>
              <a:t>Irmen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Staffe</a:t>
            </a:r>
            <a:endParaRPr lang="de-DE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de-DE" sz="2000" dirty="0">
                <a:solidFill>
                  <a:srgbClr val="000000"/>
                </a:solidFill>
                <a:latin typeface="Calibri" panose="020F0502020204030204" pitchFamily="34" charset="0"/>
              </a:rPr>
              <a:t>Hiroki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2000" dirty="0">
                <a:solidFill>
                  <a:srgbClr val="000000"/>
                </a:solidFill>
                <a:latin typeface="Calibri" panose="020F0502020204030204" pitchFamily="34" charset="0"/>
              </a:rPr>
              <a:t>Elser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2000" dirty="0">
                <a:solidFill>
                  <a:srgbClr val="000000"/>
                </a:solidFill>
                <a:latin typeface="Calibri" panose="020F0502020204030204" pitchFamily="34" charset="0"/>
              </a:rPr>
              <a:t>Radeck</a:t>
            </a:r>
          </a:p>
          <a:p>
            <a:pPr marL="457200" indent="-457200">
              <a:buFont typeface="+mj-lt"/>
              <a:buAutoNum type="arabicPeriod"/>
            </a:pPr>
            <a:r>
              <a:rPr lang="de-DE" sz="2000" dirty="0">
                <a:solidFill>
                  <a:srgbClr val="000000"/>
                </a:solidFill>
                <a:latin typeface="Calibri" panose="020F0502020204030204" pitchFamily="34" charset="0"/>
              </a:rPr>
              <a:t>Paul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algn="ctr"/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12" name="Rechteck 6">
            <a:extLst>
              <a:ext uri="{FF2B5EF4-FFF2-40B4-BE49-F238E27FC236}">
                <a16:creationId xmlns:a16="http://schemas.microsoft.com/office/drawing/2014/main" id="{39C17D7A-EA50-4A09-A34C-284288EF7129}"/>
              </a:ext>
            </a:extLst>
          </p:cNvPr>
          <p:cNvSpPr/>
          <p:nvPr/>
        </p:nvSpPr>
        <p:spPr>
          <a:xfrm>
            <a:off x="672151" y="5143107"/>
            <a:ext cx="2123940" cy="50119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bg1"/>
                </a:solidFill>
              </a:rPr>
              <a:t>VW GOLF 7 TSI</a:t>
            </a:r>
          </a:p>
        </p:txBody>
      </p:sp>
      <p:sp>
        <p:nvSpPr>
          <p:cNvPr id="15" name="Rechteck 6">
            <a:extLst>
              <a:ext uri="{FF2B5EF4-FFF2-40B4-BE49-F238E27FC236}">
                <a16:creationId xmlns:a16="http://schemas.microsoft.com/office/drawing/2014/main" id="{F8B59C74-8430-4F79-961D-EA1F3A665599}"/>
              </a:ext>
            </a:extLst>
          </p:cNvPr>
          <p:cNvSpPr/>
          <p:nvPr/>
        </p:nvSpPr>
        <p:spPr>
          <a:xfrm>
            <a:off x="3571550" y="5143107"/>
            <a:ext cx="2123940" cy="50119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bg1"/>
                </a:solidFill>
              </a:rPr>
              <a:t>VW GOLF 7 GTD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C06B1BC-4270-4946-988C-B0DA9BB53653}"/>
              </a:ext>
            </a:extLst>
          </p:cNvPr>
          <p:cNvCxnSpPr/>
          <p:nvPr/>
        </p:nvCxnSpPr>
        <p:spPr>
          <a:xfrm>
            <a:off x="318626" y="1460241"/>
            <a:ext cx="11540296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hteck 6">
            <a:extLst>
              <a:ext uri="{FF2B5EF4-FFF2-40B4-BE49-F238E27FC236}">
                <a16:creationId xmlns:a16="http://schemas.microsoft.com/office/drawing/2014/main" id="{56C3AFDC-AA5D-45B0-B81A-B7CB8676A137}"/>
              </a:ext>
            </a:extLst>
          </p:cNvPr>
          <p:cNvSpPr/>
          <p:nvPr/>
        </p:nvSpPr>
        <p:spPr>
          <a:xfrm>
            <a:off x="657698" y="4419884"/>
            <a:ext cx="2123940" cy="276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bg1"/>
                </a:solidFill>
              </a:rPr>
              <a:t>Termin: TBD </a:t>
            </a:r>
          </a:p>
        </p:txBody>
      </p:sp>
      <p:sp>
        <p:nvSpPr>
          <p:cNvPr id="18" name="Rechteck 6">
            <a:extLst>
              <a:ext uri="{FF2B5EF4-FFF2-40B4-BE49-F238E27FC236}">
                <a16:creationId xmlns:a16="http://schemas.microsoft.com/office/drawing/2014/main" id="{45067E74-C4FD-4759-BC0F-F839B6837B1E}"/>
              </a:ext>
            </a:extLst>
          </p:cNvPr>
          <p:cNvSpPr/>
          <p:nvPr/>
        </p:nvSpPr>
        <p:spPr>
          <a:xfrm>
            <a:off x="3570435" y="4419883"/>
            <a:ext cx="2123940" cy="276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tx1"/>
                </a:solidFill>
              </a:rPr>
              <a:t>Termin: TBD</a:t>
            </a:r>
          </a:p>
        </p:txBody>
      </p:sp>
      <p:sp>
        <p:nvSpPr>
          <p:cNvPr id="20" name="Rechteck 6">
            <a:extLst>
              <a:ext uri="{FF2B5EF4-FFF2-40B4-BE49-F238E27FC236}">
                <a16:creationId xmlns:a16="http://schemas.microsoft.com/office/drawing/2014/main" id="{2F070B80-9F10-4438-856F-4CEA9F69CE63}"/>
              </a:ext>
            </a:extLst>
          </p:cNvPr>
          <p:cNvSpPr/>
          <p:nvPr/>
        </p:nvSpPr>
        <p:spPr>
          <a:xfrm>
            <a:off x="653125" y="4782017"/>
            <a:ext cx="2123940" cy="2760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bg1"/>
                </a:solidFill>
              </a:rPr>
              <a:t>08:00 – 12:00 Uhr</a:t>
            </a:r>
          </a:p>
        </p:txBody>
      </p:sp>
      <p:sp>
        <p:nvSpPr>
          <p:cNvPr id="22" name="Rechteck 6">
            <a:extLst>
              <a:ext uri="{FF2B5EF4-FFF2-40B4-BE49-F238E27FC236}">
                <a16:creationId xmlns:a16="http://schemas.microsoft.com/office/drawing/2014/main" id="{C37992A5-CD81-4CEE-9A36-B87741FE851F}"/>
              </a:ext>
            </a:extLst>
          </p:cNvPr>
          <p:cNvSpPr/>
          <p:nvPr/>
        </p:nvSpPr>
        <p:spPr>
          <a:xfrm>
            <a:off x="3565862" y="4782016"/>
            <a:ext cx="2123940" cy="276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>
                <a:solidFill>
                  <a:schemeClr val="tx1"/>
                </a:solidFill>
              </a:rPr>
              <a:t>08:00 – 12:00 Uhr</a:t>
            </a:r>
          </a:p>
        </p:txBody>
      </p:sp>
    </p:spTree>
    <p:extLst>
      <p:ext uri="{BB962C8B-B14F-4D97-AF65-F5344CB8AC3E}">
        <p14:creationId xmlns:p14="http://schemas.microsoft.com/office/powerpoint/2010/main" val="2483028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C64772-FC45-441D-A316-9733C3014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Bewertung vom Dozent auszufüllen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F98F82D5-EB6A-4917-9A7E-66A8048630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16224"/>
              </p:ext>
            </p:extLst>
          </p:nvPr>
        </p:nvGraphicFramePr>
        <p:xfrm>
          <a:off x="420521" y="902107"/>
          <a:ext cx="10529079" cy="519703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452472">
                  <a:extLst>
                    <a:ext uri="{9D8B030D-6E8A-4147-A177-3AD203B41FA5}">
                      <a16:colId xmlns:a16="http://schemas.microsoft.com/office/drawing/2014/main" val="387351452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09197608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41944309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98181197"/>
                    </a:ext>
                  </a:extLst>
                </a:gridCol>
                <a:gridCol w="416902">
                  <a:extLst>
                    <a:ext uri="{9D8B030D-6E8A-4147-A177-3AD203B41FA5}">
                      <a16:colId xmlns:a16="http://schemas.microsoft.com/office/drawing/2014/main" val="1761367517"/>
                    </a:ext>
                  </a:extLst>
                </a:gridCol>
                <a:gridCol w="447649">
                  <a:extLst>
                    <a:ext uri="{9D8B030D-6E8A-4147-A177-3AD203B41FA5}">
                      <a16:colId xmlns:a16="http://schemas.microsoft.com/office/drawing/2014/main" val="4168471102"/>
                    </a:ext>
                  </a:extLst>
                </a:gridCol>
                <a:gridCol w="471340">
                  <a:extLst>
                    <a:ext uri="{9D8B030D-6E8A-4147-A177-3AD203B41FA5}">
                      <a16:colId xmlns:a16="http://schemas.microsoft.com/office/drawing/2014/main" val="3751202182"/>
                    </a:ext>
                  </a:extLst>
                </a:gridCol>
                <a:gridCol w="480767">
                  <a:extLst>
                    <a:ext uri="{9D8B030D-6E8A-4147-A177-3AD203B41FA5}">
                      <a16:colId xmlns:a16="http://schemas.microsoft.com/office/drawing/2014/main" val="3127916902"/>
                    </a:ext>
                  </a:extLst>
                </a:gridCol>
                <a:gridCol w="546755">
                  <a:extLst>
                    <a:ext uri="{9D8B030D-6E8A-4147-A177-3AD203B41FA5}">
                      <a16:colId xmlns:a16="http://schemas.microsoft.com/office/drawing/2014/main" val="2531090981"/>
                    </a:ext>
                  </a:extLst>
                </a:gridCol>
                <a:gridCol w="857839">
                  <a:extLst>
                    <a:ext uri="{9D8B030D-6E8A-4147-A177-3AD203B41FA5}">
                      <a16:colId xmlns:a16="http://schemas.microsoft.com/office/drawing/2014/main" val="3442741352"/>
                    </a:ext>
                  </a:extLst>
                </a:gridCol>
                <a:gridCol w="4209435">
                  <a:extLst>
                    <a:ext uri="{9D8B030D-6E8A-4147-A177-3AD203B41FA5}">
                      <a16:colId xmlns:a16="http://schemas.microsoft.com/office/drawing/2014/main" val="2177104695"/>
                    </a:ext>
                  </a:extLst>
                </a:gridCol>
              </a:tblGrid>
              <a:tr h="1703611">
                <a:tc>
                  <a:txBody>
                    <a:bodyPr/>
                    <a:lstStyle/>
                    <a:p>
                      <a:r>
                        <a:rPr lang="de-DE" sz="1800" b="0" dirty="0"/>
                        <a:t>Gruppe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/>
                        <a:t>Lösung der Aufgabe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/>
                        <a:t>Systematik und Methodik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/>
                        <a:t>Bewertungskompetenz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/>
                        <a:t>Recherchen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Ergebnisqualität 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Präsentation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Fragen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Sonstiges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Gesamt</a:t>
                      </a:r>
                      <a:endParaRPr lang="de-DE" sz="1400" b="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0" dirty="0"/>
                        <a:t>Kommentar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458997"/>
                  </a:ext>
                </a:extLst>
              </a:tr>
              <a:tr h="499061">
                <a:tc>
                  <a:txBody>
                    <a:bodyPr/>
                    <a:lstStyle/>
                    <a:p>
                      <a:r>
                        <a:rPr lang="de-DE" sz="1400" b="0" dirty="0"/>
                        <a:t>Name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8365185"/>
                  </a:ext>
                </a:extLst>
              </a:tr>
              <a:tr h="499061">
                <a:tc>
                  <a:txBody>
                    <a:bodyPr/>
                    <a:lstStyle/>
                    <a:p>
                      <a:r>
                        <a:rPr lang="de-DE" sz="1400" b="0" dirty="0"/>
                        <a:t>Name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5526200"/>
                  </a:ext>
                </a:extLst>
              </a:tr>
              <a:tr h="499061">
                <a:tc>
                  <a:txBody>
                    <a:bodyPr/>
                    <a:lstStyle/>
                    <a:p>
                      <a:r>
                        <a:rPr lang="de-DE" sz="1400" dirty="0"/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5686699"/>
                  </a:ext>
                </a:extLst>
              </a:tr>
              <a:tr h="499061">
                <a:tc>
                  <a:txBody>
                    <a:bodyPr/>
                    <a:lstStyle/>
                    <a:p>
                      <a:r>
                        <a:rPr lang="de-DE" sz="1400" dirty="0"/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5161865"/>
                  </a:ext>
                </a:extLst>
              </a:tr>
              <a:tr h="4990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8389789"/>
                  </a:ext>
                </a:extLst>
              </a:tr>
              <a:tr h="4990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7654577"/>
                  </a:ext>
                </a:extLst>
              </a:tr>
              <a:tr h="499061">
                <a:tc>
                  <a:txBody>
                    <a:bodyPr/>
                    <a:lstStyle/>
                    <a:p>
                      <a:r>
                        <a:rPr lang="de-DE" sz="1400" b="1" dirty="0"/>
                        <a:t>Gesamte Gruppe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76098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3634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Einführung und Bearbeitungshinweis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283839" y="784467"/>
            <a:ext cx="11459037" cy="489398"/>
          </a:xfrm>
        </p:spPr>
        <p:txBody>
          <a:bodyPr>
            <a:normAutofit/>
          </a:bodyPr>
          <a:lstStyle/>
          <a:p>
            <a:r>
              <a:rPr lang="de-DE" dirty="0"/>
              <a:t>Die PA ist keine Prüfungsleistung aber eine Prüfungsvorbereitung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C201106-0A8C-44E9-9C97-4D433F8C6358}"/>
              </a:ext>
            </a:extLst>
          </p:cNvPr>
          <p:cNvSpPr txBox="1"/>
          <p:nvPr/>
        </p:nvSpPr>
        <p:spPr>
          <a:xfrm>
            <a:off x="283839" y="1273865"/>
            <a:ext cx="11333683" cy="48541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Bearbeiten Sie die Projektaufgaben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und illustrieren Sie die Ergebnisse mittels einer Präsentation. Verwenden Sie dazu die </a:t>
            </a: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PowerPoint Vorlage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zur Bearbeitung der Aufgaben und Darstellung der Ergebnisse.</a:t>
            </a:r>
            <a:endParaRPr lang="de-DE" sz="1400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Vermerken Sie bitte Ihre </a:t>
            </a: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Namen und Mat-Nr.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auf der Titelseit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e, Deckblatt und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Masterfolie dieser Vorlage.</a:t>
            </a:r>
          </a:p>
          <a:p>
            <a:pPr marL="342900" indent="-342900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Machen Sie ein </a:t>
            </a: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Projektstrukturplan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und Steckbrief der Projektmitglieder, Ablaufplan und Checklisten. Teilen Sie die Arbeitspakete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(AP)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mit entsprechenden Verantwortung auf. Strukturieren Sie Ihre Präsentation entsprechend und kennzeichnen Sie die jeweiligen APs mit Namen. Damit soll nachvollziehbar sein, wer was erstellt hat.  </a:t>
            </a:r>
          </a:p>
          <a:p>
            <a:pPr marL="342900" indent="-342900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Achten Sie auf ein verständliche und kompakte Illustration der Ergebnisse.</a:t>
            </a:r>
          </a:p>
          <a:p>
            <a:pPr marL="342900" indent="-342900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Als </a:t>
            </a: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Bearbeitungszeit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vom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04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.11.2023 – 1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.01.2024. Abgabe als FT24_PSA_WS22_Gruppenname.ppt oder </a:t>
            </a: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*.</a:t>
            </a:r>
            <a:r>
              <a:rPr lang="de-DE" sz="1600" b="1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pptx</a:t>
            </a: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und *.</a:t>
            </a:r>
            <a:r>
              <a:rPr lang="de-DE" sz="1600" b="1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pdf</a:t>
            </a: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über </a:t>
            </a:r>
            <a:r>
              <a:rPr lang="de-DE" sz="1600" dirty="0" err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Moodle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Hilfsmittel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Alle</a:t>
            </a:r>
          </a:p>
          <a:p>
            <a:pPr marL="342900" indent="-342900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Während der vorlesungsfreien Zeit werden 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 Sprechstunden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per Zoom angeboten. Termine folgen!</a:t>
            </a:r>
          </a:p>
          <a:p>
            <a:pPr marL="342900" lvl="0" indent="-342900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Am </a:t>
            </a:r>
            <a:r>
              <a:rPr lang="de-DE" sz="1600" b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13.01.2023 08:00 – 15:30 Uhr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findet ein </a:t>
            </a:r>
            <a:r>
              <a:rPr lang="de-DE" sz="16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Projekttag statt.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Dort werden die Gruppe gemeinsam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die Präsentation vor den Dozenten vorstellen. Jeder übernimmt seinen AP-Teil, entsprechend des Projektstrukturplans. Anschließend gibt es Fragen (Anwendungs- und Transferwissen aus Vorlesung am Fahrzeug) von den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Dozenten. Dazu wird Ihnen ein Zeitfenster mitgeteilt (Präsentation 30 min, Fragen 30 min).</a:t>
            </a:r>
          </a:p>
        </p:txBody>
      </p:sp>
    </p:spTree>
    <p:extLst>
      <p:ext uri="{BB962C8B-B14F-4D97-AF65-F5344CB8AC3E}">
        <p14:creationId xmlns:p14="http://schemas.microsoft.com/office/powerpoint/2010/main" val="2875922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C1B10269-3CED-4E80-AFE1-F52A87493D4B}"/>
              </a:ext>
            </a:extLst>
          </p:cNvPr>
          <p:cNvSpPr/>
          <p:nvPr/>
        </p:nvSpPr>
        <p:spPr>
          <a:xfrm>
            <a:off x="414338" y="958402"/>
            <a:ext cx="6020018" cy="51571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6D6A1495-5C7A-4BB3-B60E-BD46A3D23DD5}"/>
              </a:ext>
            </a:extLst>
          </p:cNvPr>
          <p:cNvSpPr/>
          <p:nvPr/>
        </p:nvSpPr>
        <p:spPr>
          <a:xfrm>
            <a:off x="6895750" y="958401"/>
            <a:ext cx="4672668" cy="51571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Einführung und Bearbeitungshinweis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C201106-0A8C-44E9-9C97-4D433F8C6358}"/>
              </a:ext>
            </a:extLst>
          </p:cNvPr>
          <p:cNvSpPr txBox="1"/>
          <p:nvPr/>
        </p:nvSpPr>
        <p:spPr>
          <a:xfrm>
            <a:off x="6895751" y="1556448"/>
            <a:ext cx="4672668" cy="4284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Lösung der Aufgabe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Anwendung und Transfer des Wissens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Systematik und Methodik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Bewertungskompetenz / Fachwissen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Recherchierte Quellen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Ergebnisqualität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Ergebnisdarstellung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Präsentationstil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Beantwortung der Fragen</a:t>
            </a:r>
          </a:p>
          <a:p>
            <a:pPr marL="34290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Auftreten</a:t>
            </a:r>
            <a:endParaRPr lang="de-DE" sz="14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F25CC50-E5A0-400C-8887-2A9BABF33E09}"/>
              </a:ext>
            </a:extLst>
          </p:cNvPr>
          <p:cNvSpPr txBox="1"/>
          <p:nvPr/>
        </p:nvSpPr>
        <p:spPr>
          <a:xfrm>
            <a:off x="414337" y="1556447"/>
            <a:ext cx="6020017" cy="45207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Zielfahrzeug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sieh Gruppe. </a:t>
            </a: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Es ist kein Tausch möglich!</a:t>
            </a:r>
          </a:p>
          <a:p>
            <a:pPr marL="342900" indent="-342900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Wichtig: Ablaufplan und Checklisten, um Zeit optimal zu nutzen (z.B. nicht 5 mal auf die Hebebühne müssen…). </a:t>
            </a:r>
          </a:p>
          <a:p>
            <a:pPr marL="342900" indent="-342900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Referenzieren Sie ausgewählte </a:t>
            </a: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Generationen/Modelljahre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Bei der </a:t>
            </a: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Recherche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sind Sie frei (z.B. Automobiltechnische Zeitung – ATZ, Internet, </a:t>
            </a: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auto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motor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sport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Literatur …).</a:t>
            </a:r>
          </a:p>
          <a:p>
            <a:pPr marL="342900" indent="-342900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Alle Quellen/Literaturstellen sind zu referenzieren [1].</a:t>
            </a:r>
            <a:endParaRPr lang="de-DE" sz="1600" b="1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Nach Bedarf dürfen Sie Folien aus dem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Master 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dazufügen oder löschen. Die Gestaltung ist frei.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Bitten achten Sie auf anschauliche </a:t>
            </a: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Gestaltungen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der Folien</a:t>
            </a:r>
          </a:p>
          <a:p>
            <a:pPr marL="342900" indent="-342900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de-DE" sz="1600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Formeln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mathematisch korrekt in PPT zu erstellen.</a:t>
            </a:r>
          </a:p>
          <a:p>
            <a:pPr marL="342900" indent="-342900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Die grauen Boxen zeigen Ihnen Beispiele zur Darstellungen (z.B.  Grafiken, Diagramme, Tabelle). </a:t>
            </a: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Diese bitte nach Bedarf anpassen und erweitern.</a:t>
            </a:r>
            <a:r>
              <a:rPr lang="de-DE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lnSpc>
                <a:spcPct val="115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de-DE" sz="16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Bestätigung der eigenständigen Bearbeitung muss erfolgen.</a:t>
            </a:r>
            <a:endParaRPr lang="de-DE" sz="1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B67086C1-D298-4C50-A80C-BBF292B5B117}"/>
              </a:ext>
            </a:extLst>
          </p:cNvPr>
          <p:cNvSpPr/>
          <p:nvPr/>
        </p:nvSpPr>
        <p:spPr>
          <a:xfrm>
            <a:off x="414336" y="947826"/>
            <a:ext cx="6020017" cy="494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7" name="Textplatzhalter 2">
            <a:extLst>
              <a:ext uri="{FF2B5EF4-FFF2-40B4-BE49-F238E27FC236}">
                <a16:creationId xmlns:a16="http://schemas.microsoft.com/office/drawing/2014/main" id="{08BA2EB4-1475-4277-BF0E-874C13DC35E7}"/>
              </a:ext>
            </a:extLst>
          </p:cNvPr>
          <p:cNvSpPr txBox="1">
            <a:spLocks/>
          </p:cNvSpPr>
          <p:nvPr/>
        </p:nvSpPr>
        <p:spPr>
          <a:xfrm>
            <a:off x="414337" y="958402"/>
            <a:ext cx="6020016" cy="48939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Hinweise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564FD272-011F-4A73-B39A-A4D27D247D43}"/>
              </a:ext>
            </a:extLst>
          </p:cNvPr>
          <p:cNvSpPr/>
          <p:nvPr/>
        </p:nvSpPr>
        <p:spPr>
          <a:xfrm>
            <a:off x="6895747" y="969557"/>
            <a:ext cx="4672669" cy="49495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6895749" y="958402"/>
            <a:ext cx="4672669" cy="489398"/>
          </a:xfrm>
        </p:spPr>
        <p:txBody>
          <a:bodyPr>
            <a:normAutofit/>
          </a:bodyPr>
          <a:lstStyle/>
          <a:p>
            <a:r>
              <a:rPr lang="de-DE" dirty="0"/>
              <a:t>Bewertungskriterien</a:t>
            </a:r>
          </a:p>
        </p:txBody>
      </p:sp>
    </p:spTree>
    <p:extLst>
      <p:ext uri="{BB962C8B-B14F-4D97-AF65-F5344CB8AC3E}">
        <p14:creationId xmlns:p14="http://schemas.microsoft.com/office/powerpoint/2010/main" val="3271198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Projektaufgabe (1)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C201106-0A8C-44E9-9C97-4D433F8C6358}"/>
              </a:ext>
            </a:extLst>
          </p:cNvPr>
          <p:cNvSpPr txBox="1"/>
          <p:nvPr/>
        </p:nvSpPr>
        <p:spPr>
          <a:xfrm>
            <a:off x="318625" y="868274"/>
            <a:ext cx="11576963" cy="4016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sz="2400" b="1" dirty="0"/>
              <a:t>Sie haben von Ihrem Abteilungsleiter die Aufgabe erhalten das Fahrwerk für Ihr </a:t>
            </a:r>
            <a:r>
              <a:rPr lang="de-DE" sz="2400" b="1" u="sng" dirty="0"/>
              <a:t>Zielfahrzeug</a:t>
            </a:r>
            <a:r>
              <a:rPr lang="de-DE" sz="2400" b="1" dirty="0"/>
              <a:t> gegenüber einem Wettbewerbsumfeld zu recherchieren, analysieren und dem Management kompakt vorzustellen. 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Stellen Sie das </a:t>
            </a:r>
            <a:r>
              <a:rPr lang="de-DE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Zielfahrzeug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vor (je nach Gruppe VW Golf 7 TSI, VW Golf 7 GTD)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Machen Sie eine </a:t>
            </a:r>
            <a:r>
              <a:rPr lang="de-DE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Fotodokumentation 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des Gesamtfahrzeuges und </a:t>
            </a:r>
            <a:r>
              <a:rPr lang="de-DE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insbesondere aller relevanten Fahrwerks-komponenten z.B. auch auf der Hebebühne 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und stellen die wichtigsten Maße und Massen dar. 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Wählen Sie zum Zielfahrzeug mindestens </a:t>
            </a:r>
            <a:r>
              <a:rPr lang="de-DE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2 Wettbewerbsfahrzeuge 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aus, die Sie im Vergleich darstellen?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Stellen Sie übersichtlich die verschiedenen </a:t>
            </a:r>
            <a:r>
              <a:rPr lang="de-DE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Modellvarianten des Zielfahrzeugs 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(Variantenbaum) dar. Positionieren Sie diese z.B. nach Karosseriebauform, Motorisierung, Antriebsart, Einsatz, Zielgruppe etc.</a:t>
            </a:r>
          </a:p>
        </p:txBody>
      </p:sp>
    </p:spTree>
    <p:extLst>
      <p:ext uri="{BB962C8B-B14F-4D97-AF65-F5344CB8AC3E}">
        <p14:creationId xmlns:p14="http://schemas.microsoft.com/office/powerpoint/2010/main" val="4194801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Projektaufgabe (2)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C201106-0A8C-44E9-9C97-4D433F8C6358}"/>
              </a:ext>
            </a:extLst>
          </p:cNvPr>
          <p:cNvSpPr txBox="1"/>
          <p:nvPr/>
        </p:nvSpPr>
        <p:spPr>
          <a:xfrm>
            <a:off x="307518" y="810554"/>
            <a:ext cx="11576963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5"/>
            </a:pPr>
            <a:r>
              <a:rPr lang="de-DE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Analysieren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und </a:t>
            </a:r>
            <a:r>
              <a:rPr lang="de-DE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illustrieren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Sie nur für das </a:t>
            </a:r>
            <a:r>
              <a:rPr lang="de-DE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Zielfahrzeug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im Hinblick auf das </a:t>
            </a:r>
            <a:r>
              <a:rPr lang="de-DE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Fahrwerk deutlich ausführlicher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 Stellen Sie folgende Schlüsselsysteme mit wichtigen Komponenten/Bauteile dar und benennen Sie die entsprechende Typen z.B. in einem </a:t>
            </a:r>
            <a:r>
              <a:rPr lang="de-DE" b="1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Funktionsbaum mit </a:t>
            </a:r>
            <a:r>
              <a:rPr lang="de-DE" b="1" u="sng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BoM</a:t>
            </a:r>
            <a:r>
              <a:rPr lang="de-DE" b="1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- Bill </a:t>
            </a:r>
            <a:r>
              <a:rPr lang="de-DE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Material. Beschreiben Sie die Systeme (Kennwerte)und deren Einfluss auf die Fahreigenschaften. 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Achsen (vorne/hinten) inkl. Achsvarianten für Modellvarianten falls vorhanden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Feder/Dämpfung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Lenkung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Bremsanlage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Reifen/Räderpalette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Antriebskonzept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Fahrwerksregelsysteme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Fahrerassistenzsysteme</a:t>
            </a:r>
            <a:b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endParaRPr lang="de-DE" dirty="0"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612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8CE53337-4C54-4184-8881-2E13354DE52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4709394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4" imgH="424" progId="TCLayout.ActiveDocument.1">
                  <p:embed/>
                </p:oleObj>
              </mc:Choice>
              <mc:Fallback>
                <p:oleObj name="think-cell Slide" r:id="rId3" imgW="424" imgH="42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e-DE" dirty="0"/>
              <a:t>Projektaufgabe (3)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C201106-0A8C-44E9-9C97-4D433F8C6358}"/>
              </a:ext>
            </a:extLst>
          </p:cNvPr>
          <p:cNvSpPr txBox="1"/>
          <p:nvPr/>
        </p:nvSpPr>
        <p:spPr>
          <a:xfrm>
            <a:off x="318626" y="977608"/>
            <a:ext cx="11576963" cy="53707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Bef>
                <a:spcPts val="300"/>
              </a:spcBef>
              <a:spcAft>
                <a:spcPts val="300"/>
              </a:spcAft>
              <a:buFont typeface="+mj-lt"/>
              <a:buAutoNum type="arabicPeriod" startAt="6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Bitte führen Sie mit dem Zielfahrzeug folgende </a:t>
            </a:r>
            <a:r>
              <a:rPr lang="de-DE" b="1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Laborversuche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durch, analysieren und illustrieren Sie die Ergebnisse sowie Ihre angewendeten Methoden: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Gesamtgewicht, Achslasten, Radlasten und </a:t>
            </a:r>
            <a:r>
              <a:rPr lang="de-DE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Schwerpunktslage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(x/y) mit folgenden Beladungen. Bitte erstellen Sie dazu einen Beladungsplan.</a:t>
            </a:r>
          </a:p>
          <a:p>
            <a:pPr marL="1371600" lvl="2" indent="-457200">
              <a:spcBef>
                <a:spcPts val="300"/>
              </a:spcBef>
              <a:spcAft>
                <a:spcPts val="300"/>
              </a:spcAft>
              <a:buFont typeface="+mj-lt"/>
              <a:buAutoNum type="arabicParenBoth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Leergewicht mit 2 Insassen</a:t>
            </a:r>
          </a:p>
          <a:p>
            <a:pPr marL="1371600" lvl="2" indent="-457200">
              <a:spcBef>
                <a:spcPts val="300"/>
              </a:spcBef>
              <a:spcAft>
                <a:spcPts val="300"/>
              </a:spcAft>
              <a:buFont typeface="+mj-lt"/>
              <a:buAutoNum type="arabicParenBoth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4 Insassen und maximale </a:t>
            </a:r>
            <a:r>
              <a:rPr lang="de-DE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Hinterachslast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(wird über die Beladung im Kofferraum erreicht)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Illustrieren Sie wie man die </a:t>
            </a:r>
            <a:r>
              <a:rPr lang="de-DE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Schwerpunktshöhe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de-DE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CoG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)) ermitteln kann. Unter der Annahme, dass der </a:t>
            </a:r>
            <a:r>
              <a:rPr lang="de-DE" dirty="0" err="1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CoG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(Golf = 0,53m, Q5 = 0,65m) hoch ist, welche Radlasten und Winkel stellen sich im Versuch ein? 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mit dem </a:t>
            </a:r>
            <a:r>
              <a:rPr lang="de-DE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Seilviereck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bzw. </a:t>
            </a:r>
            <a:r>
              <a:rPr lang="de-DE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Neigungsmesser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die statische Spur-/Sturzwerte des Fahrzeugs.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die Lenkübersetzung  und Spurdifferenzwinkel mit (+/-180° </a:t>
            </a:r>
            <a:r>
              <a:rPr lang="de-DE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Lenkrad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winkel) und die Sturzkinematik über </a:t>
            </a:r>
            <a:r>
              <a:rPr lang="de-DE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Lenk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winkel (am Rad). Achten Sie auf einen höhere Auflösung um die Nulllage.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Sie den Ackermannwinkel am Rad und Lenkrad in folgenden Kurvenradien (50, 100, 200m).</a:t>
            </a:r>
          </a:p>
          <a:p>
            <a:pPr marL="914400" lvl="1" indent="-4572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sz="18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Ermitteln folgende Daten 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 der </a:t>
            </a:r>
            <a:r>
              <a:rPr lang="de-DE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Hinterachse</a:t>
            </a:r>
          </a:p>
          <a:p>
            <a:pPr marL="1371600" lvl="2" indent="-4572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Radfeder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raten</a:t>
            </a:r>
          </a:p>
          <a:p>
            <a:pPr marL="1371600" lvl="2" indent="-4572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u="sng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Feder</a:t>
            </a: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rate unter Berücksichtigung der Übersetzung inkl. Zeichnung/Skizze der Maße im Foto</a:t>
            </a:r>
          </a:p>
          <a:p>
            <a:pPr marL="1371600" lvl="2" indent="-457200"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de-DE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Sturzänderungskurve </a:t>
            </a:r>
          </a:p>
        </p:txBody>
      </p:sp>
    </p:spTree>
    <p:extLst>
      <p:ext uri="{BB962C8B-B14F-4D97-AF65-F5344CB8AC3E}">
        <p14:creationId xmlns:p14="http://schemas.microsoft.com/office/powerpoint/2010/main" val="16014915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aster_AdriveLivingLab_202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1687</Words>
  <Application>Microsoft Office PowerPoint</Application>
  <PresentationFormat>Widescreen</PresentationFormat>
  <Paragraphs>254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Symbol</vt:lpstr>
      <vt:lpstr>Master_AdriveLivingLab_2020</vt:lpstr>
      <vt:lpstr>think-cell Slide</vt:lpstr>
      <vt:lpstr>PowerPoint Presentation</vt:lpstr>
      <vt:lpstr>Deckblatt</vt:lpstr>
      <vt:lpstr>Gruppenaufteilung</vt:lpstr>
      <vt:lpstr>Bewertung vom Dozent auszufüllen</vt:lpstr>
      <vt:lpstr>Einführung und Bearbeitungshinweis</vt:lpstr>
      <vt:lpstr>Einführung und Bearbeitungshinweis</vt:lpstr>
      <vt:lpstr>Projektaufgabe (1)</vt:lpstr>
      <vt:lpstr>Projektaufgabe (2)</vt:lpstr>
      <vt:lpstr>Projektaufgabe (3)</vt:lpstr>
      <vt:lpstr>Projektaufgabe (4)</vt:lpstr>
      <vt:lpstr>Projektaufgabe (5)</vt:lpstr>
      <vt:lpstr>Projektaufgabe (6)</vt:lpstr>
      <vt:lpstr>Projektaufgabe (5) - Datengrundlage</vt:lpstr>
      <vt:lpstr>Fotodokumentation</vt:lpstr>
      <vt:lpstr>Wettbewerbsfahrzeuge</vt:lpstr>
      <vt:lpstr>Fotodokumentation und technische Spezifikation</vt:lpstr>
      <vt:lpstr>Fotodokumentation und technische Spezifikation</vt:lpstr>
      <vt:lpstr>Fotodokumentation und technische Spezifikation</vt:lpstr>
      <vt:lpstr>Fotodokumentation und technische Spezifikation</vt:lpstr>
      <vt:lpstr>Quellenverzeichnis</vt:lpstr>
    </vt:vector>
  </TitlesOfParts>
  <Company>Hochschule für angewandte Wissenschaften Kempten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Schick, Bernhard</dc:creator>
  <cp:lastModifiedBy>Bernhard Schick</cp:lastModifiedBy>
  <cp:revision>201</cp:revision>
  <dcterms:created xsi:type="dcterms:W3CDTF">2020-07-03T11:29:42Z</dcterms:created>
  <dcterms:modified xsi:type="dcterms:W3CDTF">2023-12-11T09:05:32Z</dcterms:modified>
</cp:coreProperties>
</file>