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89" r:id="rId3"/>
    <p:sldId id="306" r:id="rId4"/>
    <p:sldId id="291" r:id="rId5"/>
    <p:sldId id="292" r:id="rId6"/>
    <p:sldId id="293" r:id="rId7"/>
    <p:sldId id="294" r:id="rId8"/>
    <p:sldId id="290" r:id="rId9"/>
    <p:sldId id="296" r:id="rId10"/>
    <p:sldId id="297" r:id="rId11"/>
    <p:sldId id="295" r:id="rId12"/>
    <p:sldId id="308" r:id="rId13"/>
    <p:sldId id="299" r:id="rId14"/>
    <p:sldId id="303" r:id="rId15"/>
    <p:sldId id="304" r:id="rId16"/>
    <p:sldId id="310" r:id="rId17"/>
    <p:sldId id="298" r:id="rId18"/>
  </p:sldIdLst>
  <p:sldSz cx="12192000" cy="6858000"/>
  <p:notesSz cx="6858000" cy="9144000"/>
  <p:custDataLst>
    <p:tags r:id="rId20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of. Bernhard Schick" initials="PBS" lastIdx="2" clrIdx="0">
    <p:extLst>
      <p:ext uri="{19B8F6BF-5375-455C-9EA6-DF929625EA0E}">
        <p15:presenceInfo xmlns:p15="http://schemas.microsoft.com/office/powerpoint/2012/main" userId="Prof. Bernhard Schic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62" y="4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A243B-8860-491C-8139-7BF7772EBCC6}" type="datetimeFigureOut">
              <a:rPr lang="de-DE" smtClean="0"/>
              <a:t>07.05.2023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EB37B-02B3-47FA-A505-675272E8060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3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Many thanks - It is a pleasure for me once again to give a presentation at the </a:t>
            </a:r>
            <a:r>
              <a:rPr lang="en-US" dirty="0" err="1"/>
              <a:t>chassis.tech</a:t>
            </a:r>
            <a:r>
              <a:rPr lang="en-US" dirty="0"/>
              <a:t>. Today I would like to raise a question that I am more often asked:  </a:t>
            </a:r>
            <a:r>
              <a:rPr lang="en-US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about digitalization as game changer? And do we still need good vehicle dynamics in the future?</a:t>
            </a:r>
          </a:p>
          <a:p>
            <a:pPr marL="0" marR="0" lvl="0" indent="0" algn="l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889315-7416-41BF-A94D-C137F486764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7858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9" cy="6361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1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1" indent="0">
              <a:buNone/>
              <a:defRPr sz="1500"/>
            </a:lvl6pPr>
            <a:lvl7pPr marL="2057399" indent="0">
              <a:buNone/>
              <a:defRPr sz="1500"/>
            </a:lvl7pPr>
            <a:lvl8pPr marL="2400299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6" name="Titelplatzhalter 1"/>
          <p:cNvSpPr>
            <a:spLocks noGrp="1"/>
          </p:cNvSpPr>
          <p:nvPr>
            <p:ph type="title"/>
          </p:nvPr>
        </p:nvSpPr>
        <p:spPr>
          <a:xfrm>
            <a:off x="382222" y="585684"/>
            <a:ext cx="11541738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234612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7922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ollbild ohn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/>
          <p:cNvSpPr>
            <a:spLocks noGrp="1"/>
          </p:cNvSpPr>
          <p:nvPr>
            <p:ph type="pic" idx="1"/>
          </p:nvPr>
        </p:nvSpPr>
        <p:spPr>
          <a:xfrm>
            <a:off x="1" y="4"/>
            <a:ext cx="12192008" cy="6857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875" indent="0">
              <a:buNone/>
              <a:defRPr sz="2100"/>
            </a:lvl2pPr>
            <a:lvl3pPr marL="685749" indent="0">
              <a:buNone/>
              <a:defRPr sz="1800"/>
            </a:lvl3pPr>
            <a:lvl4pPr marL="1028624" indent="0">
              <a:buNone/>
              <a:defRPr sz="1500"/>
            </a:lvl4pPr>
            <a:lvl5pPr marL="1371498" indent="0">
              <a:buNone/>
              <a:defRPr sz="1500"/>
            </a:lvl5pPr>
            <a:lvl6pPr marL="1714373" indent="0">
              <a:buNone/>
              <a:defRPr sz="1500"/>
            </a:lvl6pPr>
            <a:lvl7pPr marL="2057246" indent="0">
              <a:buNone/>
              <a:defRPr sz="1500"/>
            </a:lvl7pPr>
            <a:lvl8pPr marL="2400120" indent="0">
              <a:buNone/>
              <a:defRPr sz="1500"/>
            </a:lvl8pPr>
            <a:lvl9pPr marL="2742995" indent="0">
              <a:buNone/>
              <a:defRPr sz="1500"/>
            </a:lvl9pPr>
          </a:lstStyle>
          <a:p>
            <a:r>
              <a:rPr lang="de-DE" dirty="0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3550600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bild m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5"/>
          </p:nvPr>
        </p:nvSpPr>
        <p:spPr>
          <a:xfrm>
            <a:off x="0" y="723899"/>
            <a:ext cx="12192000" cy="5619751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38573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+Headline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318626" y="958402"/>
            <a:ext cx="11459037" cy="4893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r>
              <a:rPr lang="en-US" noProof="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457181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+Headline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318626" y="958402"/>
            <a:ext cx="11459037" cy="10227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r>
              <a:rPr lang="en-US" noProof="0" dirty="0"/>
              <a:t>…</a:t>
            </a:r>
          </a:p>
          <a:p>
            <a:pPr lvl="0"/>
            <a:r>
              <a:rPr lang="en-US" noProof="0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2106056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/>
          </p:nvPr>
        </p:nvSpPr>
        <p:spPr>
          <a:xfrm>
            <a:off x="318626" y="958403"/>
            <a:ext cx="11459037" cy="5873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385763" y="1760524"/>
            <a:ext cx="3699534" cy="2468563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7"/>
          </p:nvPr>
        </p:nvSpPr>
        <p:spPr>
          <a:xfrm>
            <a:off x="4231946" y="1760523"/>
            <a:ext cx="3699534" cy="2468563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9" name="Bildplatzhalter 4"/>
          <p:cNvSpPr>
            <a:spLocks noGrp="1"/>
          </p:cNvSpPr>
          <p:nvPr>
            <p:ph type="pic" sz="quarter" idx="18"/>
          </p:nvPr>
        </p:nvSpPr>
        <p:spPr>
          <a:xfrm>
            <a:off x="8078129" y="1760523"/>
            <a:ext cx="3699534" cy="2468563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385763" y="4324029"/>
            <a:ext cx="3698875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0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/>
              <a:t>…</a:t>
            </a:r>
          </a:p>
        </p:txBody>
      </p:sp>
      <p:sp>
        <p:nvSpPr>
          <p:cNvPr id="14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4231946" y="4324029"/>
            <a:ext cx="3698875" cy="3527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0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/>
              <a:t>…</a:t>
            </a:r>
          </a:p>
        </p:txBody>
      </p:sp>
      <p:sp>
        <p:nvSpPr>
          <p:cNvPr id="15" name="Textplatzhalter 3"/>
          <p:cNvSpPr>
            <a:spLocks noGrp="1"/>
          </p:cNvSpPr>
          <p:nvPr>
            <p:ph type="body" sz="quarter" idx="21" hasCustomPrompt="1"/>
          </p:nvPr>
        </p:nvSpPr>
        <p:spPr>
          <a:xfrm>
            <a:off x="8078788" y="4342482"/>
            <a:ext cx="3698875" cy="3527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0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29467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/>
          </p:nvPr>
        </p:nvSpPr>
        <p:spPr>
          <a:xfrm>
            <a:off x="318626" y="958403"/>
            <a:ext cx="11459037" cy="5873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385762" y="1831965"/>
            <a:ext cx="5481177" cy="30410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7"/>
          </p:nvPr>
        </p:nvSpPr>
        <p:spPr>
          <a:xfrm>
            <a:off x="6296488" y="1831965"/>
            <a:ext cx="5481175" cy="30410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385762" y="4970299"/>
            <a:ext cx="5481177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>
              <a:defRPr lang="en-US" sz="2000" b="0" noProof="0" dirty="0">
                <a:solidFill>
                  <a:schemeClr val="bg1"/>
                </a:solidFill>
              </a:defRPr>
            </a:lvl1pPr>
          </a:lstStyle>
          <a:p>
            <a:pPr marL="0" lvl="0" indent="0" algn="ctr">
              <a:buNone/>
            </a:pPr>
            <a:r>
              <a:rPr lang="en-US" noProof="0" dirty="0"/>
              <a:t>…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296486" y="4970299"/>
            <a:ext cx="5481177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4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901435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/>
          </p:nvPr>
        </p:nvSpPr>
        <p:spPr>
          <a:xfrm>
            <a:off x="318626" y="958403"/>
            <a:ext cx="11459037" cy="5873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385762" y="1780282"/>
            <a:ext cx="11391901" cy="4291906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04647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1DF6D0FE-5E69-412E-8404-BD247979FEB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309273284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424" imgH="424" progId="TCLayout.ActiveDocument.1">
                  <p:embed/>
                </p:oleObj>
              </mc:Choice>
              <mc:Fallback>
                <p:oleObj name="think-cell Slide" r:id="rId12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/>
          <p:cNvSpPr/>
          <p:nvPr userDrawn="1"/>
        </p:nvSpPr>
        <p:spPr>
          <a:xfrm>
            <a:off x="0" y="6343765"/>
            <a:ext cx="12192000" cy="5802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82222" y="585684"/>
            <a:ext cx="11541738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Textfeld 8"/>
          <p:cNvSpPr txBox="1"/>
          <p:nvPr userDrawn="1"/>
        </p:nvSpPr>
        <p:spPr>
          <a:xfrm>
            <a:off x="7746624" y="6420652"/>
            <a:ext cx="413088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1800" b="1" baseline="0" noProof="0" dirty="0">
                <a:latin typeface="+mj-lt"/>
                <a:cs typeface="Arial" panose="020B0604020202020204" pitchFamily="34" charset="0"/>
              </a:rPr>
              <a:t>Kempten </a:t>
            </a:r>
            <a:r>
              <a:rPr lang="en-US" sz="1800" b="1" noProof="0" dirty="0">
                <a:latin typeface="+mj-lt"/>
                <a:cs typeface="Arial" panose="020B0604020202020204" pitchFamily="34" charset="0"/>
              </a:rPr>
              <a:t>University</a:t>
            </a:r>
            <a:r>
              <a:rPr lang="en-US" sz="1800" b="1" baseline="0" noProof="0" dirty="0">
                <a:latin typeface="+mj-lt"/>
                <a:cs typeface="Arial" panose="020B0604020202020204" pitchFamily="34" charset="0"/>
              </a:rPr>
              <a:t> of Applied Sciences</a:t>
            </a:r>
            <a:endParaRPr lang="en-US" sz="1800" b="1" noProof="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Foliennummernplatzhalter 13"/>
          <p:cNvSpPr txBox="1">
            <a:spLocks/>
          </p:cNvSpPr>
          <p:nvPr userDrawn="1"/>
        </p:nvSpPr>
        <p:spPr>
          <a:xfrm>
            <a:off x="84031" y="6444467"/>
            <a:ext cx="5186237" cy="291714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B3F8818D-F3AA-4B6C-8CBB-7435AA4C84A8}" type="slidenum">
              <a:rPr lang="de-DE" sz="1100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 algn="l"/>
              <a:t>‹#›</a:t>
            </a:fld>
            <a:r>
              <a:rPr lang="de-DE" sz="11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/ 07.05.2023 / Karl Mustermann / Mat-Nr. </a:t>
            </a:r>
          </a:p>
        </p:txBody>
      </p:sp>
      <p:sp>
        <p:nvSpPr>
          <p:cNvPr id="23" name="Bildplatzhalter 2"/>
          <p:cNvSpPr txBox="1">
            <a:spLocks/>
          </p:cNvSpPr>
          <p:nvPr userDrawn="1"/>
        </p:nvSpPr>
        <p:spPr>
          <a:xfrm>
            <a:off x="0" y="0"/>
            <a:ext cx="12192009" cy="636143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1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1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39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9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7847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tif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.xml"/><Relationship Id="rId6" Type="http://schemas.openxmlformats.org/officeDocument/2006/relationships/image" Target="../media/image6.png"/><Relationship Id="rId4" Type="http://schemas.openxmlformats.org/officeDocument/2006/relationships/image" Target="../media/image1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263F5E8D-E471-4AFB-80D1-4590DFBE305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045613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24" imgH="424" progId="TCLayout.ActiveDocument.1">
                  <p:embed/>
                </p:oleObj>
              </mc:Choice>
              <mc:Fallback>
                <p:oleObj name="think-cell Slide" r:id="rId4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">
            <a:extLst>
              <a:ext uri="{FF2B5EF4-FFF2-40B4-BE49-F238E27FC236}">
                <a16:creationId xmlns:a16="http://schemas.microsoft.com/office/drawing/2014/main" id="{F8BAB4F7-5276-42AB-952F-2C473E491A29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54" r="16954"/>
          <a:stretch/>
        </p:blipFill>
        <p:spPr bwMode="auto">
          <a:xfrm>
            <a:off x="0" y="0"/>
            <a:ext cx="12192000" cy="636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eck 5"/>
          <p:cNvSpPr/>
          <p:nvPr/>
        </p:nvSpPr>
        <p:spPr>
          <a:xfrm>
            <a:off x="293324" y="3716323"/>
            <a:ext cx="11627213" cy="2474751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93324" y="3800210"/>
            <a:ext cx="11526764" cy="70788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 SS 2023</a:t>
            </a:r>
          </a:p>
        </p:txBody>
      </p:sp>
      <p:pic>
        <p:nvPicPr>
          <p:cNvPr id="10" name="Grafik 9" descr="2013-logo-transparenzen-4farbig-01.t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963694" y="404972"/>
            <a:ext cx="2980944" cy="1612392"/>
          </a:xfrm>
          <a:prstGeom prst="rect">
            <a:avLst/>
          </a:prstGeom>
        </p:spPr>
      </p:pic>
      <p:sp>
        <p:nvSpPr>
          <p:cNvPr id="17" name="Rechteck 16"/>
          <p:cNvSpPr/>
          <p:nvPr/>
        </p:nvSpPr>
        <p:spPr>
          <a:xfrm>
            <a:off x="8963694" y="2168904"/>
            <a:ext cx="2980944" cy="719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hteck 2"/>
          <p:cNvSpPr/>
          <p:nvPr/>
        </p:nvSpPr>
        <p:spPr>
          <a:xfrm>
            <a:off x="8963694" y="2180611"/>
            <a:ext cx="2980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0C0"/>
                </a:solidFill>
                <a:cs typeface="Arial" panose="020B0604020202020204" pitchFamily="34" charset="0"/>
              </a:rPr>
              <a:t>Vehicle Technology SS 22</a:t>
            </a:r>
          </a:p>
          <a:p>
            <a:pPr algn="ctr"/>
            <a:r>
              <a:rPr lang="en-US" sz="2000" dirty="0">
                <a:solidFill>
                  <a:srgbClr val="0070C0"/>
                </a:solidFill>
                <a:cs typeface="Arial" panose="020B0604020202020204" pitchFamily="34" charset="0"/>
              </a:rPr>
              <a:t>Project SS 2022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E4E2165-8281-4A64-AFCB-942F97FB895C}"/>
              </a:ext>
            </a:extLst>
          </p:cNvPr>
          <p:cNvSpPr txBox="1"/>
          <p:nvPr/>
        </p:nvSpPr>
        <p:spPr>
          <a:xfrm>
            <a:off x="293324" y="4993627"/>
            <a:ext cx="12838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Name: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2C80D34-E3B2-4799-B676-91EBFE92F34B}"/>
              </a:ext>
            </a:extLst>
          </p:cNvPr>
          <p:cNvSpPr txBox="1"/>
          <p:nvPr/>
        </p:nvSpPr>
        <p:spPr>
          <a:xfrm>
            <a:off x="1628571" y="4986877"/>
            <a:ext cx="53007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Karl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Mustermann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9DA908FA-8C1F-41AB-AF2D-CF32213C87D4}"/>
              </a:ext>
            </a:extLst>
          </p:cNvPr>
          <p:cNvSpPr txBox="1"/>
          <p:nvPr/>
        </p:nvSpPr>
        <p:spPr>
          <a:xfrm>
            <a:off x="293324" y="5373404"/>
            <a:ext cx="11244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Mat-Nr.: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0298607-8634-4904-BD61-7DAEB5CEBC46}"/>
              </a:ext>
            </a:extLst>
          </p:cNvPr>
          <p:cNvSpPr txBox="1"/>
          <p:nvPr/>
        </p:nvSpPr>
        <p:spPr>
          <a:xfrm>
            <a:off x="1628571" y="5366654"/>
            <a:ext cx="53007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4711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A9213760-1B0D-4150-97D9-829E053E4174}"/>
              </a:ext>
            </a:extLst>
          </p:cNvPr>
          <p:cNvSpPr txBox="1"/>
          <p:nvPr/>
        </p:nvSpPr>
        <p:spPr>
          <a:xfrm>
            <a:off x="293324" y="5759931"/>
            <a:ext cx="128380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Semester: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3CB4F72C-D799-460A-9AF3-A007D79775D7}"/>
              </a:ext>
            </a:extLst>
          </p:cNvPr>
          <p:cNvSpPr txBox="1"/>
          <p:nvPr/>
        </p:nvSpPr>
        <p:spPr>
          <a:xfrm>
            <a:off x="1628571" y="5753181"/>
            <a:ext cx="53007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314C276-48E6-4A38-9B1E-D7FC654A286A}"/>
              </a:ext>
            </a:extLst>
          </p:cNvPr>
          <p:cNvSpPr txBox="1"/>
          <p:nvPr/>
        </p:nvSpPr>
        <p:spPr>
          <a:xfrm>
            <a:off x="293324" y="4611124"/>
            <a:ext cx="12838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Modul: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340C748B-DA24-4C24-A7D7-DEE4524C021D}"/>
              </a:ext>
            </a:extLst>
          </p:cNvPr>
          <p:cNvSpPr txBox="1"/>
          <p:nvPr/>
        </p:nvSpPr>
        <p:spPr>
          <a:xfrm>
            <a:off x="1628571" y="4604374"/>
            <a:ext cx="85388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de-DE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ahrzeugdynamik und Fahrversuch (FT 26) </a:t>
            </a:r>
            <a:r>
              <a:rPr lang="de-D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BA-Fahrzeugtechnik</a:t>
            </a:r>
            <a:endParaRPr lang="de-DE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47045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25A00B1D-B731-4985-ACD6-F9F836C41BA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223432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Analysen für Vergleichsrechnungen</a:t>
            </a:r>
            <a:endParaRPr lang="de-DE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29A0922-BB29-4148-ADFB-69F39A1D544B}"/>
              </a:ext>
            </a:extLst>
          </p:cNvPr>
          <p:cNvSpPr txBox="1"/>
          <p:nvPr/>
        </p:nvSpPr>
        <p:spPr>
          <a:xfrm>
            <a:off x="318626" y="944493"/>
            <a:ext cx="1126657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3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Führen Sie zu zwei 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Lastfällen 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Analysen mit dem Zielfahrzeug durch.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die 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Radlasterhöhung und Radlastreduzierung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aller Räder beim Bremsen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de-DE" sz="1600" baseline="-250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= 4 m/s².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die 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Radlasterhöhung und Radlastreduzierung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aller Räder bei Kurvenfahrt R = 100 m,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de-DE" sz="1600" baseline="-250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= 4 m/s².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48239A7-412B-486A-A803-34D52A4F3CD5}"/>
              </a:ext>
            </a:extLst>
          </p:cNvPr>
          <p:cNvGrpSpPr/>
          <p:nvPr/>
        </p:nvGrpSpPr>
        <p:grpSpPr>
          <a:xfrm>
            <a:off x="726032" y="2654302"/>
            <a:ext cx="10918572" cy="2993235"/>
            <a:chOff x="726032" y="2654302"/>
            <a:chExt cx="6711115" cy="2993235"/>
          </a:xfrm>
        </p:grpSpPr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00586608-93D2-4324-9F62-491672B9EB7A}"/>
                </a:ext>
              </a:extLst>
            </p:cNvPr>
            <p:cNvSpPr/>
            <p:nvPr/>
          </p:nvSpPr>
          <p:spPr>
            <a:xfrm>
              <a:off x="726032" y="265430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Radlasterhöhung und Radlastreduzierung beim Bremse</a:t>
              </a:r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8223A30D-AEB4-4901-970A-4B90E7973F16}"/>
                </a:ext>
              </a:extLst>
            </p:cNvPr>
            <p:cNvSpPr/>
            <p:nvPr/>
          </p:nvSpPr>
          <p:spPr>
            <a:xfrm>
              <a:off x="4173830" y="265430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Radlasterhöhung und Radlastreduzierung bei Kurvenfahrt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90955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Fahrdynamische Eigenschaften (1)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EBDCE7F-F323-41A9-9F93-34AE184E2631}"/>
              </a:ext>
            </a:extLst>
          </p:cNvPr>
          <p:cNvSpPr txBox="1"/>
          <p:nvPr/>
        </p:nvSpPr>
        <p:spPr>
          <a:xfrm>
            <a:off x="318626" y="944493"/>
            <a:ext cx="11266570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4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die charakteristische Geschwindigkeit 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Wählen Sie dazu das entsprechende Fahrmanöver mit Referenz aus.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Illustrieren Sie das Ergebnis und zeigen Sie die Ermittlung der charakteristische Geschwindigkeit.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Wie verändert sich die charakteristische Geschwindigkeit zur Basisversion, wenn sie den Stabilisator vorne und hinten aushängen (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Amplification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= 0). 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Stellen Sie dies in der Tabelle dar und bewerten das Ergebnis.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956A6A9-FA4D-4747-9324-63FA7726EB3C}"/>
              </a:ext>
            </a:extLst>
          </p:cNvPr>
          <p:cNvSpPr/>
          <p:nvPr/>
        </p:nvSpPr>
        <p:spPr>
          <a:xfrm>
            <a:off x="805342" y="3338818"/>
            <a:ext cx="3263317" cy="26492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Versuchsdarstellung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C29D240-1D84-4E0F-BCB0-2A1217790BD5}"/>
              </a:ext>
            </a:extLst>
          </p:cNvPr>
          <p:cNvSpPr/>
          <p:nvPr/>
        </p:nvSpPr>
        <p:spPr>
          <a:xfrm>
            <a:off x="4253140" y="3338818"/>
            <a:ext cx="3263317" cy="26492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Ergebnisplot und KPI Ermittlung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8E00DA5-4F1F-42CF-A91B-D0568BABD408}"/>
              </a:ext>
            </a:extLst>
          </p:cNvPr>
          <p:cNvSpPr/>
          <p:nvPr/>
        </p:nvSpPr>
        <p:spPr>
          <a:xfrm>
            <a:off x="7700938" y="3338818"/>
            <a:ext cx="3263317" cy="26492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Ergebnistabelle 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Basis, Variante 1, Variante 2</a:t>
            </a:r>
          </a:p>
        </p:txBody>
      </p:sp>
    </p:spTree>
    <p:extLst>
      <p:ext uri="{BB962C8B-B14F-4D97-AF65-F5344CB8AC3E}">
        <p14:creationId xmlns:p14="http://schemas.microsoft.com/office/powerpoint/2010/main" val="3827245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297E642E-3454-4955-BBBD-4E5B3120501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4608928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Fahrdynamische Eigenschaften (2)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EBDCE7F-F323-41A9-9F93-34AE184E2631}"/>
              </a:ext>
            </a:extLst>
          </p:cNvPr>
          <p:cNvSpPr txBox="1"/>
          <p:nvPr/>
        </p:nvSpPr>
        <p:spPr>
          <a:xfrm>
            <a:off x="318626" y="944493"/>
            <a:ext cx="11797174" cy="22006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5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Vergleichen Sie die Fahreigenschaften 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de-DE" sz="1600" b="1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von Ihnen </a:t>
            </a:r>
            <a:r>
              <a:rPr lang="de-DE" sz="1600" b="1" u="sng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generierten Fahrzeug 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mit </a:t>
            </a:r>
            <a:r>
              <a:rPr lang="en-US" sz="16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VW_GolfGTD_0191_v7_CM7_5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en-US" sz="16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VW370_BSAC2188_IDIADA_V10_modi 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aus dem Projekt CM_9.0_Golf_GTD_Training.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Wählen Sie dazu mehrere relevante Fahrmanöver für stationäres und transientes Verhalten aus.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Simulieren Sie die Fahrzeuge im Vergleich. 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Illustrieren Sie die Ergebnis im Vergleich.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Extrahieren Sie die </a:t>
            </a:r>
            <a:r>
              <a:rPr lang="de-DE" sz="1600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wichtigen </a:t>
            </a:r>
            <a:r>
              <a:rPr lang="de-DE" sz="1600" u="sng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KPI‘s</a:t>
            </a:r>
            <a:r>
              <a:rPr lang="de-DE" sz="1600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ewerten Sie das Fahrverhalten beider Fahrzeuge im Vergleich zu Ihrem Fahrzeug. 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956A6A9-FA4D-4747-9324-63FA7726EB3C}"/>
              </a:ext>
            </a:extLst>
          </p:cNvPr>
          <p:cNvSpPr/>
          <p:nvPr/>
        </p:nvSpPr>
        <p:spPr>
          <a:xfrm>
            <a:off x="805342" y="3338818"/>
            <a:ext cx="3263317" cy="26492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Manöverkatalog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C29D240-1D84-4E0F-BCB0-2A1217790BD5}"/>
              </a:ext>
            </a:extLst>
          </p:cNvPr>
          <p:cNvSpPr/>
          <p:nvPr/>
        </p:nvSpPr>
        <p:spPr>
          <a:xfrm>
            <a:off x="4253140" y="3338818"/>
            <a:ext cx="3263317" cy="26492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Ergebnisplot und KPI Ermittlung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8E00DA5-4F1F-42CF-A91B-D0568BABD408}"/>
              </a:ext>
            </a:extLst>
          </p:cNvPr>
          <p:cNvSpPr/>
          <p:nvPr/>
        </p:nvSpPr>
        <p:spPr>
          <a:xfrm>
            <a:off x="7700938" y="3338818"/>
            <a:ext cx="3263317" cy="26492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Bewertung des Fahrverhalten beider Fahrzeuge im Vergleich</a:t>
            </a:r>
          </a:p>
        </p:txBody>
      </p:sp>
    </p:spTree>
    <p:extLst>
      <p:ext uri="{BB962C8B-B14F-4D97-AF65-F5344CB8AC3E}">
        <p14:creationId xmlns:p14="http://schemas.microsoft.com/office/powerpoint/2010/main" val="364798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Fahrdynamische Optimierung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EBDCE7F-F323-41A9-9F93-34AE184E2631}"/>
              </a:ext>
            </a:extLst>
          </p:cNvPr>
          <p:cNvSpPr txBox="1"/>
          <p:nvPr/>
        </p:nvSpPr>
        <p:spPr>
          <a:xfrm>
            <a:off x="318626" y="944493"/>
            <a:ext cx="11266570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6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Sie sollen die stationäre Kurveneigenschaften beim </a:t>
            </a:r>
            <a:r>
              <a:rPr lang="en-US" sz="16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VW_GolfGTD_0191_v7_CM7_5 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optimieren. Stellen Sie mögliche und machbare Maßnahmen dar zeigen Sie die Wirkung und Wechselwirkung an Hand der Simulation. 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systematisch an Hand von Wirkketten mögliche Maßnahmen führen damit Experimente durch.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Ackermannwinkel am Lenkrad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Zielwert &lt; 20°</a:t>
            </a:r>
            <a:endParaRPr lang="de-DE" sz="16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Eigenlenkverhalten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Zielwert &lt; 2°/g oder &lt; 30°/g am Lenkrad </a:t>
            </a:r>
            <a:endParaRPr lang="de-DE" sz="16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Maximale Querbeschleunigung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Zielwert &gt; 9,5 m/s²</a:t>
            </a:r>
            <a:endParaRPr lang="de-DE" sz="16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Wanksteifigkeit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Zielwert &lt; 3,2 °/g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Führen Sie eine systematische Parameterstudie durch, übertragen Sie die Ergebnisse in eine Tabelle und arbeiten die beste Lösung heraus. Begründen Sie die Lösung.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956A6A9-FA4D-4747-9324-63FA7726EB3C}"/>
              </a:ext>
            </a:extLst>
          </p:cNvPr>
          <p:cNvSpPr/>
          <p:nvPr/>
        </p:nvSpPr>
        <p:spPr>
          <a:xfrm>
            <a:off x="805342" y="3714482"/>
            <a:ext cx="3263317" cy="24647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Wirkketten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C29D240-1D84-4E0F-BCB0-2A1217790BD5}"/>
              </a:ext>
            </a:extLst>
          </p:cNvPr>
          <p:cNvSpPr/>
          <p:nvPr/>
        </p:nvSpPr>
        <p:spPr>
          <a:xfrm>
            <a:off x="4253140" y="3714482"/>
            <a:ext cx="3263317" cy="24647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Ergebnisplots und KPI Ermittlung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8E00DA5-4F1F-42CF-A91B-D0568BABD408}"/>
              </a:ext>
            </a:extLst>
          </p:cNvPr>
          <p:cNvSpPr/>
          <p:nvPr/>
        </p:nvSpPr>
        <p:spPr>
          <a:xfrm>
            <a:off x="7700938" y="3714482"/>
            <a:ext cx="3263317" cy="24647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Ergebnistabelle 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Varianten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Auswahl und Begründung.</a:t>
            </a:r>
          </a:p>
        </p:txBody>
      </p:sp>
    </p:spTree>
    <p:extLst>
      <p:ext uri="{BB962C8B-B14F-4D97-AF65-F5344CB8AC3E}">
        <p14:creationId xmlns:p14="http://schemas.microsoft.com/office/powerpoint/2010/main" val="4202501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C209C5EA-B085-425B-ACA0-67EC04CB49C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622463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Fahrdynamische Analyse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EBDCE7F-F323-41A9-9F93-34AE184E2631}"/>
              </a:ext>
            </a:extLst>
          </p:cNvPr>
          <p:cNvSpPr txBox="1"/>
          <p:nvPr/>
        </p:nvSpPr>
        <p:spPr>
          <a:xfrm>
            <a:off x="318626" y="944493"/>
            <a:ext cx="11266570" cy="3924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7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das transiente Verhalten 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 Hand des Frequenzverhaltens vom </a:t>
            </a:r>
            <a:r>
              <a:rPr lang="en-US" sz="16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VW_GolfGTD_0191_v7_CM7_5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mit eigener Auswerteroutine per Hand, XLS oder automatisch</a:t>
            </a:r>
            <a:endParaRPr lang="de-DE" sz="1600" b="1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Erstellen Sie den Fahrversuch entsprechend der ISO inkl. Vorversuch mit folgende Bedingungen:</a:t>
            </a:r>
            <a:b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 =  100 km/h; f = 0,2 – 4 Hz, Sine Sweep (Dauer ca. 40 s), </a:t>
            </a:r>
            <a:r>
              <a:rPr lang="de-DE" sz="1600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Sinusstufen (0,2; 0,4; 0,6; 0,8, 1,0; 1,2; 1,5; 2,0; 3,0; 4,0 Hz);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de-DE" sz="1600" baseline="-250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= 4 m/s².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Erstellen Sie ein Bodediagramm (Amplitudengang + Phasengang) für die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Gierverstärkung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 </a:t>
            </a:r>
            <a:b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Werten Sie dazu die Peaks (Amplitude) und Nulldurchgänge (Phase) aus. 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Überführen Sie die Daten in Excel oder </a:t>
            </a:r>
            <a:r>
              <a:rPr lang="de-DE" sz="1600" b="1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Matlab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und berechnen die notwendigen Größen.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Erzeugen Sie das entsprechende Bodediagramm.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Tragen Sie in das Bodediagramm die KPIs ein. Zeigen Sie an Hand Pfeilen in welche Richtung (Trend) sich die KPIs für sportliche Fahrzeuge verändern sollten. 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Mit welcher zeitlichen Verzögerung (</a:t>
            </a:r>
            <a:r>
              <a:rPr lang="el-GR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t) und Sequenz antwortet das Fahrzeug auf die Lenkeingabe (t</a:t>
            </a:r>
            <a:r>
              <a:rPr lang="de-DE" sz="1600" baseline="-25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) in den Größen Querbeschleunigung,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Gierrate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Wankwinkel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bei einer Frequenz von 0,6 Hz? Erstellen Sie dazu ein Balkendiagramm. Wie erklärt sich die Reihenfolge an den Wirkmechanismen? Erstellen Sie dazu eine Wirkkette.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Validieren Sie Ihre Ergebnisse mit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Mxeval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EAB5B4BC-C670-4DBF-91CA-E33D755CF79D}"/>
              </a:ext>
            </a:extLst>
          </p:cNvPr>
          <p:cNvGrpSpPr/>
          <p:nvPr/>
        </p:nvGrpSpPr>
        <p:grpSpPr>
          <a:xfrm>
            <a:off x="760601" y="4868644"/>
            <a:ext cx="10670797" cy="1376914"/>
            <a:chOff x="805342" y="4454554"/>
            <a:chExt cx="6711115" cy="1533550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7956A6A9-FA4D-4747-9324-63FA7726EB3C}"/>
                </a:ext>
              </a:extLst>
            </p:cNvPr>
            <p:cNvSpPr/>
            <p:nvPr/>
          </p:nvSpPr>
          <p:spPr>
            <a:xfrm>
              <a:off x="805342" y="4454554"/>
              <a:ext cx="3263317" cy="15335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Versuchsdarstellung</a:t>
              </a: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7C29D240-1D84-4E0F-BCB0-2A1217790BD5}"/>
                </a:ext>
              </a:extLst>
            </p:cNvPr>
            <p:cNvSpPr/>
            <p:nvPr/>
          </p:nvSpPr>
          <p:spPr>
            <a:xfrm>
              <a:off x="4253140" y="4454554"/>
              <a:ext cx="3263317" cy="15335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Ergebnis- und Berechnungstabelle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8180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D3D02584-AFB2-479B-8F08-6852D683F54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9041494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Fahrdynamische Analyse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056CE03-8A4B-43DB-8798-ACA159BA34E4}"/>
              </a:ext>
            </a:extLst>
          </p:cNvPr>
          <p:cNvGrpSpPr/>
          <p:nvPr/>
        </p:nvGrpSpPr>
        <p:grpSpPr>
          <a:xfrm>
            <a:off x="318626" y="1073790"/>
            <a:ext cx="11459037" cy="4966283"/>
            <a:chOff x="318626" y="1073790"/>
            <a:chExt cx="11459037" cy="4458363"/>
          </a:xfrm>
        </p:grpSpPr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E1F489CA-7DC1-4813-B5B4-D0EBF8712D98}"/>
                </a:ext>
              </a:extLst>
            </p:cNvPr>
            <p:cNvGrpSpPr/>
            <p:nvPr/>
          </p:nvGrpSpPr>
          <p:grpSpPr>
            <a:xfrm>
              <a:off x="318627" y="1073790"/>
              <a:ext cx="11459036" cy="2122416"/>
              <a:chOff x="318627" y="1073790"/>
              <a:chExt cx="10814964" cy="5025006"/>
            </a:xfrm>
          </p:grpSpPr>
          <p:sp>
            <p:nvSpPr>
              <p:cNvPr id="9" name="Rechteck 8">
                <a:extLst>
                  <a:ext uri="{FF2B5EF4-FFF2-40B4-BE49-F238E27FC236}">
                    <a16:creationId xmlns:a16="http://schemas.microsoft.com/office/drawing/2014/main" id="{C8E00DA5-4F1F-42CF-A91B-D0568BABD408}"/>
                  </a:ext>
                </a:extLst>
              </p:cNvPr>
              <p:cNvSpPr/>
              <p:nvPr/>
            </p:nvSpPr>
            <p:spPr>
              <a:xfrm>
                <a:off x="318627" y="1073790"/>
                <a:ext cx="5335554" cy="502500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>
                    <a:solidFill>
                      <a:schemeClr val="tx1"/>
                    </a:solidFill>
                  </a:rPr>
                  <a:t>Bodediagramm mit KPIs mit Trend</a:t>
                </a:r>
                <a:br>
                  <a:rPr lang="de-DE" dirty="0">
                    <a:solidFill>
                      <a:schemeClr val="tx1"/>
                    </a:solidFill>
                  </a:rPr>
                </a:br>
                <a:r>
                  <a:rPr lang="de-DE" dirty="0">
                    <a:solidFill>
                      <a:schemeClr val="tx1"/>
                    </a:solidFill>
                  </a:rPr>
                  <a:t>(Amplitudengang)</a:t>
                </a:r>
              </a:p>
              <a:p>
                <a:pPr algn="ctr"/>
                <a:endParaRPr lang="de-DE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hteck 9">
                <a:extLst>
                  <a:ext uri="{FF2B5EF4-FFF2-40B4-BE49-F238E27FC236}">
                    <a16:creationId xmlns:a16="http://schemas.microsoft.com/office/drawing/2014/main" id="{1FEDED9F-AA6F-48A1-983F-8B691D991D6C}"/>
                  </a:ext>
                </a:extLst>
              </p:cNvPr>
              <p:cNvSpPr/>
              <p:nvPr/>
            </p:nvSpPr>
            <p:spPr>
              <a:xfrm>
                <a:off x="5798037" y="1073790"/>
                <a:ext cx="5335554" cy="502500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>
                    <a:solidFill>
                      <a:schemeClr val="tx1"/>
                    </a:solidFill>
                  </a:rPr>
                  <a:t>Bodediagramm</a:t>
                </a:r>
                <a:br>
                  <a:rPr lang="de-DE" dirty="0">
                    <a:solidFill>
                      <a:schemeClr val="tx1"/>
                    </a:solidFill>
                  </a:rPr>
                </a:br>
                <a:r>
                  <a:rPr lang="de-DE" dirty="0">
                    <a:solidFill>
                      <a:schemeClr val="tx1"/>
                    </a:solidFill>
                  </a:rPr>
                  <a:t>(Phasengang)</a:t>
                </a:r>
              </a:p>
            </p:txBody>
          </p:sp>
        </p:grpSp>
        <p:grpSp>
          <p:nvGrpSpPr>
            <p:cNvPr id="11" name="Gruppieren 10">
              <a:extLst>
                <a:ext uri="{FF2B5EF4-FFF2-40B4-BE49-F238E27FC236}">
                  <a16:creationId xmlns:a16="http://schemas.microsoft.com/office/drawing/2014/main" id="{4528B0E4-71AA-4EEE-80FB-47D42986F310}"/>
                </a:ext>
              </a:extLst>
            </p:cNvPr>
            <p:cNvGrpSpPr/>
            <p:nvPr/>
          </p:nvGrpSpPr>
          <p:grpSpPr>
            <a:xfrm>
              <a:off x="318626" y="3409737"/>
              <a:ext cx="11459036" cy="2122416"/>
              <a:chOff x="318627" y="1073790"/>
              <a:chExt cx="10814964" cy="5025006"/>
            </a:xfrm>
          </p:grpSpPr>
          <p:sp>
            <p:nvSpPr>
              <p:cNvPr id="12" name="Rechteck 11">
                <a:extLst>
                  <a:ext uri="{FF2B5EF4-FFF2-40B4-BE49-F238E27FC236}">
                    <a16:creationId xmlns:a16="http://schemas.microsoft.com/office/drawing/2014/main" id="{F28FD4A7-EDA5-4DD3-98EF-6E057F15F689}"/>
                  </a:ext>
                </a:extLst>
              </p:cNvPr>
              <p:cNvSpPr/>
              <p:nvPr/>
            </p:nvSpPr>
            <p:spPr>
              <a:xfrm>
                <a:off x="318627" y="1073790"/>
                <a:ext cx="5335554" cy="502500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>
                    <a:solidFill>
                      <a:schemeClr val="tx1"/>
                    </a:solidFill>
                  </a:rPr>
                  <a:t>Balkendiagramm der zeitlichen</a:t>
                </a:r>
              </a:p>
              <a:p>
                <a:pPr algn="ctr"/>
                <a:r>
                  <a:rPr lang="de-DE" dirty="0">
                    <a:solidFill>
                      <a:schemeClr val="tx1"/>
                    </a:solidFill>
                  </a:rPr>
                  <a:t>Verzögerung und Sequenz </a:t>
                </a:r>
              </a:p>
            </p:txBody>
          </p:sp>
          <p:sp>
            <p:nvSpPr>
              <p:cNvPr id="13" name="Rechteck 12">
                <a:extLst>
                  <a:ext uri="{FF2B5EF4-FFF2-40B4-BE49-F238E27FC236}">
                    <a16:creationId xmlns:a16="http://schemas.microsoft.com/office/drawing/2014/main" id="{6865755A-8030-4B5E-93D9-46C3E918E33E}"/>
                  </a:ext>
                </a:extLst>
              </p:cNvPr>
              <p:cNvSpPr/>
              <p:nvPr/>
            </p:nvSpPr>
            <p:spPr>
              <a:xfrm>
                <a:off x="5798037" y="1073790"/>
                <a:ext cx="5335554" cy="502500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>
                    <a:solidFill>
                      <a:schemeClr val="tx1"/>
                    </a:solidFill>
                  </a:rPr>
                  <a:t>Wirkkette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64942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C209C5EA-B085-425B-ACA0-67EC04CB49C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C209C5EA-B085-425B-ACA0-67EC04CB49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Wirksamkeitstest ESP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feld 5">
                <a:extLst>
                  <a:ext uri="{FF2B5EF4-FFF2-40B4-BE49-F238E27FC236}">
                    <a16:creationId xmlns:a16="http://schemas.microsoft.com/office/drawing/2014/main" id="{2EBDCE7F-F323-41A9-9F93-34AE184E2631}"/>
                  </a:ext>
                </a:extLst>
              </p:cNvPr>
              <p:cNvSpPr txBox="1"/>
              <p:nvPr/>
            </p:nvSpPr>
            <p:spPr>
              <a:xfrm>
                <a:off x="318626" y="944493"/>
                <a:ext cx="11266570" cy="39395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rabicPeriod" startAt="8"/>
                </a:pPr>
                <a:r>
                  <a:rPr lang="de-DE" sz="1600" b="1" dirty="0"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Sie sollen im Zuge einer Homologation ein ESP auf die Wirksamkeit hin testen. In der ECE 13H wird hierzu der Sine </a:t>
                </a:r>
                <a:r>
                  <a:rPr lang="de-DE" sz="1600" b="1" dirty="0" err="1"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with</a:t>
                </a:r>
                <a:r>
                  <a:rPr lang="de-DE" sz="1600" b="1" dirty="0"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de-DE" sz="1600" b="1" dirty="0" err="1"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Dwell</a:t>
                </a:r>
                <a:r>
                  <a:rPr lang="de-DE" sz="1600" b="1" dirty="0"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 gefordert. Verwenden Sie dazu das </a:t>
                </a:r>
                <a:r>
                  <a:rPr lang="de-DE" sz="1600" b="1" dirty="0" err="1"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CarMaker</a:t>
                </a:r>
                <a:r>
                  <a:rPr lang="de-DE" sz="1600" b="1" dirty="0"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 Projekt „ADAS_Master_ESP_CM9“ </a:t>
                </a:r>
              </a:p>
              <a:p>
                <a:pPr marL="800100" lvl="1" indent="-342900"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lphaLcParenR"/>
                </a:pPr>
                <a:r>
                  <a:rPr lang="de-DE" sz="16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Führen Sie den notwendigen Vorversuch durch und identifizieren Sie die die notwendige Lenkwinkelamplitude A. Stellen Sie das Ergebnis als Plot dar und zeichnen den identifizierten Wert ein. </a:t>
                </a:r>
              </a:p>
              <a:p>
                <a:pPr marL="800100" lvl="1" indent="-342900"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lphaLcParenR"/>
                </a:pPr>
                <a:r>
                  <a:rPr lang="de-DE" sz="16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Führen Sie den Hauptversuch entsprechend der ECE13H mit 1,5A – 6,5 A durch und tragen Sie folgende Ergebnisse in eine übersichtliche Tabelle ein und stellen das Ergebnis als dar und tragen die wichtigen Kriterien in den Plot ein . </a:t>
                </a:r>
              </a:p>
              <a:p>
                <a:pPr marL="1257300" lvl="2" indent="-342900"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lphaLcParenR"/>
                </a:pPr>
                <a:r>
                  <a:rPr lang="de-DE" sz="16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XA (1,5A, 2,0 A, 2,5 A …) [°]</a:t>
                </a:r>
              </a:p>
              <a:p>
                <a:pPr marL="1257300" lvl="2" indent="-342900"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lphaL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sz="1800" i="1" kern="120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800" i="1" kern="120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de-DE" sz="1800" i="1" kern="120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Cambria Math" panose="02040503050406030204" pitchFamily="18" charset="0"/>
                          </a:rPr>
                          <m:t>𝐻</m:t>
                        </m:r>
                      </m:sub>
                    </m:sSub>
                  </m:oMath>
                </a14:m>
                <a:r>
                  <a:rPr lang="de-AT" sz="1800" kern="1200" dirty="0">
                    <a:solidFill>
                      <a:srgbClr val="000000"/>
                    </a:solidFill>
                    <a:effectLst/>
                    <a:latin typeface="Cambria Math" panose="02040503050406030204" pitchFamily="18" charset="0"/>
                    <a:ea typeface="Arial" panose="020B0604020202020204" pitchFamily="34" charset="0"/>
                    <a:cs typeface="Cambria Math" panose="02040503050406030204" pitchFamily="18" charset="0"/>
                  </a:rPr>
                  <a:t>[°]</a:t>
                </a:r>
                <a:endParaRPr lang="de-DE" sz="16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257300" lvl="2" indent="-342900"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lphaLcParenR"/>
                </a:pPr>
                <a:r>
                  <a:rPr lang="de-DE" sz="16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de-DE" sz="1600" baseline="-250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de-DE" sz="16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 [s]</a:t>
                </a:r>
              </a:p>
              <a:p>
                <a:pPr marL="1257300" lvl="2" indent="-342900"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lphaLcParenR"/>
                </a:pPr>
                <a:r>
                  <a:rPr lang="de-DE" sz="1600" dirty="0" err="1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YawRate</a:t>
                </a:r>
                <a:r>
                  <a:rPr lang="de-DE" sz="1600" baseline="-25000" dirty="0" err="1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max</a:t>
                </a:r>
                <a:endParaRPr lang="de-DE" sz="1600" baseline="-250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257300" lvl="2" indent="-342900"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lphaLcParenR"/>
                </a:pPr>
                <a:r>
                  <a:rPr lang="de-DE" sz="16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Stabilitätskriterien: </a:t>
                </a:r>
                <a:r>
                  <a:rPr lang="de-DE" sz="1600" dirty="0" err="1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YawRate</a:t>
                </a:r>
                <a:r>
                  <a:rPr lang="de-DE" sz="1600" baseline="-250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(T0+1s)</a:t>
                </a:r>
                <a:r>
                  <a:rPr lang="de-DE" sz="16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de-DE" sz="1600" dirty="0" err="1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YawRate</a:t>
                </a:r>
                <a:r>
                  <a:rPr lang="de-DE" sz="1600" baseline="-250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(T0+1,75s)</a:t>
                </a:r>
                <a:endParaRPr lang="de-DE" sz="1600" dirty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257300" lvl="2" indent="-342900"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lphaLcParenR"/>
                </a:pPr>
                <a:r>
                  <a:rPr lang="de-DE" sz="16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Manövrierbarkeit: Lateral </a:t>
                </a:r>
                <a:r>
                  <a:rPr lang="de-DE" sz="1600" dirty="0" err="1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Displacement</a:t>
                </a:r>
                <a:r>
                  <a:rPr lang="de-DE" sz="16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 Response</a:t>
                </a:r>
              </a:p>
            </p:txBody>
          </p:sp>
        </mc:Choice>
        <mc:Fallback xmlns="">
          <p:sp>
            <p:nvSpPr>
              <p:cNvPr id="6" name="Textfeld 5">
                <a:extLst>
                  <a:ext uri="{FF2B5EF4-FFF2-40B4-BE49-F238E27FC236}">
                    <a16:creationId xmlns:a16="http://schemas.microsoft.com/office/drawing/2014/main" id="{2EBDCE7F-F323-41A9-9F93-34AE184E26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26" y="944493"/>
                <a:ext cx="11266570" cy="3939540"/>
              </a:xfrm>
              <a:prstGeom prst="rect">
                <a:avLst/>
              </a:prstGeom>
              <a:blipFill>
                <a:blip r:embed="rId6"/>
                <a:stretch>
                  <a:fillRect l="-216" t="-464" r="-271" b="-1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2707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Quellenverzeichnis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EBCAC59-07D1-4A9F-BDAD-4833A92623E5}"/>
              </a:ext>
            </a:extLst>
          </p:cNvPr>
          <p:cNvSpPr txBox="1"/>
          <p:nvPr/>
        </p:nvSpPr>
        <p:spPr>
          <a:xfrm>
            <a:off x="318626" y="944493"/>
            <a:ext cx="1126657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arenBoth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Quelle 1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arenBoth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Quelle 2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arenBoth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…    </a:t>
            </a:r>
          </a:p>
        </p:txBody>
      </p:sp>
    </p:spTree>
    <p:extLst>
      <p:ext uri="{BB962C8B-B14F-4D97-AF65-F5344CB8AC3E}">
        <p14:creationId xmlns:p14="http://schemas.microsoft.com/office/powerpoint/2010/main" val="285931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Deckblatt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de-DE" dirty="0"/>
              <a:t>Tragen Sie hier die gewünschten Daten und Ihre Selbsteinschätzungen ein.</a:t>
            </a:r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B0793C72-5D70-4559-B829-614E2E90EB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624641"/>
              </p:ext>
            </p:extLst>
          </p:nvPr>
        </p:nvGraphicFramePr>
        <p:xfrm>
          <a:off x="454389" y="2496015"/>
          <a:ext cx="6298268" cy="25958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45049">
                  <a:extLst>
                    <a:ext uri="{9D8B030D-6E8A-4147-A177-3AD203B41FA5}">
                      <a16:colId xmlns:a16="http://schemas.microsoft.com/office/drawing/2014/main" val="3873514529"/>
                    </a:ext>
                  </a:extLst>
                </a:gridCol>
                <a:gridCol w="4253219">
                  <a:extLst>
                    <a:ext uri="{9D8B030D-6E8A-4147-A177-3AD203B41FA5}">
                      <a16:colId xmlns:a16="http://schemas.microsoft.com/office/drawing/2014/main" val="30919760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b="0" dirty="0"/>
                        <a:t>Vorname/Name: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/>
                        <a:t>Karl Mustermann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458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Mat-Nr.: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4711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365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Semester: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526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CarMaker</a:t>
                      </a:r>
                      <a:r>
                        <a:rPr lang="de-DE" dirty="0"/>
                        <a:t> Version: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9.x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5161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8389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7654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Zeitaufwand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z.B. 16h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1560023"/>
                  </a:ext>
                </a:extLst>
              </a:tr>
            </a:tbl>
          </a:graphicData>
        </a:graphic>
      </p:graphicFrame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1CA30352-A206-474B-81B4-5531C9EFA1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227964"/>
              </p:ext>
            </p:extLst>
          </p:nvPr>
        </p:nvGraphicFramePr>
        <p:xfrm>
          <a:off x="6940478" y="1738827"/>
          <a:ext cx="4527272" cy="409474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71864">
                  <a:extLst>
                    <a:ext uri="{9D8B030D-6E8A-4147-A177-3AD203B41FA5}">
                      <a16:colId xmlns:a16="http://schemas.microsoft.com/office/drawing/2014/main" val="3873514529"/>
                    </a:ext>
                  </a:extLst>
                </a:gridCol>
                <a:gridCol w="542568">
                  <a:extLst>
                    <a:ext uri="{9D8B030D-6E8A-4147-A177-3AD203B41FA5}">
                      <a16:colId xmlns:a16="http://schemas.microsoft.com/office/drawing/2014/main" val="3091976081"/>
                    </a:ext>
                  </a:extLst>
                </a:gridCol>
                <a:gridCol w="542568">
                  <a:extLst>
                    <a:ext uri="{9D8B030D-6E8A-4147-A177-3AD203B41FA5}">
                      <a16:colId xmlns:a16="http://schemas.microsoft.com/office/drawing/2014/main" val="2811829515"/>
                    </a:ext>
                  </a:extLst>
                </a:gridCol>
                <a:gridCol w="542568">
                  <a:extLst>
                    <a:ext uri="{9D8B030D-6E8A-4147-A177-3AD203B41FA5}">
                      <a16:colId xmlns:a16="http://schemas.microsoft.com/office/drawing/2014/main" val="1698268731"/>
                    </a:ext>
                  </a:extLst>
                </a:gridCol>
                <a:gridCol w="542568">
                  <a:extLst>
                    <a:ext uri="{9D8B030D-6E8A-4147-A177-3AD203B41FA5}">
                      <a16:colId xmlns:a16="http://schemas.microsoft.com/office/drawing/2014/main" val="540688175"/>
                    </a:ext>
                  </a:extLst>
                </a:gridCol>
                <a:gridCol w="542568">
                  <a:extLst>
                    <a:ext uri="{9D8B030D-6E8A-4147-A177-3AD203B41FA5}">
                      <a16:colId xmlns:a16="http://schemas.microsoft.com/office/drawing/2014/main" val="843689907"/>
                    </a:ext>
                  </a:extLst>
                </a:gridCol>
                <a:gridCol w="542568">
                  <a:extLst>
                    <a:ext uri="{9D8B030D-6E8A-4147-A177-3AD203B41FA5}">
                      <a16:colId xmlns:a16="http://schemas.microsoft.com/office/drawing/2014/main" val="1327166322"/>
                    </a:ext>
                  </a:extLst>
                </a:gridCol>
              </a:tblGrid>
              <a:tr h="1128028">
                <a:tc>
                  <a:txBody>
                    <a:bodyPr/>
                    <a:lstStyle/>
                    <a:p>
                      <a:r>
                        <a:rPr lang="de-DE" sz="1400" b="0" dirty="0"/>
                        <a:t>Bewertung</a:t>
                      </a:r>
                    </a:p>
                    <a:p>
                      <a:r>
                        <a:rPr lang="de-DE" sz="1400" b="0" dirty="0"/>
                        <a:t>1 = gering</a:t>
                      </a:r>
                    </a:p>
                    <a:p>
                      <a:r>
                        <a:rPr lang="de-DE" sz="1400" b="0" dirty="0"/>
                        <a:t>7 = hoch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Vorkenntnisse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Umfang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Komplexität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Arbeits-aufwand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Kompetenz-</a:t>
                      </a:r>
                      <a:br>
                        <a:rPr lang="de-DE" sz="1400" b="0" dirty="0"/>
                      </a:br>
                      <a:r>
                        <a:rPr lang="de-DE" sz="1400" b="0" dirty="0"/>
                        <a:t>gewinn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Lösungsgrad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458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="0" dirty="0"/>
                        <a:t>Frage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365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526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686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5161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8389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7654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589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9981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2394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C6A926E0-AB64-42A3-947F-87B6CF95DE5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664297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Einführung und Bearbeitungshinweis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Projekt ist eine praktische Übung zur Vorbereitung auf die Prüfung.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C201106-0A8C-44E9-9C97-4D433F8C6358}"/>
              </a:ext>
            </a:extLst>
          </p:cNvPr>
          <p:cNvSpPr txBox="1"/>
          <p:nvPr/>
        </p:nvSpPr>
        <p:spPr>
          <a:xfrm>
            <a:off x="318626" y="1564433"/>
            <a:ext cx="11333683" cy="464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Sie dürfen die Ergebnisse des Projektes als Unterlagen in der Prüfung verwenden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Die Fragen in der Prüfungen gehen auf die Aufgaben und Ergebnisse des Projekt ein. 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b="1" dirty="0">
                <a:solidFill>
                  <a:srgbClr val="C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Sie dürfen die Ergebnisse ausdrucken und bei der Prüfung abgeben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damit eine Bewertung besser und umfassender möglich ist. 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Verwenden Sie die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PowerPoint Vorlage 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zur Bearbeitung der Aufgaben und Darstellung der Ergebnisse.</a:t>
            </a:r>
            <a:endParaRPr lang="de-DE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Vermerken Sie bitte Ihren </a:t>
            </a:r>
            <a:r>
              <a:rPr lang="de-DE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Namen und Matrikelnummer </a:t>
            </a:r>
            <a:r>
              <a:rPr lang="de-D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auf der Titelseit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e, Deckblatt und </a:t>
            </a:r>
            <a:r>
              <a:rPr lang="de-D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Masterfolie dieser Vorlage.</a:t>
            </a: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Bearbeiten Sie die Projektaufgaben </a:t>
            </a:r>
            <a:r>
              <a:rPr lang="de-D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und illustrieren Sie die Ergebnisse. </a:t>
            </a:r>
            <a:endParaRPr lang="de-DE" b="1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Hilfsmittel</a:t>
            </a:r>
            <a:r>
              <a:rPr lang="de-D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Alle, insbesondere zu verwenden ist die </a:t>
            </a:r>
            <a:r>
              <a:rPr lang="de-DE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CarMaker</a:t>
            </a:r>
            <a:r>
              <a:rPr lang="de-D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Fahrdynamiksimulation.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Austausch und Gruppenarbeit </a:t>
            </a:r>
            <a:r>
              <a:rPr lang="de-D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ist grundsätzlich erlaubt. Es muss aber eine </a:t>
            </a:r>
            <a:r>
              <a:rPr lang="de-DE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eigenständige Bearbeitung </a:t>
            </a:r>
            <a:r>
              <a:rPr lang="de-D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ersichtlich sein. 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Das verwendete Fahrzeug ist individuell und daher sind alle Ergebnisse unterschiedlich.</a:t>
            </a:r>
            <a:endParaRPr lang="de-D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C9D433-0460-4A70-9DCA-6483201946B7}"/>
              </a:ext>
            </a:extLst>
          </p:cNvPr>
          <p:cNvSpPr txBox="1"/>
          <p:nvPr/>
        </p:nvSpPr>
        <p:spPr>
          <a:xfrm>
            <a:off x="7851881" y="83253"/>
            <a:ext cx="37509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800" dirty="0">
                <a:solidFill>
                  <a:srgbClr val="C00000"/>
                </a:solidFill>
              </a:rPr>
              <a:t>Nicht ausdrucken!</a:t>
            </a:r>
          </a:p>
        </p:txBody>
      </p:sp>
    </p:spTree>
    <p:extLst>
      <p:ext uri="{BB962C8B-B14F-4D97-AF65-F5344CB8AC3E}">
        <p14:creationId xmlns:p14="http://schemas.microsoft.com/office/powerpoint/2010/main" val="287592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C1B10269-3CED-4E80-AFE1-F52A87493D4B}"/>
              </a:ext>
            </a:extLst>
          </p:cNvPr>
          <p:cNvSpPr/>
          <p:nvPr/>
        </p:nvSpPr>
        <p:spPr>
          <a:xfrm>
            <a:off x="414338" y="958402"/>
            <a:ext cx="6020018" cy="49411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6D6A1495-5C7A-4BB3-B60E-BD46A3D23DD5}"/>
              </a:ext>
            </a:extLst>
          </p:cNvPr>
          <p:cNvSpPr/>
          <p:nvPr/>
        </p:nvSpPr>
        <p:spPr>
          <a:xfrm>
            <a:off x="6895750" y="958402"/>
            <a:ext cx="4672668" cy="49411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Einführung und Bearbeitungshinweis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C201106-0A8C-44E9-9C97-4D433F8C6358}"/>
              </a:ext>
            </a:extLst>
          </p:cNvPr>
          <p:cNvSpPr txBox="1"/>
          <p:nvPr/>
        </p:nvSpPr>
        <p:spPr>
          <a:xfrm>
            <a:off x="6895751" y="1556448"/>
            <a:ext cx="4672668" cy="3378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Aufgabe wurde gelöst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Anwendung des Wissens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Systematik und Methodik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Bewertungskompetenz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Transfer von Wissens zur Lösung</a:t>
            </a:r>
            <a:endParaRPr lang="de-DE" sz="1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Ergebnisqualität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Ergebnisdarstellung</a:t>
            </a:r>
            <a:endParaRPr lang="de-DE" sz="14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endParaRPr lang="de-DE" sz="14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F25CC50-E5A0-400C-8887-2A9BABF33E09}"/>
              </a:ext>
            </a:extLst>
          </p:cNvPr>
          <p:cNvSpPr txBox="1"/>
          <p:nvPr/>
        </p:nvSpPr>
        <p:spPr>
          <a:xfrm>
            <a:off x="414337" y="1556447"/>
            <a:ext cx="6020017" cy="4106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Illustrieren Sie möglichst mit grafischen Darstellungen.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Die grauen Boxen zeigen Ihnen, welche Darstellungen (z.B.  Grafiken, Diagramme, Tabelle) mindestens zu erstellen sind.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Bitte keine Screenshots von selbst erstellten Grafiken und Tabellen erstellen. Sonstige Quellen/Literaturstellen sind zu referenzieren [1].</a:t>
            </a:r>
            <a:endParaRPr lang="de-DE" sz="1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Sie dürfen jederzeit eine Folie aus dem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Master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dazufügen.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Bitte verwenden Sie gängige Einheiten wie km/h, °, °/s, N …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Formeln sind mathematisch korrekt zu erstellen.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Sie dürfen gerne die Ergebnisse in Excel oder </a:t>
            </a:r>
            <a:r>
              <a:rPr lang="de-DE" sz="16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Matlab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exportieren. 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B67086C1-D298-4C50-A80C-BBF292B5B117}"/>
              </a:ext>
            </a:extLst>
          </p:cNvPr>
          <p:cNvSpPr/>
          <p:nvPr/>
        </p:nvSpPr>
        <p:spPr>
          <a:xfrm>
            <a:off x="414336" y="947826"/>
            <a:ext cx="6020017" cy="494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08BA2EB4-1475-4277-BF0E-874C13DC35E7}"/>
              </a:ext>
            </a:extLst>
          </p:cNvPr>
          <p:cNvSpPr txBox="1">
            <a:spLocks/>
          </p:cNvSpPr>
          <p:nvPr/>
        </p:nvSpPr>
        <p:spPr>
          <a:xfrm>
            <a:off x="414337" y="958402"/>
            <a:ext cx="6020016" cy="4893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Hinweise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564FD272-011F-4A73-B39A-A4D27D247D43}"/>
              </a:ext>
            </a:extLst>
          </p:cNvPr>
          <p:cNvSpPr/>
          <p:nvPr/>
        </p:nvSpPr>
        <p:spPr>
          <a:xfrm>
            <a:off x="6895747" y="969557"/>
            <a:ext cx="4672669" cy="494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6895749" y="958402"/>
            <a:ext cx="4672669" cy="489398"/>
          </a:xfrm>
        </p:spPr>
        <p:txBody>
          <a:bodyPr>
            <a:normAutofit/>
          </a:bodyPr>
          <a:lstStyle/>
          <a:p>
            <a:r>
              <a:rPr lang="de-DE" dirty="0"/>
              <a:t>Bewertungskriterien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A82A366-D6F7-46B2-A98D-4009F95FCDD8}"/>
              </a:ext>
            </a:extLst>
          </p:cNvPr>
          <p:cNvSpPr txBox="1"/>
          <p:nvPr/>
        </p:nvSpPr>
        <p:spPr>
          <a:xfrm>
            <a:off x="7851881" y="83253"/>
            <a:ext cx="37509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800" dirty="0">
                <a:solidFill>
                  <a:srgbClr val="C00000"/>
                </a:solidFill>
              </a:rPr>
              <a:t>Nicht ausdrucken!</a:t>
            </a:r>
          </a:p>
        </p:txBody>
      </p:sp>
    </p:spTree>
    <p:extLst>
      <p:ext uri="{BB962C8B-B14F-4D97-AF65-F5344CB8AC3E}">
        <p14:creationId xmlns:p14="http://schemas.microsoft.com/office/powerpoint/2010/main" val="3271198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Projektaufgabe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C201106-0A8C-44E9-9C97-4D433F8C6358}"/>
              </a:ext>
            </a:extLst>
          </p:cNvPr>
          <p:cNvSpPr txBox="1"/>
          <p:nvPr/>
        </p:nvSpPr>
        <p:spPr>
          <a:xfrm>
            <a:off x="318626" y="977608"/>
            <a:ext cx="11258182" cy="4909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de-DE" sz="2400" b="1" dirty="0"/>
              <a:t>Sie haben die Aufgabe die Fahreigenschaften eines „beliebig ausgewähltes Fahrzeug“ zu analysieren, gegenüber einem Wettbewerbsumfeld zu positionieren und zu optimieren.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Dazu bilden Sie ein Zielfahrzeug in der Fahrdynamiksimulation </a:t>
            </a:r>
            <a:r>
              <a:rPr lang="de-DE" dirty="0" err="1"/>
              <a:t>CarMaker</a:t>
            </a:r>
            <a:r>
              <a:rPr lang="de-DE" dirty="0"/>
              <a:t> mittels Fahrzeugdatensatzgenerator ab und nutzen die geschaffene Umgebung für Analysen und Vergleichsrechnungen, zur Fahreigenschaftsbewertung und Optimierung.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Wählen Sie dazu ein beliebiges Fahrzeug aus Ihrem Umfeld, Händler, Internet etc. aus zu dem Sie Zugang haben. Sie dürfen auch Fahrzeuge aus der PSA WS21/22 Fahrwerkstechnik verwenden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Vermessen Sie das Fahrzeug oder beschaffen sich die Daten aus beliebigen Quellen wie Fahrzeugschein, technische Spezifikationen, Motorpresse etc.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Machen Sie eine Fotodokumentation* von allen Seiten und tragen alle wesentlichen Maße ein, die für die Fahrdynamik relevant sind.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Geben Sie alle notwendigen Daten in den </a:t>
            </a:r>
            <a:r>
              <a:rPr lang="de-DE" sz="1600" b="1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CarMaker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Fahrzeugdatensatzgenerator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ein und generieren ein Fahrzeugdatensatz. </a:t>
            </a: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Geben Sie die Quellen zu den Daten an (gemessen, Fahrzeugschein, etc.)</a:t>
            </a: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Alle Daten, die Sie nicht beschaffen können dürfen Sie abschätzen. Bitte begründen Sie dazu die Auswahl z.B. an Hand von Literatur, Vergleichsdaten etc.  </a:t>
            </a:r>
            <a:endParaRPr lang="de-DE" sz="1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7E2DD62-A160-4705-BD77-7B85CAEBB97C}"/>
              </a:ext>
            </a:extLst>
          </p:cNvPr>
          <p:cNvSpPr txBox="1"/>
          <p:nvPr/>
        </p:nvSpPr>
        <p:spPr>
          <a:xfrm>
            <a:off x="318626" y="5880392"/>
            <a:ext cx="11040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* Datenschutzhinweis: Decken Sie personenbezogene Daten, Nummernschilder und ähnliches ab.</a:t>
            </a:r>
          </a:p>
        </p:txBody>
      </p:sp>
    </p:spTree>
    <p:extLst>
      <p:ext uri="{BB962C8B-B14F-4D97-AF65-F5344CB8AC3E}">
        <p14:creationId xmlns:p14="http://schemas.microsoft.com/office/powerpoint/2010/main" val="4194801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Fotodokumentation und Abmessungen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Fahrzeug mit Maße und Massen: 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18DA38D6-C9A9-4166-A0B6-050CED5B0D40}"/>
              </a:ext>
            </a:extLst>
          </p:cNvPr>
          <p:cNvGrpSpPr/>
          <p:nvPr/>
        </p:nvGrpSpPr>
        <p:grpSpPr>
          <a:xfrm>
            <a:off x="427837" y="1647156"/>
            <a:ext cx="11140581" cy="3344293"/>
            <a:chOff x="436226" y="1932382"/>
            <a:chExt cx="10158913" cy="2993235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B1FF8992-81C1-464B-842B-AA3F5EA512AE}"/>
                </a:ext>
              </a:extLst>
            </p:cNvPr>
            <p:cNvSpPr/>
            <p:nvPr/>
          </p:nvSpPr>
          <p:spPr>
            <a:xfrm>
              <a:off x="436226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Seitenansicht</a:t>
              </a: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1C986636-5A15-44BB-B389-8C4AB86C9FA6}"/>
                </a:ext>
              </a:extLst>
            </p:cNvPr>
            <p:cNvSpPr/>
            <p:nvPr/>
          </p:nvSpPr>
          <p:spPr>
            <a:xfrm>
              <a:off x="3884024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Frontansicht</a:t>
              </a:r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5B645AD9-1EB0-438D-BDFE-455CBAE1B00D}"/>
                </a:ext>
              </a:extLst>
            </p:cNvPr>
            <p:cNvSpPr/>
            <p:nvPr/>
          </p:nvSpPr>
          <p:spPr>
            <a:xfrm>
              <a:off x="7331822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Heckabsicht</a:t>
              </a:r>
            </a:p>
          </p:txBody>
        </p:sp>
      </p:grpSp>
      <p:sp>
        <p:nvSpPr>
          <p:cNvPr id="13" name="Textfeld 12">
            <a:extLst>
              <a:ext uri="{FF2B5EF4-FFF2-40B4-BE49-F238E27FC236}">
                <a16:creationId xmlns:a16="http://schemas.microsoft.com/office/drawing/2014/main" id="{C66E467C-4540-4400-BC91-62E0C9F866BC}"/>
              </a:ext>
            </a:extLst>
          </p:cNvPr>
          <p:cNvSpPr txBox="1"/>
          <p:nvPr/>
        </p:nvSpPr>
        <p:spPr>
          <a:xfrm>
            <a:off x="427837" y="5210844"/>
            <a:ext cx="61449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>
                <a:solidFill>
                  <a:schemeClr val="tx1"/>
                </a:solidFill>
              </a:rPr>
              <a:t>Sonstige wichtige Maße und Massen: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2141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Fahrzeugdatensatz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Fahrzeugdatensatzgenerator für das Zielfahrzeug: 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CD1A5174-B1F0-45BB-B2C0-D3DDCDB83458}"/>
              </a:ext>
            </a:extLst>
          </p:cNvPr>
          <p:cNvGrpSpPr/>
          <p:nvPr/>
        </p:nvGrpSpPr>
        <p:grpSpPr>
          <a:xfrm>
            <a:off x="443215" y="1678295"/>
            <a:ext cx="8642062" cy="4294666"/>
            <a:chOff x="443215" y="1678295"/>
            <a:chExt cx="4483986" cy="2399195"/>
          </a:xfrm>
        </p:grpSpPr>
        <p:pic>
          <p:nvPicPr>
            <p:cNvPr id="4" name="Grafik 3">
              <a:extLst>
                <a:ext uri="{FF2B5EF4-FFF2-40B4-BE49-F238E27FC236}">
                  <a16:creationId xmlns:a16="http://schemas.microsoft.com/office/drawing/2014/main" id="{FAB28DD8-077F-4AA6-A162-1C0456FA8AC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3215" y="1678295"/>
              <a:ext cx="2156362" cy="2399195"/>
            </a:xfrm>
            <a:prstGeom prst="rect">
              <a:avLst/>
            </a:prstGeom>
          </p:spPr>
        </p:pic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B4CB69A9-9A6F-4864-821D-DAAE32DFC0D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70839" y="1712291"/>
              <a:ext cx="2156362" cy="2365199"/>
            </a:xfrm>
            <a:prstGeom prst="rect">
              <a:avLst/>
            </a:prstGeom>
          </p:spPr>
        </p:pic>
      </p:grpSp>
      <p:sp>
        <p:nvSpPr>
          <p:cNvPr id="7" name="Legende: mit gebogener Linie 6">
            <a:extLst>
              <a:ext uri="{FF2B5EF4-FFF2-40B4-BE49-F238E27FC236}">
                <a16:creationId xmlns:a16="http://schemas.microsoft.com/office/drawing/2014/main" id="{728D728D-A35D-4081-A9E2-2EA53F64BB98}"/>
              </a:ext>
            </a:extLst>
          </p:cNvPr>
          <p:cNvSpPr/>
          <p:nvPr/>
        </p:nvSpPr>
        <p:spPr>
          <a:xfrm>
            <a:off x="9244668" y="2690663"/>
            <a:ext cx="1593908" cy="371319"/>
          </a:xfrm>
          <a:prstGeom prst="borderCallout2">
            <a:avLst/>
          </a:prstGeom>
          <a:solidFill>
            <a:schemeClr val="bg1">
              <a:lumMod val="95000"/>
            </a:schemeClr>
          </a:solidFill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Beispiel: gemessen</a:t>
            </a:r>
          </a:p>
        </p:txBody>
      </p:sp>
      <p:sp>
        <p:nvSpPr>
          <p:cNvPr id="8" name="Legende: mit gebogener Linie 7">
            <a:extLst>
              <a:ext uri="{FF2B5EF4-FFF2-40B4-BE49-F238E27FC236}">
                <a16:creationId xmlns:a16="http://schemas.microsoft.com/office/drawing/2014/main" id="{F6DCF971-75CF-42B1-B1EB-5D3AE6EB43BD}"/>
              </a:ext>
            </a:extLst>
          </p:cNvPr>
          <p:cNvSpPr/>
          <p:nvPr/>
        </p:nvSpPr>
        <p:spPr>
          <a:xfrm>
            <a:off x="9244667" y="3136678"/>
            <a:ext cx="2055303" cy="371319"/>
          </a:xfrm>
          <a:prstGeom prst="borderCallout2">
            <a:avLst/>
          </a:prstGeom>
          <a:solidFill>
            <a:schemeClr val="bg1">
              <a:lumMod val="95000"/>
            </a:schemeClr>
          </a:solidFill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Beispiel: Fahrzeugschein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24A8C647-29A0-4487-9757-7D1FF5069FEB}"/>
              </a:ext>
            </a:extLst>
          </p:cNvPr>
          <p:cNvSpPr/>
          <p:nvPr/>
        </p:nvSpPr>
        <p:spPr>
          <a:xfrm>
            <a:off x="9244667" y="4633900"/>
            <a:ext cx="2768368" cy="132007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bg1"/>
                </a:solidFill>
              </a:rPr>
              <a:t>Bitte erzeugen Sie eine Screenshot Ihre Parameter damit ich die Simulationen nachvollziehen und nachsimulieren kann. </a:t>
            </a:r>
          </a:p>
        </p:txBody>
      </p:sp>
    </p:spTree>
    <p:extLst>
      <p:ext uri="{BB962C8B-B14F-4D97-AF65-F5344CB8AC3E}">
        <p14:creationId xmlns:p14="http://schemas.microsoft.com/office/powerpoint/2010/main" val="2837210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D004036B-0674-4F29-99DE-45B26B6623D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113514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Analysen für Vergleichsrechnungen</a:t>
            </a:r>
            <a:endParaRPr lang="de-DE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29A0922-BB29-4148-ADFB-69F39A1D544B}"/>
              </a:ext>
            </a:extLst>
          </p:cNvPr>
          <p:cNvSpPr txBox="1"/>
          <p:nvPr/>
        </p:nvSpPr>
        <p:spPr>
          <a:xfrm>
            <a:off x="318626" y="944493"/>
            <a:ext cx="1126657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2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Führen Sie folgende Analysen für Vergleichsrechnungen mit dem Zielfahrzeug durch.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den Ackermannwinkel in der Simulation im Radius: 50,100,150 m.</a:t>
            </a: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 Lenkrad (</a:t>
            </a:r>
            <a:r>
              <a:rPr lang="el-GR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φ</a:t>
            </a:r>
            <a:r>
              <a:rPr lang="de-DE" sz="1600" baseline="-25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1600" baseline="-250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 Rad (</a:t>
            </a:r>
            <a:r>
              <a:rPr lang="el-GR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φ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die Lenkübersetzung an Hand der Ergebnisse.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00586608-93D2-4324-9F62-491672B9EB7A}"/>
              </a:ext>
            </a:extLst>
          </p:cNvPr>
          <p:cNvSpPr/>
          <p:nvPr/>
        </p:nvSpPr>
        <p:spPr>
          <a:xfrm>
            <a:off x="805342" y="2967135"/>
            <a:ext cx="3263317" cy="30209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Versuchsdarstellung und Beschreibung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8223A30D-AEB4-4901-970A-4B90E7973F16}"/>
              </a:ext>
            </a:extLst>
          </p:cNvPr>
          <p:cNvSpPr/>
          <p:nvPr/>
        </p:nvSpPr>
        <p:spPr>
          <a:xfrm>
            <a:off x="4253140" y="2967135"/>
            <a:ext cx="3263317" cy="30209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Tabelle Ackermannwinkel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63A8C329-52B8-4BF8-AC76-9D18AE29D412}"/>
              </a:ext>
            </a:extLst>
          </p:cNvPr>
          <p:cNvSpPr/>
          <p:nvPr/>
        </p:nvSpPr>
        <p:spPr>
          <a:xfrm>
            <a:off x="7700938" y="2967135"/>
            <a:ext cx="3263317" cy="30209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Tabelle Lenkübersetzung</a:t>
            </a:r>
          </a:p>
        </p:txBody>
      </p:sp>
    </p:spTree>
    <p:extLst>
      <p:ext uri="{BB962C8B-B14F-4D97-AF65-F5344CB8AC3E}">
        <p14:creationId xmlns:p14="http://schemas.microsoft.com/office/powerpoint/2010/main" val="1632645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7318F2CB-D147-49BD-9BBE-C994F4D663B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696958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Analysen für Vergleichsrechnungen</a:t>
            </a:r>
            <a:endParaRPr lang="de-DE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29A0922-BB29-4148-ADFB-69F39A1D544B}"/>
              </a:ext>
            </a:extLst>
          </p:cNvPr>
          <p:cNvSpPr txBox="1"/>
          <p:nvPr/>
        </p:nvSpPr>
        <p:spPr>
          <a:xfrm>
            <a:off x="318626" y="944493"/>
            <a:ext cx="1126657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 startAt="3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Bestimmen Sie den Eigenlenkgradient in der Simulation im Radius: 100 m. Bewerten Sie das Ergebnis.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 startAt="3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den Schräglauf an der Vorderachse und Hinterachse in der Simulation.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 startAt="3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die Schräglaufsteifigkeit des Reifens basierend auf dem Plot des Model Check.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0B2820D-58A2-4380-B1E1-07D3499028E5}"/>
              </a:ext>
            </a:extLst>
          </p:cNvPr>
          <p:cNvGrpSpPr/>
          <p:nvPr/>
        </p:nvGrpSpPr>
        <p:grpSpPr>
          <a:xfrm>
            <a:off x="805345" y="2603241"/>
            <a:ext cx="10972318" cy="3380197"/>
            <a:chOff x="805343" y="3254928"/>
            <a:chExt cx="10972318" cy="2733176"/>
          </a:xfrm>
        </p:grpSpPr>
        <p:grpSp>
          <p:nvGrpSpPr>
            <p:cNvPr id="4" name="Gruppieren 3">
              <a:extLst>
                <a:ext uri="{FF2B5EF4-FFF2-40B4-BE49-F238E27FC236}">
                  <a16:creationId xmlns:a16="http://schemas.microsoft.com/office/drawing/2014/main" id="{F5A4B2BF-314A-466D-A8EF-C29E7AC05051}"/>
                </a:ext>
              </a:extLst>
            </p:cNvPr>
            <p:cNvGrpSpPr/>
            <p:nvPr/>
          </p:nvGrpSpPr>
          <p:grpSpPr>
            <a:xfrm>
              <a:off x="805343" y="3254928"/>
              <a:ext cx="5333156" cy="2733176"/>
              <a:chOff x="805343" y="3254928"/>
              <a:chExt cx="5703402" cy="2733176"/>
            </a:xfrm>
          </p:grpSpPr>
          <p:sp>
            <p:nvSpPr>
              <p:cNvPr id="10" name="Rechteck 9">
                <a:extLst>
                  <a:ext uri="{FF2B5EF4-FFF2-40B4-BE49-F238E27FC236}">
                    <a16:creationId xmlns:a16="http://schemas.microsoft.com/office/drawing/2014/main" id="{00586608-93D2-4324-9F62-491672B9EB7A}"/>
                  </a:ext>
                </a:extLst>
              </p:cNvPr>
              <p:cNvSpPr/>
              <p:nvPr/>
            </p:nvSpPr>
            <p:spPr>
              <a:xfrm>
                <a:off x="805343" y="3254928"/>
                <a:ext cx="2764835" cy="273317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>
                    <a:solidFill>
                      <a:schemeClr val="tx1"/>
                    </a:solidFill>
                  </a:rPr>
                  <a:t>Ermittlung Eigenlenkgradient</a:t>
                </a:r>
              </a:p>
            </p:txBody>
          </p:sp>
          <p:sp>
            <p:nvSpPr>
              <p:cNvPr id="19" name="Rechteck 18">
                <a:extLst>
                  <a:ext uri="{FF2B5EF4-FFF2-40B4-BE49-F238E27FC236}">
                    <a16:creationId xmlns:a16="http://schemas.microsoft.com/office/drawing/2014/main" id="{63A8C329-52B8-4BF8-AC76-9D18AE29D412}"/>
                  </a:ext>
                </a:extLst>
              </p:cNvPr>
              <p:cNvSpPr/>
              <p:nvPr/>
            </p:nvSpPr>
            <p:spPr>
              <a:xfrm>
                <a:off x="3743907" y="3254928"/>
                <a:ext cx="2764838" cy="273317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>
                    <a:solidFill>
                      <a:schemeClr val="tx1"/>
                    </a:solidFill>
                  </a:rPr>
                  <a:t>Ermittlung des Schräglaufes der Vorder-/Hinterachse in der Simulation</a:t>
                </a:r>
              </a:p>
            </p:txBody>
          </p:sp>
        </p:grpSp>
        <p:sp>
          <p:nvSpPr>
            <p:cNvPr id="9" name="Rechteck 4">
              <a:extLst>
                <a:ext uri="{FF2B5EF4-FFF2-40B4-BE49-F238E27FC236}">
                  <a16:creationId xmlns:a16="http://schemas.microsoft.com/office/drawing/2014/main" id="{83CD99F6-9D7F-4565-8DFA-A657181E61E5}"/>
                </a:ext>
              </a:extLst>
            </p:cNvPr>
            <p:cNvSpPr/>
            <p:nvPr/>
          </p:nvSpPr>
          <p:spPr>
            <a:xfrm>
              <a:off x="6300950" y="3254928"/>
              <a:ext cx="5476711" cy="273317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Schräglaufkennlinie des Reifen und Ermittlung der Schräglaufsteifigkeit und maximales Kraftpotential bei ½ Achslast.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24150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aster_AdriveLivingLab_202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1586</Words>
  <Application>Microsoft Office PowerPoint</Application>
  <PresentationFormat>Widescreen</PresentationFormat>
  <Paragraphs>176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Symbol</vt:lpstr>
      <vt:lpstr>Master_AdriveLivingLab_2020</vt:lpstr>
      <vt:lpstr>think-cell Slide</vt:lpstr>
      <vt:lpstr>PowerPoint Presentation</vt:lpstr>
      <vt:lpstr>Deckblatt</vt:lpstr>
      <vt:lpstr>Einführung und Bearbeitungshinweis</vt:lpstr>
      <vt:lpstr>Einführung und Bearbeitungshinweis</vt:lpstr>
      <vt:lpstr>Projektaufgabe</vt:lpstr>
      <vt:lpstr>Fotodokumentation und Abmessungen</vt:lpstr>
      <vt:lpstr>Fahrzeugdatensatz</vt:lpstr>
      <vt:lpstr>Analysen für Vergleichsrechnungen</vt:lpstr>
      <vt:lpstr>Analysen für Vergleichsrechnungen</vt:lpstr>
      <vt:lpstr>Analysen für Vergleichsrechnungen</vt:lpstr>
      <vt:lpstr>Fahrdynamische Eigenschaften (1)</vt:lpstr>
      <vt:lpstr>Fahrdynamische Eigenschaften (2)</vt:lpstr>
      <vt:lpstr>Fahrdynamische Optimierung</vt:lpstr>
      <vt:lpstr>Fahrdynamische Analyse</vt:lpstr>
      <vt:lpstr>Fahrdynamische Analyse</vt:lpstr>
      <vt:lpstr>Wirksamkeitstest ESP</vt:lpstr>
      <vt:lpstr>Quellenverzeichnis</vt:lpstr>
    </vt:vector>
  </TitlesOfParts>
  <Company>Hochschule für angewandte Wissenschaften Kempten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Schick, Bernhard</dc:creator>
  <cp:lastModifiedBy>Bernhard Schick</cp:lastModifiedBy>
  <cp:revision>160</cp:revision>
  <dcterms:created xsi:type="dcterms:W3CDTF">2020-07-03T11:29:42Z</dcterms:created>
  <dcterms:modified xsi:type="dcterms:W3CDTF">2023-05-07T18:54:17Z</dcterms:modified>
</cp:coreProperties>
</file>