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sldIdLst>
    <p:sldId id="265" r:id="rId2"/>
    <p:sldId id="256" r:id="rId3"/>
    <p:sldId id="267" r:id="rId4"/>
    <p:sldId id="258" r:id="rId5"/>
    <p:sldId id="262" r:id="rId6"/>
    <p:sldId id="257" r:id="rId7"/>
    <p:sldId id="259" r:id="rId8"/>
    <p:sldId id="266" r:id="rId9"/>
    <p:sldId id="278" r:id="rId10"/>
    <p:sldId id="263" r:id="rId11"/>
    <p:sldId id="276" r:id="rId12"/>
    <p:sldId id="264" r:id="rId13"/>
    <p:sldId id="269" r:id="rId14"/>
    <p:sldId id="274" r:id="rId15"/>
    <p:sldId id="277"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1" clrIdx="0">
    <p:extLst>
      <p:ext uri="{19B8F6BF-5375-455C-9EA6-DF929625EA0E}">
        <p15:presenceInfo xmlns:p15="http://schemas.microsoft.com/office/powerpoint/2012/main" userId="a01ea9d4227a42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Anteil der Befragten</c:v>
                </c:pt>
              </c:strCache>
            </c:strRef>
          </c:tx>
          <c:spPr>
            <a:solidFill>
              <a:srgbClr val="2875DD"/>
            </a:solidFill>
            <a:ln>
              <a:solidFill>
                <a:srgbClr val="2875DD"/>
              </a:solidFill>
            </a:ln>
          </c:spPr>
          <c:invertIfNegative val="0"/>
          <c:dLbls>
            <c:dLbl>
              <c:idx val="0"/>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9A96-40B5-8C79-D252FFFB2E1D}"/>
                </c:ext>
              </c:extLst>
            </c:dLbl>
            <c:dLbl>
              <c:idx val="1"/>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9A96-40B5-8C79-D252FFFB2E1D}"/>
                </c:ext>
              </c:extLst>
            </c:dLbl>
            <c:dLbl>
              <c:idx val="2"/>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9A96-40B5-8C79-D252FFFB2E1D}"/>
                </c:ext>
              </c:extLst>
            </c:dLbl>
            <c:dLbl>
              <c:idx val="3"/>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9A96-40B5-8C79-D252FFFB2E1D}"/>
                </c:ext>
              </c:extLst>
            </c:dLbl>
            <c:dLbl>
              <c:idx val="4"/>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9A96-40B5-8C79-D252FFFB2E1D}"/>
                </c:ext>
              </c:extLst>
            </c:dLbl>
            <c:dLbl>
              <c:idx val="5"/>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9A96-40B5-8C79-D252FFFB2E1D}"/>
                </c:ext>
              </c:extLst>
            </c:dLbl>
            <c:dLbl>
              <c:idx val="6"/>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9A96-40B5-8C79-D252FFFB2E1D}"/>
                </c:ext>
              </c:extLst>
            </c:dLbl>
            <c:dLbl>
              <c:idx val="7"/>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9A96-40B5-8C79-D252FFFB2E1D}"/>
                </c:ext>
              </c:extLst>
            </c:dLbl>
            <c:dLbl>
              <c:idx val="8"/>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9A96-40B5-8C79-D252FFFB2E1D}"/>
                </c:ext>
              </c:extLst>
            </c:dLbl>
            <c:dLbl>
              <c:idx val="9"/>
              <c:numFmt formatCode="#,##0%" sourceLinked="0"/>
              <c:spPr/>
              <c:txPr>
                <a:bodyPr/>
                <a:lstStyle/>
                <a:p>
                  <a:pPr>
                    <a:defRPr sz="1000" b="0" smtId="4294967295">
                      <a:solidFill>
                        <a:srgbClr val="0F283E"/>
                      </a:solidFill>
                      <a:latin typeface="Open Sans Light"/>
                    </a:defRPr>
                  </a:pPr>
                  <a:endParaRPr lang="de-DE"/>
                </a:p>
              </c:txPr>
              <c:dLblPos val="outEnd"/>
              <c:showLegendKey val="0"/>
              <c:showVal val="1"/>
              <c:showCatName val="0"/>
              <c:showSerName val="0"/>
              <c:showPercent val="0"/>
              <c:showBubbleSize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9A96-40B5-8C79-D252FFFB2E1D}"/>
                </c:ext>
              </c:extLst>
            </c:dLbl>
            <c:spPr>
              <a:noFill/>
              <a:ln>
                <a:noFill/>
              </a:ln>
              <a:effectLst/>
            </c:spPr>
            <c:txPr>
              <a:bodyPr/>
              <a:lstStyle/>
              <a:p>
                <a:pPr>
                  <a:defRPr sz="1000" b="0" smtId="4294967295">
                    <a:solidFill>
                      <a:srgbClr val="0F283E"/>
                    </a:solidFill>
                    <a:latin typeface="Open Sans Light"/>
                  </a:defRPr>
                </a:pPr>
                <a:endParaRPr lang="de-DE"/>
              </a:p>
            </c:txPr>
            <c:showLegendKey val="0"/>
            <c:showVal val="1"/>
            <c:showCatName val="0"/>
            <c:showSerName val="0"/>
            <c:showPercent val="0"/>
            <c:showBubbleSize val="0"/>
            <c:showLeaderLines val="0"/>
            <c:extLst xmlns:a14="http://schemas.microsoft.com/office/drawing/2010/main" xmlns:wp="http://schemas.openxmlformats.org/drawingml/2006/wordprocessingDrawing" xmlns:xml="http://www.w3.org/XML/1998/namespace"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Die Repräsentation von Frauen in Regierung und Poltik</c:v>
                </c:pt>
                <c:pt idx="1">
                  <c:v>Ein gleichberechtigter Bildungszugang für Frauen</c:v>
                </c:pt>
                <c:pt idx="2">
                  <c:v>Jobs von Frauen in naturwissenschaftlichen/ technologischen Bereichen</c:v>
                </c:pt>
                <c:pt idx="3">
                  <c:v>Frauen in leitenden Positionen in Unternehmen</c:v>
                </c:pt>
                <c:pt idx="4">
                  <c:v>Frauen in CEO-/ Vorstandspositionen</c:v>
                </c:pt>
                <c:pt idx="5">
                  <c:v>Betreuung der Kinder und des Hauses</c:v>
                </c:pt>
                <c:pt idx="6">
                  <c:v>Die Repräsentation von Frauen in den Medien</c:v>
                </c:pt>
                <c:pt idx="7">
                  <c:v>Die Beteiligung von Frauen im Sport</c:v>
                </c:pt>
                <c:pt idx="8">
                  <c:v>Es gab keinen Fortschritt</c:v>
                </c:pt>
                <c:pt idx="9">
                  <c:v>Es gibt keine Notwendigkeit, eine Gleichstellung zu erreichen</c:v>
                </c:pt>
              </c:strCache>
            </c:strRef>
          </c:cat>
          <c:val>
            <c:numRef>
              <c:f>Sheet1!$B$2:$B$11</c:f>
              <c:numCache>
                <c:formatCode>General</c:formatCode>
                <c:ptCount val="10"/>
                <c:pt idx="0">
                  <c:v>0.4</c:v>
                </c:pt>
                <c:pt idx="1">
                  <c:v>0.32</c:v>
                </c:pt>
                <c:pt idx="2">
                  <c:v>0.31</c:v>
                </c:pt>
                <c:pt idx="3">
                  <c:v>0.26</c:v>
                </c:pt>
                <c:pt idx="4">
                  <c:v>0.2</c:v>
                </c:pt>
                <c:pt idx="5">
                  <c:v>0.15</c:v>
                </c:pt>
                <c:pt idx="6">
                  <c:v>0.09</c:v>
                </c:pt>
                <c:pt idx="7">
                  <c:v>0.08</c:v>
                </c:pt>
                <c:pt idx="8">
                  <c:v>0.02</c:v>
                </c:pt>
                <c:pt idx="9">
                  <c:v>0.02</c:v>
                </c:pt>
              </c:numCache>
            </c:numRef>
          </c:val>
          <c:extLst>
            <c:ext xmlns:c16="http://schemas.microsoft.com/office/drawing/2014/chart" uri="{C3380CC4-5D6E-409C-BE32-E72D297353CC}">
              <c16:uniqueId val="{0000000A-9A96-40B5-8C79-D252FFFB2E1D}"/>
            </c:ext>
          </c:extLst>
        </c:ser>
        <c:dLbls>
          <c:showLegendKey val="0"/>
          <c:showVal val="0"/>
          <c:showCatName val="0"/>
          <c:showSerName val="0"/>
          <c:showPercent val="0"/>
          <c:showBubbleSize val="0"/>
        </c:dLbls>
        <c:gapWidth val="80"/>
        <c:overlap val="-30"/>
        <c:axId val="67451136"/>
        <c:axId val="66437120"/>
      </c:barChart>
      <c:catAx>
        <c:axId val="67451136"/>
        <c:scaling>
          <c:orientation val="maxMin"/>
        </c:scaling>
        <c:delete val="0"/>
        <c:axPos val="l"/>
        <c:numFmt formatCode="General" sourceLinked="0"/>
        <c:majorTickMark val="none"/>
        <c:minorTickMark val="none"/>
        <c:tickLblPos val="low"/>
        <c:spPr>
          <a:ln w="9525">
            <a:solidFill>
              <a:srgbClr val="2F2F2F"/>
            </a:solidFill>
          </a:ln>
        </c:spPr>
        <c:txPr>
          <a:bodyPr/>
          <a:lstStyle/>
          <a:p>
            <a:pPr>
              <a:defRPr sz="1000" b="0" smtId="4294967295">
                <a:solidFill>
                  <a:srgbClr val="0F283E"/>
                </a:solidFill>
                <a:latin typeface="Open Sans Light"/>
              </a:defRPr>
            </a:pPr>
            <a:endParaRPr lang="de-DE"/>
          </a:p>
        </c:txPr>
        <c:crossAx val="66437120"/>
        <c:crosses val="autoZero"/>
        <c:auto val="0"/>
        <c:lblAlgn val="ctr"/>
        <c:lblOffset val="100"/>
        <c:noMultiLvlLbl val="0"/>
      </c:catAx>
      <c:valAx>
        <c:axId val="66437120"/>
        <c:scaling>
          <c:orientation val="minMax"/>
          <c:min val="0"/>
        </c:scaling>
        <c:delete val="0"/>
        <c:axPos val="t"/>
        <c:majorGridlines>
          <c:spPr>
            <a:ln w="9525">
              <a:solidFill>
                <a:srgbClr val="2F2F2F"/>
              </a:solidFill>
              <a:prstDash val="dot"/>
            </a:ln>
          </c:spPr>
        </c:majorGridlines>
        <c:numFmt formatCode="#,##0%" sourceLinked="0"/>
        <c:majorTickMark val="none"/>
        <c:minorTickMark val="none"/>
        <c:tickLblPos val="nextTo"/>
        <c:spPr>
          <a:ln>
            <a:noFill/>
          </a:ln>
        </c:spPr>
        <c:txPr>
          <a:bodyPr/>
          <a:lstStyle/>
          <a:p>
            <a:pPr>
              <a:defRPr sz="1000" b="0" smtId="4294967295">
                <a:solidFill>
                  <a:srgbClr val="0F283E"/>
                </a:solidFill>
                <a:latin typeface="Open Sans Light"/>
              </a:defRPr>
            </a:pPr>
            <a:endParaRPr lang="de-DE"/>
          </a:p>
        </c:txPr>
        <c:crossAx val="67451136"/>
        <c:crosses val="autoZero"/>
        <c:crossBetween val="between"/>
      </c:valAx>
    </c:plotArea>
    <c:plotVisOnly val="1"/>
    <c:dispBlanksAs val="zero"/>
    <c:showDLblsOverMax val="1"/>
  </c:chart>
  <c:txPr>
    <a:bodyPr/>
    <a:lstStyle/>
    <a:p>
      <a:pPr>
        <a:defRPr sz="1800" smtId="4294967295"/>
      </a:pPr>
      <a:endParaRPr lang="de-DE"/>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Monday, May 31, 2021</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174170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Monday, May 31, 2021</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2742786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Monday, May 31, 2021</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3553852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Monday, May 31, 2021</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1707486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Monday, May 31, 2021</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3527326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Monday, May 31, 2021</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981367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Monday, May 31, 2021</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‹Nr.›</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19261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Monday, May 31, 2021</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2593792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Monday, May 31, 2021</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1192705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Monday, May 31, 2021</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3797292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Monday, May 31, 2021</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‹Nr.›</a:t>
            </a:fld>
            <a:endParaRPr lang="en-US"/>
          </a:p>
        </p:txBody>
      </p:sp>
    </p:spTree>
    <p:extLst>
      <p:ext uri="{BB962C8B-B14F-4D97-AF65-F5344CB8AC3E}">
        <p14:creationId xmlns:p14="http://schemas.microsoft.com/office/powerpoint/2010/main" val="1296694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900" cap="all" spc="300" baseline="0">
                <a:solidFill>
                  <a:srgbClr val="FFFFFF"/>
                </a:solidFill>
              </a:defRPr>
            </a:lvl1pPr>
          </a:lstStyle>
          <a:p>
            <a:fld id="{AE0C963C-C1DB-4AFD-9DDC-0691666BF49B}" type="datetime2">
              <a:rPr lang="en-US" smtClean="0"/>
              <a:pPr/>
              <a:t>Monday, May 31, 2021</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9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900">
                <a:solidFill>
                  <a:srgbClr val="FFFFFF"/>
                </a:solidFill>
              </a:defRPr>
            </a:lvl1pPr>
          </a:lstStyle>
          <a:p>
            <a:fld id="{C01389E6-C847-4AD0-B56D-D205B2EAB1EE}" type="slidenum">
              <a:rPr lang="en-US" smtClean="0"/>
              <a:pPr/>
              <a:t>‹Nr.›</a:t>
            </a:fld>
            <a:endParaRPr lang="en-US" sz="800" dirty="0"/>
          </a:p>
        </p:txBody>
      </p:sp>
    </p:spTree>
    <p:extLst>
      <p:ext uri="{BB962C8B-B14F-4D97-AF65-F5344CB8AC3E}">
        <p14:creationId xmlns:p14="http://schemas.microsoft.com/office/powerpoint/2010/main" val="4275177381"/>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20" r:id="rId4"/>
    <p:sldLayoutId id="2147483721" r:id="rId5"/>
    <p:sldLayoutId id="2147483726" r:id="rId6"/>
    <p:sldLayoutId id="2147483722" r:id="rId7"/>
    <p:sldLayoutId id="2147483723" r:id="rId8"/>
    <p:sldLayoutId id="2147483724" r:id="rId9"/>
    <p:sldLayoutId id="2147483725" r:id="rId10"/>
    <p:sldLayoutId id="2147483727"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hyperlink" Target="http://de.statista.com/statistik/daten/studie/1092029/umfrage/umfrage-zum-fortschritt-der-gleichstellung-von-maennern-und-frauen-in-deutschlan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bmfsfj.de/bmfsfj/service/publikationen/gleichstellungsstrategie-der-bundesregierung-158362" TargetMode="External"/><Relationship Id="rId2" Type="http://schemas.openxmlformats.org/officeDocument/2006/relationships/hyperlink" Target="https://www.dbsh.de/media/dbsh-www/downloads/Qualit%C3%A4tsbeschreibungSozialprofessionelleBeratung.pdf" TargetMode="External"/><Relationship Id="rId1" Type="http://schemas.openxmlformats.org/officeDocument/2006/relationships/slideLayout" Target="../slideLayouts/slideLayout2.xml"/><Relationship Id="rId4" Type="http://schemas.openxmlformats.org/officeDocument/2006/relationships/hyperlink" Target="https://www.frauen-gegen-gewalt.de/de/hilfsangebote.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B552E4-2574-4CDD-8D26-D4DA633E86F3}"/>
              </a:ext>
            </a:extLst>
          </p:cNvPr>
          <p:cNvSpPr>
            <a:spLocks noGrp="1"/>
          </p:cNvSpPr>
          <p:nvPr>
            <p:ph type="ctrTitle"/>
          </p:nvPr>
        </p:nvSpPr>
        <p:spPr>
          <a:xfrm>
            <a:off x="1244387" y="2065129"/>
            <a:ext cx="8659130" cy="1097171"/>
          </a:xfrm>
        </p:spPr>
        <p:txBody>
          <a:bodyPr/>
          <a:lstStyle/>
          <a:p>
            <a:pPr algn="ctr"/>
            <a:r>
              <a:rPr lang="de-DE" sz="2400" dirty="0"/>
              <a:t>-Gleichstellungsorientierte</a:t>
            </a:r>
            <a:br>
              <a:rPr lang="de-DE" sz="2400" dirty="0"/>
            </a:br>
            <a:r>
              <a:rPr lang="de-DE" sz="2400" dirty="0"/>
              <a:t>Beratung-</a:t>
            </a:r>
            <a:br>
              <a:rPr lang="de-DE" sz="2400" dirty="0"/>
            </a:br>
            <a:endParaRPr lang="de-DE" sz="2400" dirty="0"/>
          </a:p>
        </p:txBody>
      </p:sp>
      <p:sp>
        <p:nvSpPr>
          <p:cNvPr id="3" name="Untertitel 2">
            <a:extLst>
              <a:ext uri="{FF2B5EF4-FFF2-40B4-BE49-F238E27FC236}">
                <a16:creationId xmlns:a16="http://schemas.microsoft.com/office/drawing/2014/main" id="{31B14DBE-9DDF-4BD5-9798-DED756EAAF17}"/>
              </a:ext>
            </a:extLst>
          </p:cNvPr>
          <p:cNvSpPr>
            <a:spLocks noGrp="1"/>
          </p:cNvSpPr>
          <p:nvPr>
            <p:ph type="subTitle" idx="1"/>
          </p:nvPr>
        </p:nvSpPr>
        <p:spPr>
          <a:xfrm rot="10800000" flipV="1">
            <a:off x="1095587" y="2495550"/>
            <a:ext cx="7666674" cy="666750"/>
          </a:xfrm>
        </p:spPr>
        <p:txBody>
          <a:bodyPr>
            <a:noAutofit/>
          </a:bodyPr>
          <a:lstStyle/>
          <a:p>
            <a:pPr algn="ctr"/>
            <a:r>
              <a:rPr lang="de-DE" sz="3600" b="1" dirty="0">
                <a:solidFill>
                  <a:schemeClr val="accent1"/>
                </a:solidFill>
              </a:rPr>
              <a:t>	</a:t>
            </a:r>
            <a:r>
              <a:rPr lang="de-DE" sz="3600" dirty="0"/>
              <a:t>-</a:t>
            </a:r>
            <a:r>
              <a:rPr lang="de-DE" sz="2400" b="1" dirty="0"/>
              <a:t>Bildung-</a:t>
            </a:r>
          </a:p>
        </p:txBody>
      </p:sp>
      <p:sp>
        <p:nvSpPr>
          <p:cNvPr id="4" name="Textfeld 3">
            <a:extLst>
              <a:ext uri="{FF2B5EF4-FFF2-40B4-BE49-F238E27FC236}">
                <a16:creationId xmlns:a16="http://schemas.microsoft.com/office/drawing/2014/main" id="{1A6B93F5-5A1F-4B16-9409-6E355AF7B0A4}"/>
              </a:ext>
            </a:extLst>
          </p:cNvPr>
          <p:cNvSpPr txBox="1"/>
          <p:nvPr/>
        </p:nvSpPr>
        <p:spPr>
          <a:xfrm>
            <a:off x="1217505" y="426720"/>
            <a:ext cx="9250469" cy="1351396"/>
          </a:xfrm>
          <a:prstGeom prst="rect">
            <a:avLst/>
          </a:prstGeom>
          <a:noFill/>
        </p:spPr>
        <p:txBody>
          <a:bodyPr wrap="square" rtlCol="0">
            <a:spAutoFit/>
          </a:bodyPr>
          <a:lstStyle/>
          <a:p>
            <a:pPr marL="449580" algn="ctr">
              <a:lnSpc>
                <a:spcPct val="150000"/>
              </a:lnSpc>
            </a:pPr>
            <a:r>
              <a:rPr lang="de-DE" sz="3200" b="1" kern="150" dirty="0">
                <a:effectLst/>
                <a:latin typeface="Arial" panose="020B0604020202020204" pitchFamily="34" charset="0"/>
                <a:ea typeface="NSimSun" panose="02010609030101010101" pitchFamily="49" charset="-122"/>
                <a:cs typeface="Arial" panose="020B0604020202020204" pitchFamily="34" charset="0"/>
              </a:rPr>
              <a:t>Hochschule Kempten</a:t>
            </a:r>
            <a:endParaRPr lang="de-DE" sz="3200" kern="150" dirty="0">
              <a:effectLst/>
              <a:latin typeface="Liberation Serif" panose="02020603050405020304" pitchFamily="18" charset="0"/>
              <a:ea typeface="NSimSun" panose="02010609030101010101" pitchFamily="49" charset="-122"/>
              <a:cs typeface="Arial" panose="020B0604020202020204" pitchFamily="34" charset="0"/>
            </a:endParaRPr>
          </a:p>
          <a:p>
            <a:pPr indent="449580" algn="ctr">
              <a:lnSpc>
                <a:spcPct val="115000"/>
              </a:lnSpc>
            </a:pPr>
            <a:r>
              <a:rPr lang="de-DE" sz="3200" kern="150" dirty="0">
                <a:effectLst/>
                <a:latin typeface="Arial" panose="020B0604020202020204" pitchFamily="34" charset="0"/>
                <a:ea typeface="NSimSun" panose="02010609030101010101" pitchFamily="49" charset="-122"/>
                <a:cs typeface="Arial" panose="020B0604020202020204" pitchFamily="34" charset="0"/>
              </a:rPr>
              <a:t>Hochschule für angewandte Wissenschaften</a:t>
            </a:r>
            <a:endParaRPr lang="de-DE" sz="3200" kern="150" dirty="0">
              <a:effectLst/>
              <a:latin typeface="Liberation Serif" panose="02020603050405020304" pitchFamily="18" charset="0"/>
              <a:ea typeface="NSimSun" panose="02010609030101010101" pitchFamily="49" charset="-122"/>
              <a:cs typeface="Arial" panose="020B0604020202020204" pitchFamily="34" charset="0"/>
            </a:endParaRPr>
          </a:p>
        </p:txBody>
      </p:sp>
      <p:sp>
        <p:nvSpPr>
          <p:cNvPr id="5" name="Textfeld 4">
            <a:extLst>
              <a:ext uri="{FF2B5EF4-FFF2-40B4-BE49-F238E27FC236}">
                <a16:creationId xmlns:a16="http://schemas.microsoft.com/office/drawing/2014/main" id="{CD482593-D562-45DE-B171-C72550F4D075}"/>
              </a:ext>
            </a:extLst>
          </p:cNvPr>
          <p:cNvSpPr txBox="1"/>
          <p:nvPr/>
        </p:nvSpPr>
        <p:spPr>
          <a:xfrm>
            <a:off x="5119105" y="3812852"/>
            <a:ext cx="4757531" cy="2215991"/>
          </a:xfrm>
          <a:prstGeom prst="rect">
            <a:avLst/>
          </a:prstGeom>
          <a:noFill/>
        </p:spPr>
        <p:txBody>
          <a:bodyPr wrap="square" rtlCol="0">
            <a:spAutoFit/>
          </a:bodyPr>
          <a:lstStyle/>
          <a:p>
            <a:r>
              <a:rPr lang="de-DE" sz="1400" b="1" kern="150" dirty="0">
                <a:effectLst/>
                <a:latin typeface="Arial" panose="020B0604020202020204" pitchFamily="34" charset="0"/>
                <a:ea typeface="NSimSun" panose="02010609030101010101" pitchFamily="49" charset="-122"/>
                <a:cs typeface="Arial" panose="020B0604020202020204" pitchFamily="34" charset="0"/>
              </a:rPr>
              <a:t>Studiengang:</a:t>
            </a:r>
            <a:r>
              <a:rPr lang="de-DE" sz="1400" kern="150" dirty="0">
                <a:effectLst/>
                <a:latin typeface="Arial" panose="020B0604020202020204" pitchFamily="34" charset="0"/>
                <a:ea typeface="NSimSun" panose="02010609030101010101" pitchFamily="49" charset="-122"/>
                <a:cs typeface="Arial" panose="020B0604020202020204" pitchFamily="34" charset="0"/>
              </a:rPr>
              <a:t>      Soziale Arbeit mit dem </a:t>
            </a:r>
          </a:p>
          <a:p>
            <a:r>
              <a:rPr lang="de-DE" sz="1400" kern="150" dirty="0">
                <a:latin typeface="Arial" panose="020B0604020202020204" pitchFamily="34" charset="0"/>
                <a:ea typeface="NSimSun" panose="02010609030101010101" pitchFamily="49" charset="-122"/>
                <a:cs typeface="Arial" panose="020B0604020202020204" pitchFamily="34" charset="0"/>
              </a:rPr>
              <a:t>	           Schwerpunkt Jugendarbeit</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r>
              <a:rPr lang="de-DE" sz="1400" kern="150" dirty="0">
                <a:effectLst/>
                <a:latin typeface="Arial" panose="020B0604020202020204" pitchFamily="34" charset="0"/>
                <a:ea typeface="NSimSun" panose="02010609030101010101" pitchFamily="49" charset="-122"/>
                <a:cs typeface="Arial" panose="020B0604020202020204" pitchFamily="34" charset="0"/>
              </a:rPr>
              <a:t> </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1798320" indent="-1798320"/>
            <a:r>
              <a:rPr lang="de-DE" sz="1400" b="1" kern="150" dirty="0">
                <a:effectLst/>
                <a:latin typeface="Arial" panose="020B0604020202020204" pitchFamily="34" charset="0"/>
                <a:ea typeface="NSimSun" panose="02010609030101010101" pitchFamily="49" charset="-122"/>
                <a:cs typeface="Arial" panose="020B0604020202020204" pitchFamily="34" charset="0"/>
              </a:rPr>
              <a:t>Modul: </a:t>
            </a:r>
            <a:r>
              <a:rPr lang="de-DE" sz="1400" b="1" kern="150" dirty="0">
                <a:latin typeface="Arial" panose="020B0604020202020204" pitchFamily="34" charset="0"/>
                <a:ea typeface="NSimSun" panose="02010609030101010101" pitchFamily="49" charset="-122"/>
                <a:cs typeface="Arial" panose="020B0604020202020204" pitchFamily="34" charset="0"/>
              </a:rPr>
              <a:t>                 </a:t>
            </a:r>
            <a:r>
              <a:rPr lang="de-DE" sz="1400" kern="150" dirty="0">
                <a:latin typeface="Arial" panose="020B0604020202020204" pitchFamily="34" charset="0"/>
                <a:ea typeface="NSimSun" panose="02010609030101010101" pitchFamily="49" charset="-122"/>
                <a:cs typeface="Arial" panose="020B0604020202020204" pitchFamily="34" charset="0"/>
              </a:rPr>
              <a:t>Individuum und Gesellschaft</a:t>
            </a:r>
            <a:endParaRPr lang="de-DE" sz="1400" kern="150" dirty="0">
              <a:effectLst/>
              <a:latin typeface="Arial" panose="020B0604020202020204" pitchFamily="34" charset="0"/>
              <a:ea typeface="NSimSun" panose="02010609030101010101" pitchFamily="49" charset="-122"/>
              <a:cs typeface="Arial" panose="020B0604020202020204" pitchFamily="34" charset="0"/>
            </a:endParaRPr>
          </a:p>
          <a:p>
            <a:pPr marL="1798320" indent="-1798320"/>
            <a:endParaRPr lang="de-DE" sz="1400" b="1" kern="150" dirty="0">
              <a:latin typeface="Arial" panose="020B0604020202020204" pitchFamily="34" charset="0"/>
              <a:ea typeface="NSimSun" panose="02010609030101010101" pitchFamily="49" charset="-122"/>
              <a:cs typeface="Arial" panose="020B0604020202020204" pitchFamily="34" charset="0"/>
            </a:endParaRPr>
          </a:p>
          <a:p>
            <a:pPr marL="1798320" indent="-1798320"/>
            <a:r>
              <a:rPr lang="de-DE" sz="1400" b="1" kern="150" dirty="0">
                <a:effectLst/>
                <a:latin typeface="Arial" panose="020B0604020202020204" pitchFamily="34" charset="0"/>
                <a:ea typeface="NSimSun" panose="02010609030101010101" pitchFamily="49" charset="-122"/>
                <a:cs typeface="Arial" panose="020B0604020202020204" pitchFamily="34" charset="0"/>
              </a:rPr>
              <a:t>Thema:                 </a:t>
            </a:r>
            <a:r>
              <a:rPr lang="de-DE" sz="1400" kern="150" dirty="0">
                <a:effectLst/>
                <a:latin typeface="Arial" panose="020B0604020202020204" pitchFamily="34" charset="0"/>
                <a:ea typeface="NSimSun" panose="02010609030101010101" pitchFamily="49" charset="-122"/>
                <a:cs typeface="Arial" panose="020B0604020202020204" pitchFamily="34" charset="0"/>
              </a:rPr>
              <a:t>Gender, Interkulturalität, </a:t>
            </a:r>
            <a:r>
              <a:rPr lang="de-DE" sz="1400" kern="150" dirty="0" err="1">
                <a:effectLst/>
                <a:latin typeface="Arial" panose="020B0604020202020204" pitchFamily="34" charset="0"/>
                <a:ea typeface="NSimSun" panose="02010609030101010101" pitchFamily="49" charset="-122"/>
                <a:cs typeface="Arial" panose="020B0604020202020204" pitchFamily="34" charset="0"/>
              </a:rPr>
              <a:t>Diversity</a:t>
            </a:r>
            <a:r>
              <a:rPr lang="de-DE" sz="1400" b="1" kern="150" dirty="0">
                <a:effectLst/>
                <a:latin typeface="Arial" panose="020B0604020202020204" pitchFamily="34" charset="0"/>
                <a:ea typeface="NSimSun" panose="02010609030101010101" pitchFamily="49" charset="-122"/>
                <a:cs typeface="Arial" panose="020B0604020202020204" pitchFamily="34" charset="0"/>
              </a:rPr>
              <a:t>	</a:t>
            </a:r>
            <a:r>
              <a:rPr lang="de-DE" sz="1400" kern="150" dirty="0">
                <a:effectLst/>
                <a:latin typeface="Arial" panose="020B0604020202020204" pitchFamily="34" charset="0"/>
                <a:ea typeface="NSimSun" panose="02010609030101010101" pitchFamily="49" charset="-122"/>
                <a:cs typeface="Arial" panose="020B0604020202020204" pitchFamily="34" charset="0"/>
              </a:rPr>
              <a:t>		</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r>
              <a:rPr lang="de-DE" sz="1400" kern="150" dirty="0">
                <a:effectLst/>
                <a:latin typeface="Arial" panose="020B0604020202020204" pitchFamily="34" charset="0"/>
                <a:ea typeface="NSimSun" panose="02010609030101010101" pitchFamily="49" charset="-122"/>
                <a:cs typeface="Arial" panose="020B0604020202020204" pitchFamily="34" charset="0"/>
              </a:rPr>
              <a:t> </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r>
              <a:rPr lang="de-DE" sz="1400" b="1" kern="150" dirty="0">
                <a:effectLst/>
                <a:latin typeface="Arial" panose="020B0604020202020204" pitchFamily="34" charset="0"/>
                <a:ea typeface="NSimSun" panose="02010609030101010101" pitchFamily="49" charset="-122"/>
                <a:cs typeface="Arial" panose="020B0604020202020204" pitchFamily="34" charset="0"/>
              </a:rPr>
              <a:t>Aufgabensteller:</a:t>
            </a:r>
            <a:r>
              <a:rPr lang="de-DE" sz="1400" b="1" kern="150" dirty="0">
                <a:latin typeface="Arial" panose="020B0604020202020204" pitchFamily="34" charset="0"/>
                <a:ea typeface="NSimSun" panose="02010609030101010101" pitchFamily="49" charset="-122"/>
                <a:cs typeface="Arial" panose="020B0604020202020204" pitchFamily="34" charset="0"/>
              </a:rPr>
              <a:t>  </a:t>
            </a:r>
            <a:r>
              <a:rPr lang="de-DE" sz="1400" kern="150" dirty="0">
                <a:latin typeface="Arial" panose="020B0604020202020204" pitchFamily="34" charset="0"/>
                <a:ea typeface="NSimSun" panose="02010609030101010101" pitchFamily="49" charset="-122"/>
                <a:cs typeface="Arial" panose="020B0604020202020204" pitchFamily="34" charset="0"/>
              </a:rPr>
              <a:t>Prof. Dr. Reinalter</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algn="ctr"/>
            <a:r>
              <a:rPr lang="de-DE" sz="1200" kern="150" dirty="0">
                <a:effectLst/>
                <a:latin typeface="Arial" panose="020B0604020202020204" pitchFamily="34" charset="0"/>
                <a:ea typeface="NSimSun" panose="02010609030101010101" pitchFamily="49" charset="-122"/>
                <a:cs typeface="Arial" panose="020B0604020202020204" pitchFamily="34" charset="0"/>
              </a:rPr>
              <a:t> </a:t>
            </a:r>
            <a:endParaRPr lang="de-DE" sz="1200" kern="150" dirty="0">
              <a:effectLst/>
              <a:latin typeface="Liberation Serif" panose="02020603050405020304" pitchFamily="18" charset="0"/>
              <a:ea typeface="NSimSun" panose="02010609030101010101" pitchFamily="49" charset="-122"/>
              <a:cs typeface="Arial" panose="020B0604020202020204" pitchFamily="34" charset="0"/>
            </a:endParaRPr>
          </a:p>
        </p:txBody>
      </p:sp>
      <p:sp>
        <p:nvSpPr>
          <p:cNvPr id="7" name="Textfeld 6">
            <a:extLst>
              <a:ext uri="{FF2B5EF4-FFF2-40B4-BE49-F238E27FC236}">
                <a16:creationId xmlns:a16="http://schemas.microsoft.com/office/drawing/2014/main" id="{2FD8F91C-9598-43D0-83BA-37A8C4B902EB}"/>
              </a:ext>
            </a:extLst>
          </p:cNvPr>
          <p:cNvSpPr txBox="1"/>
          <p:nvPr/>
        </p:nvSpPr>
        <p:spPr>
          <a:xfrm>
            <a:off x="1217506" y="3852536"/>
            <a:ext cx="3476625" cy="2031325"/>
          </a:xfrm>
          <a:prstGeom prst="rect">
            <a:avLst/>
          </a:prstGeom>
          <a:noFill/>
        </p:spPr>
        <p:txBody>
          <a:bodyPr wrap="square" rtlCol="0">
            <a:spAutoFit/>
          </a:bodyPr>
          <a:lstStyle/>
          <a:p>
            <a:r>
              <a:rPr lang="de-DE" sz="1400" b="1" kern="150" dirty="0">
                <a:effectLst/>
                <a:latin typeface="Arial" panose="020B0604020202020204" pitchFamily="34" charset="0"/>
                <a:ea typeface="NSimSun" panose="02010609030101010101" pitchFamily="49" charset="-122"/>
                <a:cs typeface="Arial" panose="020B0604020202020204" pitchFamily="34" charset="0"/>
              </a:rPr>
              <a:t>Verfasser: </a:t>
            </a:r>
            <a:r>
              <a:rPr lang="de-DE" sz="1400" kern="150" dirty="0">
                <a:effectLst/>
                <a:latin typeface="Arial" panose="020B0604020202020204" pitchFamily="34" charset="0"/>
                <a:ea typeface="NSimSun" panose="02010609030101010101" pitchFamily="49" charset="-122"/>
                <a:cs typeface="Arial" panose="020B0604020202020204" pitchFamily="34" charset="0"/>
              </a:rPr>
              <a:t>	Tina Kübler</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kern="150" dirty="0">
                <a:effectLst/>
                <a:latin typeface="Arial" panose="020B0604020202020204" pitchFamily="34" charset="0"/>
                <a:ea typeface="NSimSun" panose="02010609030101010101" pitchFamily="49" charset="-122"/>
                <a:cs typeface="Arial" panose="020B0604020202020204" pitchFamily="34" charset="0"/>
              </a:rPr>
              <a:t>Steinbühlweg 30 </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kern="150" dirty="0">
                <a:effectLst/>
                <a:latin typeface="Arial" panose="020B0604020202020204" pitchFamily="34" charset="0"/>
                <a:ea typeface="NSimSun" panose="02010609030101010101" pitchFamily="49" charset="-122"/>
                <a:cs typeface="Arial" panose="020B0604020202020204" pitchFamily="34" charset="0"/>
              </a:rPr>
              <a:t>87487 Wiggensbach</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b="1" kern="150" dirty="0" err="1">
                <a:effectLst/>
                <a:latin typeface="Arial" panose="020B0604020202020204" pitchFamily="34" charset="0"/>
                <a:ea typeface="NSimSun" panose="02010609030101010101" pitchFamily="49" charset="-122"/>
                <a:cs typeface="Arial" panose="020B0604020202020204" pitchFamily="34" charset="0"/>
              </a:rPr>
              <a:t>Martrikel</a:t>
            </a:r>
            <a:r>
              <a:rPr lang="de-DE" sz="1400" b="1" kern="150" dirty="0">
                <a:effectLst/>
                <a:latin typeface="Arial" panose="020B0604020202020204" pitchFamily="34" charset="0"/>
                <a:ea typeface="NSimSun" panose="02010609030101010101" pitchFamily="49" charset="-122"/>
                <a:cs typeface="Arial" panose="020B0604020202020204" pitchFamily="34" charset="0"/>
              </a:rPr>
              <a:t>-Nr.</a:t>
            </a:r>
            <a:r>
              <a:rPr lang="de-DE" sz="1400" kern="150" dirty="0">
                <a:effectLst/>
                <a:latin typeface="Arial" panose="020B0604020202020204" pitchFamily="34" charset="0"/>
                <a:ea typeface="NSimSun" panose="02010609030101010101" pitchFamily="49" charset="-122"/>
                <a:cs typeface="Arial" panose="020B0604020202020204" pitchFamily="34" charset="0"/>
              </a:rPr>
              <a:t> 392686</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r>
              <a:rPr lang="de-DE" sz="1400" kern="150" dirty="0">
                <a:effectLst/>
                <a:latin typeface="Arial" panose="020B0604020202020204" pitchFamily="34" charset="0"/>
                <a:ea typeface="NSimSun" panose="02010609030101010101" pitchFamily="49" charset="-122"/>
                <a:cs typeface="Arial" panose="020B0604020202020204" pitchFamily="34" charset="0"/>
              </a:rPr>
              <a:t> </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kern="150" dirty="0">
                <a:effectLst/>
                <a:latin typeface="Arial" panose="020B0604020202020204" pitchFamily="34" charset="0"/>
                <a:ea typeface="NSimSun" panose="02010609030101010101" pitchFamily="49" charset="-122"/>
                <a:cs typeface="Arial" panose="020B0604020202020204" pitchFamily="34" charset="0"/>
              </a:rPr>
              <a:t>Katrin Linder</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kern="150" dirty="0">
                <a:effectLst/>
                <a:latin typeface="Arial" panose="020B0604020202020204" pitchFamily="34" charset="0"/>
                <a:ea typeface="NSimSun" panose="02010609030101010101" pitchFamily="49" charset="-122"/>
                <a:cs typeface="Arial" panose="020B0604020202020204" pitchFamily="34" charset="0"/>
              </a:rPr>
              <a:t>Ludwig-Geiger-Straße 28</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kern="150" dirty="0">
                <a:effectLst/>
                <a:latin typeface="Arial" panose="020B0604020202020204" pitchFamily="34" charset="0"/>
                <a:ea typeface="NSimSun" panose="02010609030101010101" pitchFamily="49" charset="-122"/>
                <a:cs typeface="Arial" panose="020B0604020202020204" pitchFamily="34" charset="0"/>
              </a:rPr>
              <a:t>87474 Buchenberg</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a:p>
            <a:pPr marL="449580" indent="449580"/>
            <a:r>
              <a:rPr lang="de-DE" sz="1400" b="1" kern="150" dirty="0" err="1">
                <a:effectLst/>
                <a:latin typeface="Arial" panose="020B0604020202020204" pitchFamily="34" charset="0"/>
                <a:ea typeface="NSimSun" panose="02010609030101010101" pitchFamily="49" charset="-122"/>
                <a:cs typeface="Arial" panose="020B0604020202020204" pitchFamily="34" charset="0"/>
              </a:rPr>
              <a:t>Martrikel</a:t>
            </a:r>
            <a:r>
              <a:rPr lang="de-DE" sz="1400" b="1" kern="150" dirty="0">
                <a:effectLst/>
                <a:latin typeface="Arial" panose="020B0604020202020204" pitchFamily="34" charset="0"/>
                <a:ea typeface="NSimSun" panose="02010609030101010101" pitchFamily="49" charset="-122"/>
                <a:cs typeface="Arial" panose="020B0604020202020204" pitchFamily="34" charset="0"/>
              </a:rPr>
              <a:t>-Nr.</a:t>
            </a:r>
            <a:r>
              <a:rPr lang="de-DE" sz="1400" kern="150" dirty="0">
                <a:effectLst/>
                <a:latin typeface="Arial" panose="020B0604020202020204" pitchFamily="34" charset="0"/>
                <a:ea typeface="NSimSun" panose="02010609030101010101" pitchFamily="49" charset="-122"/>
                <a:cs typeface="Arial" panose="020B0604020202020204" pitchFamily="34" charset="0"/>
              </a:rPr>
              <a:t> 386454</a:t>
            </a:r>
            <a:endParaRPr lang="de-DE" sz="1400" kern="150" dirty="0">
              <a:effectLst/>
              <a:latin typeface="Liberation Serif" panose="02020603050405020304" pitchFamily="18" charset="0"/>
              <a:ea typeface="NSimSun" panose="02010609030101010101" pitchFamily="49" charset="-122"/>
              <a:cs typeface="Arial" panose="020B0604020202020204" pitchFamily="34" charset="0"/>
            </a:endParaRPr>
          </a:p>
        </p:txBody>
      </p:sp>
    </p:spTree>
    <p:extLst>
      <p:ext uri="{BB962C8B-B14F-4D97-AF65-F5344CB8AC3E}">
        <p14:creationId xmlns:p14="http://schemas.microsoft.com/office/powerpoint/2010/main" val="954071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0CC62309-FA83-42F3-8EF0-1F5A890C862C}"/>
              </a:ext>
            </a:extLst>
          </p:cNvPr>
          <p:cNvSpPr>
            <a:spLocks noGrp="1"/>
          </p:cNvSpPr>
          <p:nvPr>
            <p:ph type="ctrTitle"/>
          </p:nvPr>
        </p:nvSpPr>
        <p:spPr>
          <a:xfrm>
            <a:off x="523874" y="2210541"/>
            <a:ext cx="5572125" cy="1890944"/>
          </a:xfrm>
        </p:spPr>
        <p:txBody>
          <a:bodyPr anchor="t">
            <a:normAutofit/>
          </a:bodyPr>
          <a:lstStyle/>
          <a:p>
            <a:br>
              <a:rPr lang="de-DE" sz="3600" dirty="0"/>
            </a:br>
            <a:r>
              <a:rPr lang="de-DE" sz="3600" dirty="0"/>
              <a:t>Bildung</a:t>
            </a:r>
          </a:p>
        </p:txBody>
      </p:sp>
      <p:sp>
        <p:nvSpPr>
          <p:cNvPr id="5" name="Untertitel 4">
            <a:extLst>
              <a:ext uri="{FF2B5EF4-FFF2-40B4-BE49-F238E27FC236}">
                <a16:creationId xmlns:a16="http://schemas.microsoft.com/office/drawing/2014/main" id="{34C7BF47-E940-4440-ACE2-FD9115B127F5}"/>
              </a:ext>
            </a:extLst>
          </p:cNvPr>
          <p:cNvSpPr>
            <a:spLocks noGrp="1"/>
          </p:cNvSpPr>
          <p:nvPr>
            <p:ph type="subTitle" idx="1"/>
          </p:nvPr>
        </p:nvSpPr>
        <p:spPr>
          <a:xfrm>
            <a:off x="1480464" y="3865338"/>
            <a:ext cx="4210167" cy="971706"/>
          </a:xfrm>
        </p:spPr>
        <p:txBody>
          <a:bodyPr anchor="b">
            <a:normAutofit/>
          </a:bodyPr>
          <a:lstStyle/>
          <a:p>
            <a:r>
              <a:rPr lang="de-DE" dirty="0"/>
              <a:t>Erwartungshaltungen an Schüler*innen</a:t>
            </a:r>
          </a:p>
        </p:txBody>
      </p:sp>
      <p:pic>
        <p:nvPicPr>
          <p:cNvPr id="9" name="Picture 1">
            <a:extLst>
              <a:ext uri="{FF2B5EF4-FFF2-40B4-BE49-F238E27FC236}">
                <a16:creationId xmlns:a16="http://schemas.microsoft.com/office/drawing/2014/main" id="{3C48FAC7-F87D-4F37-9E95-87F91D422155}"/>
              </a:ext>
            </a:extLst>
          </p:cNvPr>
          <p:cNvPicPr>
            <a:picLocks noChangeAspect="1"/>
          </p:cNvPicPr>
          <p:nvPr/>
        </p:nvPicPr>
        <p:blipFill rotWithShape="1">
          <a:blip r:embed="rId2"/>
          <a:srcRect l="15291" r="17958" b="-2"/>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3703659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700"/>
                                        <p:tgtEl>
                                          <p:spTgt spid="5">
                                            <p:txEl>
                                              <p:pRg st="0" end="0"/>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4"/>
                                        </p:tgtEl>
                                        <p:attrNameLst>
                                          <p:attrName>style.visibility</p:attrName>
                                        </p:attrNameLst>
                                      </p:cBhvr>
                                      <p:to>
                                        <p:strVal val="visible"/>
                                      </p:to>
                                    </p:set>
                                    <p:animEffect transition="in" filter="fade">
                                      <p:cBhvr>
                                        <p:cTn id="13"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n Formation fliegende Vögel">
            <a:extLst>
              <a:ext uri="{FF2B5EF4-FFF2-40B4-BE49-F238E27FC236}">
                <a16:creationId xmlns:a16="http://schemas.microsoft.com/office/drawing/2014/main" id="{BDBC9B9F-E904-48AE-841B-F8346A0FAFBC}"/>
              </a:ext>
            </a:extLst>
          </p:cNvPr>
          <p:cNvPicPr>
            <a:picLocks noChangeAspect="1"/>
          </p:cNvPicPr>
          <p:nvPr/>
        </p:nvPicPr>
        <p:blipFill rotWithShape="1">
          <a:blip r:embed="rId2"/>
          <a:srcRect r="14838" b="1"/>
          <a:stretch/>
        </p:blipFill>
        <p:spPr>
          <a:xfrm>
            <a:off x="-4" y="-423"/>
            <a:ext cx="6750319" cy="6408311"/>
          </a:xfrm>
          <a:prstGeom prst="rect">
            <a:avLst/>
          </a:prstGeom>
        </p:spPr>
      </p:pic>
      <p:sp>
        <p:nvSpPr>
          <p:cNvPr id="6" name="Textfeld 5">
            <a:extLst>
              <a:ext uri="{FF2B5EF4-FFF2-40B4-BE49-F238E27FC236}">
                <a16:creationId xmlns:a16="http://schemas.microsoft.com/office/drawing/2014/main" id="{873577D3-B060-465D-94C9-531CBC92EB3A}"/>
              </a:ext>
            </a:extLst>
          </p:cNvPr>
          <p:cNvSpPr txBox="1"/>
          <p:nvPr/>
        </p:nvSpPr>
        <p:spPr>
          <a:xfrm>
            <a:off x="6987655" y="409433"/>
            <a:ext cx="4598352" cy="5549240"/>
          </a:xfrm>
          <a:prstGeom prst="rect">
            <a:avLst/>
          </a:prstGeom>
        </p:spPr>
        <p:txBody>
          <a:bodyPr vert="horz" lIns="0" tIns="0" rIns="0" bIns="0" rtlCol="0">
            <a:noAutofit/>
          </a:bodyPr>
          <a:lstStyle/>
          <a:p>
            <a:pPr indent="-228600">
              <a:lnSpc>
                <a:spcPct val="110000"/>
              </a:lnSpc>
              <a:spcAft>
                <a:spcPts val="600"/>
              </a:spcAf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indent="-228600">
              <a:lnSpc>
                <a:spcPct val="110000"/>
              </a:lnSpc>
              <a:spcAft>
                <a:spcPts val="600"/>
              </a:spcAft>
              <a:buFont typeface="Arial" panose="020B0604020202020204" pitchFamily="34" charset="0"/>
              <a:buChar char="•"/>
            </a:pPr>
            <a:r>
              <a:rPr lang="en-US" sz="2000" dirty="0" err="1">
                <a:latin typeface="Arial" panose="020B0604020202020204" pitchFamily="34" charset="0"/>
                <a:cs typeface="Arial" panose="020B0604020202020204" pitchFamily="34" charset="0"/>
              </a:rPr>
              <a:t>Diskriminierung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ist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durch</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r>
              <a:rPr lang="de-DE" sz="2000" dirty="0">
                <a:latin typeface="Arial" panose="020B0604020202020204" pitchFamily="34" charset="0"/>
                <a:cs typeface="Arial" panose="020B0604020202020204" pitchFamily="34" charset="0"/>
              </a:rPr>
              <a:t>Landesschulgesetze verboten</a:t>
            </a:r>
            <a:endParaRPr lang="en-US" sz="2000" dirty="0">
              <a:latin typeface="Arial" panose="020B0604020202020204" pitchFamily="34" charset="0"/>
              <a:cs typeface="Arial" panose="020B0604020202020204" pitchFamily="34" charset="0"/>
            </a:endParaRPr>
          </a:p>
          <a:p>
            <a:pPr>
              <a:lnSpc>
                <a:spcPct val="110000"/>
              </a:lnSpc>
              <a:spcAft>
                <a:spcPts val="600"/>
              </a:spcAft>
            </a:pPr>
            <a:endParaRPr lang="en-US" sz="2000" dirty="0">
              <a:latin typeface="Arial" panose="020B0604020202020204" pitchFamily="34" charset="0"/>
              <a:cs typeface="Arial" panose="020B0604020202020204" pitchFamily="34" charset="0"/>
            </a:endParaRPr>
          </a:p>
          <a:p>
            <a:pPr indent="-228600">
              <a:lnSpc>
                <a:spcPct val="110000"/>
              </a:lnSpc>
              <a:spcAft>
                <a:spcPts val="600"/>
              </a:spcAft>
              <a:buFont typeface="Arial" panose="020B0604020202020204" pitchFamily="34" charset="0"/>
              <a:buChar char="•"/>
            </a:pPr>
            <a:r>
              <a:rPr lang="en-US" sz="2000" dirty="0" err="1">
                <a:latin typeface="Arial" panose="020B0604020202020204" pitchFamily="34" charset="0"/>
                <a:cs typeface="Arial" panose="020B0604020202020204" pitchFamily="34" charset="0"/>
              </a:rPr>
              <a:t>Stellt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einen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sozialen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Erfarhungsraum</a:t>
            </a: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für</a:t>
            </a:r>
            <a:r>
              <a:rPr lang="en-US" sz="2000" dirty="0">
                <a:latin typeface="Arial" panose="020B0604020202020204" pitchFamily="34" charset="0"/>
                <a:cs typeface="Arial" panose="020B0604020202020204" pitchFamily="34" charset="0"/>
              </a:rPr>
              <a:t> Kinder und </a:t>
            </a:r>
            <a:r>
              <a:rPr lang="en-US" sz="2000" dirty="0" err="1">
                <a:latin typeface="Arial" panose="020B0604020202020204" pitchFamily="34" charset="0"/>
                <a:cs typeface="Arial" panose="020B0604020202020204" pitchFamily="34" charset="0"/>
              </a:rPr>
              <a:t>Jugendliche</a:t>
            </a:r>
            <a:endParaRPr lang="en-US" sz="2000" dirty="0">
              <a:latin typeface="Arial" panose="020B0604020202020204" pitchFamily="34" charset="0"/>
              <a:cs typeface="Arial" panose="020B0604020202020204" pitchFamily="34" charset="0"/>
            </a:endParaRPr>
          </a:p>
          <a:p>
            <a:pPr indent="-228600">
              <a:lnSpc>
                <a:spcPct val="110000"/>
              </a:lnSpc>
              <a:spcAft>
                <a:spcPts val="600"/>
              </a:spcAf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indent="-228600">
              <a:lnSpc>
                <a:spcPct val="110000"/>
              </a:lnSpc>
              <a:spcAft>
                <a:spcPts val="600"/>
              </a:spcAft>
              <a:buFont typeface="Arial" panose="020B0604020202020204" pitchFamily="34" charset="0"/>
              <a:buChar char="•"/>
            </a:pPr>
            <a:r>
              <a:rPr lang="en-US" sz="2000" dirty="0" err="1">
                <a:latin typeface="Arial" panose="020B0604020202020204" pitchFamily="34" charset="0"/>
                <a:cs typeface="Arial" panose="020B0604020202020204" pitchFamily="34" charset="0"/>
              </a:rPr>
              <a:t>Bedeutende</a:t>
            </a:r>
            <a:r>
              <a:rPr lang="en-US" sz="2000" dirty="0">
                <a:latin typeface="Arial" panose="020B0604020202020204" pitchFamily="34" charset="0"/>
                <a:cs typeface="Arial" panose="020B0604020202020204" pitchFamily="34" charset="0"/>
              </a:rPr>
              <a:t> Rolle </a:t>
            </a:r>
            <a:r>
              <a:rPr lang="en-US" sz="2000" dirty="0" err="1">
                <a:latin typeface="Arial" panose="020B0604020202020204" pitchFamily="34" charset="0"/>
                <a:cs typeface="Arial" panose="020B0604020202020204" pitchFamily="34" charset="0"/>
              </a:rPr>
              <a:t>für</a:t>
            </a:r>
            <a:r>
              <a:rPr lang="en-US" sz="2000" dirty="0">
                <a:latin typeface="Arial" panose="020B0604020202020204" pitchFamily="34" charset="0"/>
                <a:cs typeface="Arial" panose="020B0604020202020204" pitchFamily="34" charset="0"/>
              </a:rPr>
              <a:t> die</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Persönlichkeitsentwicklung</a:t>
            </a:r>
            <a:endParaRPr lang="en-US" sz="2000" dirty="0">
              <a:latin typeface="Arial" panose="020B0604020202020204" pitchFamily="34" charset="0"/>
              <a:cs typeface="Arial" panose="020B0604020202020204" pitchFamily="34" charset="0"/>
            </a:endParaRPr>
          </a:p>
          <a:p>
            <a:pPr indent="-228600">
              <a:lnSpc>
                <a:spcPct val="110000"/>
              </a:lnSpc>
              <a:spcAft>
                <a:spcPts val="600"/>
              </a:spcAft>
              <a:buFont typeface="Arial" panose="020B0604020202020204" pitchFamily="34" charset="0"/>
              <a:buChar char="•"/>
            </a:pPr>
            <a:endParaRPr lang="en-US" sz="2000" dirty="0">
              <a:latin typeface="Arial" panose="020B0604020202020204" pitchFamily="34" charset="0"/>
              <a:cs typeface="Arial" panose="020B0604020202020204" pitchFamily="34" charset="0"/>
            </a:endParaRPr>
          </a:p>
          <a:p>
            <a:pPr indent="-228600">
              <a:lnSpc>
                <a:spcPct val="110000"/>
              </a:lnSpc>
              <a:spcAft>
                <a:spcPts val="600"/>
              </a:spcAft>
              <a:buFont typeface="Arial" panose="020B0604020202020204" pitchFamily="34" charset="0"/>
              <a:buChar char="•"/>
            </a:pPr>
            <a:r>
              <a:rPr lang="en-US" sz="2000" dirty="0" err="1">
                <a:latin typeface="Arial" panose="020B0604020202020204" pitchFamily="34" charset="0"/>
                <a:cs typeface="Arial" panose="020B0604020202020204" pitchFamily="34" charset="0"/>
              </a:rPr>
              <a:t>Schulbücher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haben</a:t>
            </a:r>
            <a:r>
              <a:rPr lang="en-US" sz="2000" dirty="0">
                <a:latin typeface="Arial" panose="020B0604020202020204" pitchFamily="34" charset="0"/>
                <a:cs typeface="Arial" panose="020B0604020202020204" pitchFamily="34" charset="0"/>
              </a:rPr>
              <a:t> den </a:t>
            </a:r>
            <a:r>
              <a:rPr lang="en-US" sz="2000" dirty="0" err="1">
                <a:latin typeface="Arial" panose="020B0604020202020204" pitchFamily="34" charset="0"/>
                <a:cs typeface="Arial" panose="020B0604020202020204" pitchFamily="34" charset="0"/>
              </a:rPr>
              <a:t>Auftrag</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Gleichstellung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zu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befördern</a:t>
            </a:r>
            <a:endParaRPr lang="en-US" sz="2000" dirty="0">
              <a:latin typeface="Arial" panose="020B0604020202020204" pitchFamily="34" charset="0"/>
              <a:cs typeface="Arial" panose="020B0604020202020204" pitchFamily="34" charset="0"/>
            </a:endParaRPr>
          </a:p>
          <a:p>
            <a:pPr algn="r">
              <a:lnSpc>
                <a:spcPct val="110000"/>
              </a:lnSpc>
              <a:spcAft>
                <a:spcPts val="600"/>
              </a:spcAft>
            </a:pPr>
            <a:endParaRPr lang="en-US" sz="1000" dirty="0">
              <a:latin typeface="Arial" panose="020B0604020202020204" pitchFamily="34" charset="0"/>
              <a:cs typeface="Arial" panose="020B0604020202020204" pitchFamily="34" charset="0"/>
            </a:endParaRPr>
          </a:p>
          <a:p>
            <a:pPr indent="-228600" algn="r">
              <a:lnSpc>
                <a:spcPct val="110000"/>
              </a:lnSpc>
              <a:spcAft>
                <a:spcPts val="600"/>
              </a:spcAft>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a:p>
            <a:pPr indent="-228600" algn="r">
              <a:lnSpc>
                <a:spcPct val="110000"/>
              </a:lnSpc>
              <a:spcAft>
                <a:spcPts val="600"/>
              </a:spcAft>
              <a:buFont typeface="Arial" panose="020B0604020202020204" pitchFamily="34" charset="0"/>
              <a:buChar char="•"/>
            </a:pPr>
            <a:endParaRPr lang="en-US" sz="1000" dirty="0">
              <a:latin typeface="Arial" panose="020B0604020202020204" pitchFamily="34" charset="0"/>
              <a:cs typeface="Arial" panose="020B0604020202020204" pitchFamily="34" charset="0"/>
            </a:endParaRPr>
          </a:p>
          <a:p>
            <a:pPr algn="r">
              <a:lnSpc>
                <a:spcPct val="110000"/>
              </a:lnSpc>
              <a:spcAft>
                <a:spcPts val="600"/>
              </a:spcAft>
            </a:pPr>
            <a:r>
              <a:rPr lang="en-US" sz="1000" dirty="0">
                <a:latin typeface="Arial" panose="020B0604020202020204" pitchFamily="34" charset="0"/>
                <a:cs typeface="Arial" panose="020B0604020202020204" pitchFamily="34" charset="0"/>
              </a:rPr>
              <a:t>(Hartmann 2012, S.37ff.) </a:t>
            </a:r>
          </a:p>
          <a:p>
            <a:pPr>
              <a:lnSpc>
                <a:spcPct val="110000"/>
              </a:lnSpc>
              <a:spcAft>
                <a:spcPts val="600"/>
              </a:spcAft>
            </a:pPr>
            <a:endParaRPr lang="en-US" sz="2000" dirty="0">
              <a:latin typeface="Arial" panose="020B0604020202020204" pitchFamily="34" charset="0"/>
              <a:cs typeface="Arial" panose="020B0604020202020204" pitchFamily="34" charset="0"/>
            </a:endParaRPr>
          </a:p>
        </p:txBody>
      </p:sp>
      <p:sp>
        <p:nvSpPr>
          <p:cNvPr id="8" name="Rechteck 7">
            <a:extLst>
              <a:ext uri="{FF2B5EF4-FFF2-40B4-BE49-F238E27FC236}">
                <a16:creationId xmlns:a16="http://schemas.microsoft.com/office/drawing/2014/main" id="{A609773F-7555-4A06-8B42-E1CD4C6536DB}"/>
              </a:ext>
            </a:extLst>
          </p:cNvPr>
          <p:cNvSpPr/>
          <p:nvPr/>
        </p:nvSpPr>
        <p:spPr>
          <a:xfrm>
            <a:off x="3753134" y="4431688"/>
            <a:ext cx="2997181" cy="923330"/>
          </a:xfrm>
          <a:prstGeom prst="rect">
            <a:avLst/>
          </a:prstGeom>
        </p:spPr>
        <p:txBody>
          <a:bodyPr wrap="square">
            <a:spAutoFit/>
          </a:bodyPr>
          <a:lstStyle/>
          <a:p>
            <a:r>
              <a:rPr lang="en-US" sz="5400" b="1" dirty="0">
                <a:latin typeface="Arial" panose="020B0604020202020204" pitchFamily="34" charset="0"/>
                <a:cs typeface="Arial" panose="020B0604020202020204" pitchFamily="34" charset="0"/>
              </a:rPr>
              <a:t>Schule</a:t>
            </a:r>
            <a:endParaRPr lang="de-DE" sz="5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04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7"/>
                                        </p:tgtEl>
                                        <p:attrNameLst>
                                          <p:attrName>style.visibility</p:attrName>
                                        </p:attrNameLst>
                                      </p:cBhvr>
                                      <p:to>
                                        <p:strVal val="visible"/>
                                      </p:to>
                                    </p:set>
                                    <p:animEffect transition="in" filter="fade">
                                      <p:cBhvr>
                                        <p:cTn id="7"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6FDBABB8-9058-4B19-BB24-E67665BC64F8}"/>
              </a:ext>
            </a:extLst>
          </p:cNvPr>
          <p:cNvSpPr>
            <a:spLocks noGrp="1"/>
          </p:cNvSpPr>
          <p:nvPr>
            <p:ph type="title"/>
          </p:nvPr>
        </p:nvSpPr>
        <p:spPr>
          <a:xfrm>
            <a:off x="387927" y="1028701"/>
            <a:ext cx="3248863" cy="3020785"/>
          </a:xfrm>
        </p:spPr>
        <p:txBody>
          <a:bodyPr>
            <a:normAutofit/>
          </a:bodyPr>
          <a:lstStyle/>
          <a:p>
            <a:pPr algn="r"/>
            <a:br>
              <a:rPr lang="de-DE" sz="2700">
                <a:solidFill>
                  <a:schemeClr val="bg1"/>
                </a:solidFill>
              </a:rPr>
            </a:br>
            <a:br>
              <a:rPr lang="de-DE" sz="2700">
                <a:solidFill>
                  <a:schemeClr val="bg1"/>
                </a:solidFill>
              </a:rPr>
            </a:br>
            <a:r>
              <a:rPr lang="de-DE" sz="2700">
                <a:solidFill>
                  <a:schemeClr val="bg1"/>
                </a:solidFill>
              </a:rPr>
              <a:t>Stereotypen</a:t>
            </a:r>
          </a:p>
        </p:txBody>
      </p:sp>
      <p:sp>
        <p:nvSpPr>
          <p:cNvPr id="3" name="Inhaltsplatzhalter 2">
            <a:extLst>
              <a:ext uri="{FF2B5EF4-FFF2-40B4-BE49-F238E27FC236}">
                <a16:creationId xmlns:a16="http://schemas.microsoft.com/office/drawing/2014/main" id="{96231837-9177-419F-BBC6-D26C242ECC8F}"/>
              </a:ext>
            </a:extLst>
          </p:cNvPr>
          <p:cNvSpPr>
            <a:spLocks noGrp="1"/>
          </p:cNvSpPr>
          <p:nvPr>
            <p:ph idx="1"/>
          </p:nvPr>
        </p:nvSpPr>
        <p:spPr>
          <a:xfrm>
            <a:off x="4777409" y="1028702"/>
            <a:ext cx="6273972" cy="4843462"/>
          </a:xfrm>
        </p:spPr>
        <p:txBody>
          <a:bodyPr>
            <a:normAutofit/>
          </a:bodyPr>
          <a:lstStyle/>
          <a:p>
            <a:pPr>
              <a:lnSpc>
                <a:spcPct val="110000"/>
              </a:lnSpc>
              <a:buFont typeface="Wingdings" panose="05000000000000000000" pitchFamily="2" charset="2"/>
              <a:buChar char="§"/>
            </a:pPr>
            <a:endParaRPr lang="de-DE" sz="1500" dirty="0">
              <a:latin typeface="Arial" panose="020B0604020202020204" pitchFamily="34" charset="0"/>
              <a:cs typeface="Arial" panose="020B0604020202020204" pitchFamily="34" charset="0"/>
            </a:endParaRPr>
          </a:p>
          <a:p>
            <a:pPr>
              <a:lnSpc>
                <a:spcPct val="110000"/>
              </a:lnSpc>
              <a:buFont typeface="Wingdings" panose="05000000000000000000" pitchFamily="2" charset="2"/>
              <a:buChar char="§"/>
            </a:pPr>
            <a:r>
              <a:rPr lang="de-DE" sz="1500" dirty="0">
                <a:latin typeface="Arial" panose="020B0604020202020204" pitchFamily="34" charset="0"/>
                <a:cs typeface="Arial" panose="020B0604020202020204" pitchFamily="34" charset="0"/>
              </a:rPr>
              <a:t>Menschen neigen dazu Objekte und Menschen in voneinander abgegrenzte Kategorien einzuteilen</a:t>
            </a:r>
          </a:p>
          <a:p>
            <a:pPr>
              <a:lnSpc>
                <a:spcPct val="110000"/>
              </a:lnSpc>
              <a:buFont typeface="Wingdings" panose="05000000000000000000" pitchFamily="2" charset="2"/>
              <a:buChar char="§"/>
            </a:pPr>
            <a:endParaRPr lang="de-DE" sz="1500" dirty="0">
              <a:latin typeface="Arial" panose="020B0604020202020204" pitchFamily="34" charset="0"/>
              <a:cs typeface="Arial" panose="020B0604020202020204" pitchFamily="34" charset="0"/>
            </a:endParaRPr>
          </a:p>
          <a:p>
            <a:pPr>
              <a:lnSpc>
                <a:spcPct val="110000"/>
              </a:lnSpc>
              <a:buFont typeface="Wingdings" panose="05000000000000000000" pitchFamily="2" charset="2"/>
              <a:buChar char="§"/>
            </a:pPr>
            <a:r>
              <a:rPr lang="de-DE" sz="1500" dirty="0">
                <a:latin typeface="Arial" panose="020B0604020202020204" pitchFamily="34" charset="0"/>
                <a:cs typeface="Arial" panose="020B0604020202020204" pitchFamily="34" charset="0"/>
              </a:rPr>
              <a:t>Zuordnung von Menschen    	     soziale Kategorisierung</a:t>
            </a:r>
          </a:p>
          <a:p>
            <a:pPr>
              <a:lnSpc>
                <a:spcPct val="110000"/>
              </a:lnSpc>
              <a:buFont typeface="Wingdings" panose="05000000000000000000" pitchFamily="2" charset="2"/>
              <a:buChar char="§"/>
            </a:pPr>
            <a:endParaRPr lang="de-DE" sz="1500" dirty="0">
              <a:latin typeface="Arial" panose="020B0604020202020204" pitchFamily="34" charset="0"/>
              <a:cs typeface="Arial" panose="020B0604020202020204" pitchFamily="34" charset="0"/>
            </a:endParaRPr>
          </a:p>
          <a:p>
            <a:pPr>
              <a:lnSpc>
                <a:spcPct val="110000"/>
              </a:lnSpc>
              <a:buFont typeface="Wingdings" panose="05000000000000000000" pitchFamily="2" charset="2"/>
              <a:buChar char="§"/>
            </a:pPr>
            <a:r>
              <a:rPr lang="de-DE" sz="1500" dirty="0">
                <a:latin typeface="Arial" panose="020B0604020202020204" pitchFamily="34" charset="0"/>
                <a:cs typeface="Arial" panose="020B0604020202020204" pitchFamily="34" charset="0"/>
              </a:rPr>
              <a:t>Stereotypen enthalten Erwartungen, über die Eigenschaften und das Verhalten von Personen einer bestimmten Gruppe</a:t>
            </a:r>
          </a:p>
          <a:p>
            <a:pPr>
              <a:lnSpc>
                <a:spcPct val="110000"/>
              </a:lnSpc>
              <a:buFont typeface="Wingdings" panose="05000000000000000000" pitchFamily="2" charset="2"/>
              <a:buChar char="§"/>
            </a:pPr>
            <a:endParaRPr lang="de-DE" sz="1500" dirty="0">
              <a:latin typeface="Arial" panose="020B0604020202020204" pitchFamily="34" charset="0"/>
              <a:cs typeface="Arial" panose="020B0604020202020204" pitchFamily="34" charset="0"/>
            </a:endParaRPr>
          </a:p>
          <a:p>
            <a:pPr>
              <a:lnSpc>
                <a:spcPct val="110000"/>
              </a:lnSpc>
              <a:buFont typeface="Wingdings" panose="05000000000000000000" pitchFamily="2" charset="2"/>
              <a:buChar char="§"/>
            </a:pPr>
            <a:r>
              <a:rPr lang="de-DE" sz="1500" u="sng" dirty="0">
                <a:latin typeface="Arial" panose="020B0604020202020204" pitchFamily="34" charset="0"/>
                <a:cs typeface="Arial" panose="020B0604020202020204" pitchFamily="34" charset="0"/>
              </a:rPr>
              <a:t>Beispiel:</a:t>
            </a:r>
            <a:r>
              <a:rPr lang="de-DE" sz="1500" dirty="0">
                <a:latin typeface="Arial" panose="020B0604020202020204" pitchFamily="34" charset="0"/>
                <a:cs typeface="Arial" panose="020B0604020202020204" pitchFamily="34" charset="0"/>
              </a:rPr>
              <a:t> „Alle Kinder mit langen Haaren sind Mädchen.“</a:t>
            </a:r>
          </a:p>
          <a:p>
            <a:pPr>
              <a:lnSpc>
                <a:spcPct val="110000"/>
              </a:lnSpc>
              <a:buFont typeface="Wingdings" panose="05000000000000000000" pitchFamily="2" charset="2"/>
              <a:buChar char="§"/>
            </a:pPr>
            <a:endParaRPr lang="de-DE" sz="1500" dirty="0">
              <a:latin typeface="Arial" panose="020B0604020202020204" pitchFamily="34" charset="0"/>
              <a:cs typeface="Arial" panose="020B0604020202020204" pitchFamily="34" charset="0"/>
            </a:endParaRPr>
          </a:p>
          <a:p>
            <a:pPr marL="0" indent="0">
              <a:lnSpc>
                <a:spcPct val="110000"/>
              </a:lnSpc>
              <a:buNone/>
            </a:pPr>
            <a:endParaRPr lang="de-DE" sz="1500" dirty="0">
              <a:latin typeface="Arial" panose="020B0604020202020204" pitchFamily="34" charset="0"/>
              <a:cs typeface="Arial" panose="020B0604020202020204" pitchFamily="34" charset="0"/>
            </a:endParaRPr>
          </a:p>
          <a:p>
            <a:pPr marL="0" indent="0">
              <a:lnSpc>
                <a:spcPct val="110000"/>
              </a:lnSpc>
              <a:buNone/>
            </a:pPr>
            <a:r>
              <a:rPr lang="de-DE" sz="1500" dirty="0">
                <a:latin typeface="Arial" panose="020B0604020202020204" pitchFamily="34" charset="0"/>
                <a:ea typeface="Times New Roman" panose="02020603050405020304" pitchFamily="18" charset="0"/>
                <a:cs typeface="Times New Roman" panose="02020603050405020304" pitchFamily="18" charset="0"/>
              </a:rPr>
              <a:t>(Glock / Kleen 2020, S.3f.) </a:t>
            </a:r>
            <a:r>
              <a:rPr lang="de-DE" sz="1500" dirty="0">
                <a:latin typeface="Arial" panose="020B0604020202020204" pitchFamily="34" charset="0"/>
                <a:cs typeface="Arial" panose="020B0604020202020204" pitchFamily="34" charset="0"/>
              </a:rPr>
              <a:t> </a:t>
            </a:r>
            <a:endParaRPr lang="de-DE" sz="1500" dirty="0"/>
          </a:p>
        </p:txBody>
      </p:sp>
      <p:sp>
        <p:nvSpPr>
          <p:cNvPr id="9" name="Pfeil: nach rechts 8">
            <a:extLst>
              <a:ext uri="{FF2B5EF4-FFF2-40B4-BE49-F238E27FC236}">
                <a16:creationId xmlns:a16="http://schemas.microsoft.com/office/drawing/2014/main" id="{101DC224-F09A-4EE8-B72E-7875001F4303}"/>
              </a:ext>
            </a:extLst>
          </p:cNvPr>
          <p:cNvSpPr/>
          <p:nvPr/>
        </p:nvSpPr>
        <p:spPr>
          <a:xfrm>
            <a:off x="7257959" y="2463130"/>
            <a:ext cx="495392" cy="165770"/>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728645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73961E2D-816C-425A-849D-79FAE24A9951}"/>
              </a:ext>
            </a:extLst>
          </p:cNvPr>
          <p:cNvSpPr>
            <a:spLocks noGrp="1"/>
          </p:cNvSpPr>
          <p:nvPr>
            <p:ph type="body" idx="1"/>
          </p:nvPr>
        </p:nvSpPr>
        <p:spPr>
          <a:xfrm>
            <a:off x="1371600" y="1947716"/>
            <a:ext cx="4841076" cy="458658"/>
          </a:xfrm>
        </p:spPr>
        <p:txBody>
          <a:bodyPr/>
          <a:lstStyle/>
          <a:p>
            <a:pPr algn="ctr"/>
            <a:r>
              <a:rPr lang="de-DE" dirty="0">
                <a:latin typeface="Arial" panose="020B0604020202020204" pitchFamily="34" charset="0"/>
                <a:cs typeface="Arial" panose="020B0604020202020204" pitchFamily="34" charset="0"/>
              </a:rPr>
              <a:t>Jungen </a:t>
            </a:r>
          </a:p>
        </p:txBody>
      </p:sp>
      <p:sp>
        <p:nvSpPr>
          <p:cNvPr id="3" name="Inhaltsplatzhalter 2">
            <a:extLst>
              <a:ext uri="{FF2B5EF4-FFF2-40B4-BE49-F238E27FC236}">
                <a16:creationId xmlns:a16="http://schemas.microsoft.com/office/drawing/2014/main" id="{E68A2290-E1C3-4973-9F57-B5C17D101794}"/>
              </a:ext>
            </a:extLst>
          </p:cNvPr>
          <p:cNvSpPr>
            <a:spLocks noGrp="1"/>
          </p:cNvSpPr>
          <p:nvPr>
            <p:ph sz="half" idx="2"/>
          </p:nvPr>
        </p:nvSpPr>
        <p:spPr>
          <a:xfrm>
            <a:off x="1371600" y="2734651"/>
            <a:ext cx="4841076" cy="3104856"/>
          </a:xfrm>
        </p:spPr>
        <p:txBody>
          <a:bodyPr>
            <a:normAutofit fontScale="92500"/>
          </a:bodyPr>
          <a:lstStyle/>
          <a:p>
            <a:r>
              <a:rPr lang="de-DE" sz="2000" dirty="0">
                <a:latin typeface="Arial" panose="020B0604020202020204" pitchFamily="34" charset="0"/>
                <a:cs typeface="Arial" panose="020B0604020202020204" pitchFamily="34" charset="0"/>
              </a:rPr>
              <a:t>Zuschreibung von Disziplinproblemen und gewalttätigen Verhaltensweisen</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Mehr Aufmerksamkeit seitens der Lehrkräfte – beanspruchen mehr Redezeit</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Geringere Leistungserwartung</a:t>
            </a:r>
          </a:p>
          <a:p>
            <a:endParaRPr lang="de-DE" dirty="0"/>
          </a:p>
        </p:txBody>
      </p:sp>
      <p:sp>
        <p:nvSpPr>
          <p:cNvPr id="4" name="Textplatzhalter 3">
            <a:extLst>
              <a:ext uri="{FF2B5EF4-FFF2-40B4-BE49-F238E27FC236}">
                <a16:creationId xmlns:a16="http://schemas.microsoft.com/office/drawing/2014/main" id="{715EBECB-EE60-40AB-8CAB-4DBA17E1EBD0}"/>
              </a:ext>
            </a:extLst>
          </p:cNvPr>
          <p:cNvSpPr>
            <a:spLocks noGrp="1"/>
          </p:cNvSpPr>
          <p:nvPr>
            <p:ph type="body" sz="quarter" idx="3"/>
          </p:nvPr>
        </p:nvSpPr>
        <p:spPr>
          <a:xfrm>
            <a:off x="6761316" y="1991161"/>
            <a:ext cx="4846320" cy="458658"/>
          </a:xfrm>
        </p:spPr>
        <p:txBody>
          <a:bodyPr/>
          <a:lstStyle/>
          <a:p>
            <a:pPr algn="ctr"/>
            <a:r>
              <a:rPr lang="de-DE" dirty="0">
                <a:latin typeface="Arial" panose="020B0604020202020204" pitchFamily="34" charset="0"/>
                <a:cs typeface="Arial" panose="020B0604020202020204" pitchFamily="34" charset="0"/>
              </a:rPr>
              <a:t>Mädchen</a:t>
            </a:r>
          </a:p>
        </p:txBody>
      </p:sp>
      <p:sp>
        <p:nvSpPr>
          <p:cNvPr id="5" name="Inhaltsplatzhalter 4">
            <a:extLst>
              <a:ext uri="{FF2B5EF4-FFF2-40B4-BE49-F238E27FC236}">
                <a16:creationId xmlns:a16="http://schemas.microsoft.com/office/drawing/2014/main" id="{ADD9E1D7-2ADD-49EB-9DDA-A4CA3C9BC583}"/>
              </a:ext>
            </a:extLst>
          </p:cNvPr>
          <p:cNvSpPr>
            <a:spLocks noGrp="1"/>
          </p:cNvSpPr>
          <p:nvPr>
            <p:ph sz="quarter" idx="4"/>
          </p:nvPr>
        </p:nvSpPr>
        <p:spPr>
          <a:xfrm>
            <a:off x="6766560" y="2821540"/>
            <a:ext cx="4841076" cy="3104856"/>
          </a:xfrm>
        </p:spPr>
        <p:txBody>
          <a:bodyPr>
            <a:normAutofit fontScale="92500" lnSpcReduction="20000"/>
          </a:bodyPr>
          <a:lstStyle/>
          <a:p>
            <a:r>
              <a:rPr lang="de-DE" sz="2100" dirty="0">
                <a:latin typeface="Arial" panose="020B0604020202020204" pitchFamily="34" charset="0"/>
                <a:cs typeface="Arial" panose="020B0604020202020204" pitchFamily="34" charset="0"/>
              </a:rPr>
              <a:t>Zuschreibung von „Schulfreundlichkeit“</a:t>
            </a:r>
          </a:p>
          <a:p>
            <a:endParaRPr lang="de-DE" sz="2100" dirty="0">
              <a:latin typeface="Arial" panose="020B0604020202020204" pitchFamily="34" charset="0"/>
              <a:cs typeface="Arial" panose="020B0604020202020204" pitchFamily="34" charset="0"/>
            </a:endParaRPr>
          </a:p>
          <a:p>
            <a:r>
              <a:rPr lang="de-DE" sz="2100" dirty="0">
                <a:latin typeface="Arial" panose="020B0604020202020204" pitchFamily="34" charset="0"/>
                <a:cs typeface="Arial" panose="020B0604020202020204" pitchFamily="34" charset="0"/>
              </a:rPr>
              <a:t>Geringere Beachtung der </a:t>
            </a:r>
            <a:br>
              <a:rPr lang="de-DE" sz="2100" dirty="0">
                <a:latin typeface="Arial" panose="020B0604020202020204" pitchFamily="34" charset="0"/>
                <a:cs typeface="Arial" panose="020B0604020202020204" pitchFamily="34" charset="0"/>
              </a:rPr>
            </a:br>
            <a:r>
              <a:rPr lang="de-DE" sz="2100" dirty="0">
                <a:latin typeface="Arial" panose="020B0604020202020204" pitchFamily="34" charset="0"/>
                <a:cs typeface="Arial" panose="020B0604020202020204" pitchFamily="34" charset="0"/>
              </a:rPr>
              <a:t>Lehrkräfte </a:t>
            </a:r>
          </a:p>
          <a:p>
            <a:endParaRPr lang="de-DE" sz="2100" dirty="0">
              <a:latin typeface="Arial" panose="020B0604020202020204" pitchFamily="34" charset="0"/>
              <a:cs typeface="Arial" panose="020B0604020202020204" pitchFamily="34" charset="0"/>
            </a:endParaRPr>
          </a:p>
          <a:p>
            <a:r>
              <a:rPr lang="de-DE" sz="2100" dirty="0">
                <a:latin typeface="Arial" panose="020B0604020202020204" pitchFamily="34" charset="0"/>
                <a:cs typeface="Arial" panose="020B0604020202020204" pitchFamily="34" charset="0"/>
              </a:rPr>
              <a:t>Höhere Leistungserwartung</a:t>
            </a:r>
          </a:p>
          <a:p>
            <a:endParaRPr lang="de-DE" dirty="0"/>
          </a:p>
          <a:p>
            <a:pPr marL="0" indent="0" algn="r">
              <a:buNone/>
            </a:pPr>
            <a:r>
              <a:rPr lang="de-DE" sz="1000" dirty="0">
                <a:latin typeface="Arial" panose="020B0604020202020204" pitchFamily="34" charset="0"/>
                <a:cs typeface="Arial" panose="020B0604020202020204" pitchFamily="34" charset="0"/>
              </a:rPr>
              <a:t>(vgl. Schultheis 2012, S. 406 ff.)</a:t>
            </a:r>
          </a:p>
          <a:p>
            <a:pPr marL="0" indent="0" algn="r">
              <a:buNone/>
            </a:pPr>
            <a:endParaRPr lang="de-DE" dirty="0"/>
          </a:p>
        </p:txBody>
      </p:sp>
      <p:sp>
        <p:nvSpPr>
          <p:cNvPr id="6" name="Titel 5">
            <a:extLst>
              <a:ext uri="{FF2B5EF4-FFF2-40B4-BE49-F238E27FC236}">
                <a16:creationId xmlns:a16="http://schemas.microsoft.com/office/drawing/2014/main" id="{AB79A7BE-CEB0-494C-AF18-36329A3B6D5D}"/>
              </a:ext>
            </a:extLst>
          </p:cNvPr>
          <p:cNvSpPr>
            <a:spLocks noGrp="1"/>
          </p:cNvSpPr>
          <p:nvPr>
            <p:ph type="title"/>
          </p:nvPr>
        </p:nvSpPr>
        <p:spPr>
          <a:xfrm>
            <a:off x="1371600" y="795528"/>
            <a:ext cx="10241280" cy="823912"/>
          </a:xfrm>
        </p:spPr>
        <p:txBody>
          <a:bodyPr/>
          <a:lstStyle/>
          <a:p>
            <a:pPr algn="ctr"/>
            <a:r>
              <a:rPr lang="de-DE" dirty="0">
                <a:latin typeface="Arial" panose="020B0604020202020204" pitchFamily="34" charset="0"/>
                <a:cs typeface="Arial" panose="020B0604020202020204" pitchFamily="34" charset="0"/>
              </a:rPr>
              <a:t>Schulverhalten</a:t>
            </a:r>
          </a:p>
        </p:txBody>
      </p:sp>
    </p:spTree>
    <p:extLst>
      <p:ext uri="{BB962C8B-B14F-4D97-AF65-F5344CB8AC3E}">
        <p14:creationId xmlns:p14="http://schemas.microsoft.com/office/powerpoint/2010/main" val="2724517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0" name="Rectangle 9">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2" name="Rectangle 11">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4" name="Rectangle 13">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w Cen MT"/>
              <a:ea typeface="+mn-ea"/>
              <a:cs typeface="+mn-cs"/>
            </a:endParaRPr>
          </a:p>
        </p:txBody>
      </p:sp>
      <p:sp>
        <p:nvSpPr>
          <p:cNvPr id="16" name="Freeform: Shape 15">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a:ea typeface="+mn-ea"/>
              <a:cs typeface="+mn-cs"/>
            </a:endParaRPr>
          </a:p>
        </p:txBody>
      </p:sp>
      <p:sp>
        <p:nvSpPr>
          <p:cNvPr id="2" name="Titel 1">
            <a:extLst>
              <a:ext uri="{FF2B5EF4-FFF2-40B4-BE49-F238E27FC236}">
                <a16:creationId xmlns:a16="http://schemas.microsoft.com/office/drawing/2014/main" id="{C31803BD-B4FB-4042-9CC9-0C609A181BB9}"/>
              </a:ext>
            </a:extLst>
          </p:cNvPr>
          <p:cNvSpPr>
            <a:spLocks noGrp="1"/>
          </p:cNvSpPr>
          <p:nvPr>
            <p:ph type="title"/>
          </p:nvPr>
        </p:nvSpPr>
        <p:spPr>
          <a:xfrm>
            <a:off x="387927" y="1028701"/>
            <a:ext cx="3248863" cy="3020785"/>
          </a:xfrm>
        </p:spPr>
        <p:txBody>
          <a:bodyPr>
            <a:normAutofit/>
          </a:bodyPr>
          <a:lstStyle/>
          <a:p>
            <a:pPr algn="r"/>
            <a:r>
              <a:rPr lang="de-DE" sz="3200" dirty="0">
                <a:solidFill>
                  <a:schemeClr val="bg1"/>
                </a:solidFill>
              </a:rPr>
              <a:t>Problem</a:t>
            </a:r>
          </a:p>
        </p:txBody>
      </p:sp>
      <p:sp>
        <p:nvSpPr>
          <p:cNvPr id="3" name="Inhaltsplatzhalter 2">
            <a:extLst>
              <a:ext uri="{FF2B5EF4-FFF2-40B4-BE49-F238E27FC236}">
                <a16:creationId xmlns:a16="http://schemas.microsoft.com/office/drawing/2014/main" id="{28DC3980-3C79-486F-858D-1A72B5E0372E}"/>
              </a:ext>
            </a:extLst>
          </p:cNvPr>
          <p:cNvSpPr>
            <a:spLocks noGrp="1"/>
          </p:cNvSpPr>
          <p:nvPr>
            <p:ph idx="1"/>
          </p:nvPr>
        </p:nvSpPr>
        <p:spPr>
          <a:xfrm>
            <a:off x="4777409" y="1028702"/>
            <a:ext cx="6911008" cy="5140588"/>
          </a:xfrm>
        </p:spPr>
        <p:txBody>
          <a:bodyPr>
            <a:normAutofit fontScale="92500" lnSpcReduction="20000"/>
          </a:bodyPr>
          <a:lstStyle/>
          <a:p>
            <a:r>
              <a:rPr lang="de-DE" sz="2000" dirty="0">
                <a:latin typeface="Arial" panose="020B0604020202020204" pitchFamily="34" charset="0"/>
                <a:cs typeface="Arial" panose="020B0604020202020204" pitchFamily="34" charset="0"/>
              </a:rPr>
              <a:t>Stereotypen sind breit geteilt und nicht immer zutreffend </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Ist die Zuschreibung nicht zutreffend, können sie verzerrende Prozesse in Gang setzen und sorgen für Ungleichheit bei der Bewertung</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Einfluss auf das Leistungspotenzial von Mädchen und Jungen in de Schule</a:t>
            </a:r>
          </a:p>
          <a:p>
            <a:endParaRPr lang="de-DE" sz="2000" dirty="0">
              <a:latin typeface="Arial" panose="020B0604020202020204" pitchFamily="34" charset="0"/>
              <a:cs typeface="Arial" panose="020B0604020202020204" pitchFamily="34" charset="0"/>
            </a:endParaRPr>
          </a:p>
          <a:p>
            <a:r>
              <a:rPr lang="de-DE" sz="2000" dirty="0">
                <a:latin typeface="Arial" panose="020B0604020202020204" pitchFamily="34" charset="0"/>
                <a:cs typeface="Arial" panose="020B0604020202020204" pitchFamily="34" charset="0"/>
              </a:rPr>
              <a:t>Stereotype </a:t>
            </a:r>
            <a:r>
              <a:rPr lang="de-DE" sz="2000" dirty="0" err="1">
                <a:latin typeface="Arial" panose="020B0604020202020204" pitchFamily="34" charset="0"/>
                <a:cs typeface="Arial" panose="020B0604020202020204" pitchFamily="34" charset="0"/>
              </a:rPr>
              <a:t>Threat</a:t>
            </a:r>
            <a:r>
              <a:rPr lang="de-DE" sz="2000" dirty="0">
                <a:latin typeface="Arial" panose="020B0604020202020204" pitchFamily="34" charset="0"/>
                <a:cs typeface="Arial" panose="020B0604020202020204" pitchFamily="34" charset="0"/>
              </a:rPr>
              <a:t> 	      Verhalten von Schüler*innen, wenn sie den Eindruck haben, besonders negativ als Mitglieder einer bestimmten Gruppe wahrgenommen zu werden</a:t>
            </a:r>
            <a:endParaRPr lang="en-US" sz="2000" dirty="0">
              <a:latin typeface="Arial" panose="020B0604020202020204" pitchFamily="34" charset="0"/>
              <a:cs typeface="Arial" panose="020B0604020202020204" pitchFamily="34" charset="0"/>
            </a:endParaRPr>
          </a:p>
          <a:p>
            <a:pPr marL="0" indent="0" algn="r">
              <a:buNone/>
            </a:pPr>
            <a:r>
              <a:rPr lang="de-DE" sz="1100" dirty="0"/>
              <a:t>(Glock / Kleen 2020, S.37ff.)  </a:t>
            </a:r>
          </a:p>
          <a:p>
            <a:pPr algn="r"/>
            <a:endParaRPr lang="de-DE" sz="2000" dirty="0">
              <a:latin typeface="Arial" panose="020B0604020202020204" pitchFamily="34" charset="0"/>
              <a:cs typeface="Arial" panose="020B0604020202020204" pitchFamily="34" charset="0"/>
            </a:endParaRPr>
          </a:p>
          <a:p>
            <a:pPr marL="0" indent="0">
              <a:buNone/>
            </a:pPr>
            <a:endParaRPr lang="de-DE" sz="1800" dirty="0"/>
          </a:p>
        </p:txBody>
      </p:sp>
      <p:sp>
        <p:nvSpPr>
          <p:cNvPr id="9" name="Pfeil: nach rechts 8">
            <a:extLst>
              <a:ext uri="{FF2B5EF4-FFF2-40B4-BE49-F238E27FC236}">
                <a16:creationId xmlns:a16="http://schemas.microsoft.com/office/drawing/2014/main" id="{8EE05B11-00D8-45B4-B84F-2686514D154C}"/>
              </a:ext>
            </a:extLst>
          </p:cNvPr>
          <p:cNvSpPr/>
          <p:nvPr/>
        </p:nvSpPr>
        <p:spPr>
          <a:xfrm>
            <a:off x="7050157" y="4404661"/>
            <a:ext cx="769589" cy="246852"/>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srgbClr val="FFFFFF"/>
              </a:solidFill>
              <a:effectLst/>
              <a:uLnTx/>
              <a:uFillTx/>
              <a:latin typeface="Tw Cen MT"/>
              <a:ea typeface="+mn-ea"/>
              <a:cs typeface="+mn-cs"/>
            </a:endParaRPr>
          </a:p>
        </p:txBody>
      </p:sp>
    </p:spTree>
    <p:extLst>
      <p:ext uri="{BB962C8B-B14F-4D97-AF65-F5344CB8AC3E}">
        <p14:creationId xmlns:p14="http://schemas.microsoft.com/office/powerpoint/2010/main" val="1582187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5F1CBA-DD96-40E3-A809-7478B4D6C027}"/>
              </a:ext>
            </a:extLst>
          </p:cNvPr>
          <p:cNvSpPr>
            <a:spLocks noGrp="1"/>
          </p:cNvSpPr>
          <p:nvPr>
            <p:ph type="title"/>
          </p:nvPr>
        </p:nvSpPr>
        <p:spPr>
          <a:xfrm>
            <a:off x="1371600" y="795528"/>
            <a:ext cx="10241280" cy="395097"/>
          </a:xfrm>
        </p:spPr>
        <p:txBody>
          <a:bodyPr>
            <a:normAutofit/>
          </a:bodyPr>
          <a:lstStyle/>
          <a:p>
            <a:r>
              <a:rPr lang="de-DE" sz="2000" dirty="0"/>
              <a:t>Literaturverzeichnis</a:t>
            </a:r>
            <a:endParaRPr lang="de-DE" sz="1800" dirty="0"/>
          </a:p>
        </p:txBody>
      </p:sp>
      <p:sp>
        <p:nvSpPr>
          <p:cNvPr id="3" name="Inhaltsplatzhalter 2">
            <a:extLst>
              <a:ext uri="{FF2B5EF4-FFF2-40B4-BE49-F238E27FC236}">
                <a16:creationId xmlns:a16="http://schemas.microsoft.com/office/drawing/2014/main" id="{19334114-1CD5-47FE-9D49-9276ED8B5847}"/>
              </a:ext>
            </a:extLst>
          </p:cNvPr>
          <p:cNvSpPr>
            <a:spLocks noGrp="1"/>
          </p:cNvSpPr>
          <p:nvPr>
            <p:ph idx="1"/>
          </p:nvPr>
        </p:nvSpPr>
        <p:spPr>
          <a:xfrm>
            <a:off x="1371600" y="1467231"/>
            <a:ext cx="10241280" cy="4595241"/>
          </a:xfrm>
        </p:spPr>
        <p:txBody>
          <a:bodyPr>
            <a:normAutofit/>
          </a:bodyPr>
          <a:lstStyle/>
          <a:p>
            <a:pPr marL="0" indent="0">
              <a:lnSpc>
                <a:spcPct val="100000"/>
              </a:lnSpc>
              <a:buNone/>
            </a:pPr>
            <a:endParaRPr lang="de-DE" sz="1800" b="1"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r>
              <a:rPr lang="de-DE" sz="1800" b="1" kern="1200" dirty="0">
                <a:effectLst/>
                <a:latin typeface="Arial" panose="020B0604020202020204" pitchFamily="34" charset="0"/>
                <a:ea typeface="Times New Roman" panose="02020603050405020304" pitchFamily="18" charset="0"/>
                <a:cs typeface="Times New Roman" panose="02020603050405020304" pitchFamily="18" charset="0"/>
              </a:rPr>
              <a:t>Glock, Sabine / Kleen, Hannah (Hrs</a:t>
            </a:r>
            <a:r>
              <a:rPr lang="de-DE" sz="1800" b="1" dirty="0">
                <a:latin typeface="Arial" panose="020B0604020202020204" pitchFamily="34" charset="0"/>
                <a:ea typeface="Times New Roman" panose="02020603050405020304" pitchFamily="18" charset="0"/>
                <a:cs typeface="Times New Roman" panose="02020603050405020304" pitchFamily="18" charset="0"/>
              </a:rPr>
              <a:t>g.)</a:t>
            </a:r>
            <a:r>
              <a:rPr lang="de-DE" sz="1800" b="1" kern="1200" dirty="0">
                <a:effectLst/>
                <a:latin typeface="Arial" panose="020B0604020202020204" pitchFamily="34" charset="0"/>
                <a:ea typeface="Times New Roman" panose="02020603050405020304" pitchFamily="18" charset="0"/>
                <a:cs typeface="Times New Roman" panose="02020603050405020304" pitchFamily="18" charset="0"/>
              </a:rPr>
              <a:t> (2020): </a:t>
            </a:r>
            <a:r>
              <a:rPr lang="de-DE" sz="1800" kern="1200" dirty="0">
                <a:effectLst/>
                <a:latin typeface="Arial" panose="020B0604020202020204" pitchFamily="34" charset="0"/>
                <a:ea typeface="Times New Roman" panose="02020603050405020304" pitchFamily="18" charset="0"/>
                <a:cs typeface="Times New Roman" panose="02020603050405020304" pitchFamily="18" charset="0"/>
              </a:rPr>
              <a:t>Stereotypen in der Schule. Wiesbaden: Springer</a:t>
            </a:r>
          </a:p>
          <a:p>
            <a:pPr marL="0" indent="0">
              <a:lnSpc>
                <a:spcPct val="100000"/>
              </a:lnSpc>
              <a:buNone/>
            </a:pPr>
            <a:endParaRPr lang="de-DE" sz="1800" dirty="0">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r>
              <a:rPr lang="de-DE" sz="1800" b="1" kern="1200" dirty="0">
                <a:effectLst/>
                <a:latin typeface="Arial" panose="020B0604020202020204" pitchFamily="34" charset="0"/>
                <a:ea typeface="Times New Roman" panose="02020603050405020304" pitchFamily="18" charset="0"/>
                <a:cs typeface="Times New Roman" panose="02020603050405020304" pitchFamily="18" charset="0"/>
              </a:rPr>
              <a:t>Hartmann, Jutta (2012): </a:t>
            </a:r>
            <a:r>
              <a:rPr lang="de-DE" sz="1800" kern="1200" dirty="0">
                <a:effectLst/>
                <a:latin typeface="Arial" panose="020B0604020202020204" pitchFamily="34" charset="0"/>
                <a:ea typeface="Times New Roman" panose="02020603050405020304" pitchFamily="18" charset="0"/>
                <a:cs typeface="Times New Roman" panose="02020603050405020304" pitchFamily="18" charset="0"/>
              </a:rPr>
              <a:t>Institutionen, die unsere Existenz bestimmen: Heteronormativität und Schule. In: Aus Politik und Zeitgeschichte</a:t>
            </a:r>
            <a:endParaRPr lang="de-DE" sz="1800" b="1"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endParaRPr lang="de-DE" sz="1800"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r>
              <a:rPr lang="de-DE" sz="1800" b="1" dirty="0">
                <a:latin typeface="Arial" panose="020B0604020202020204" pitchFamily="34" charset="0"/>
                <a:cs typeface="Arial" panose="020B0604020202020204" pitchFamily="34" charset="0"/>
              </a:rPr>
              <a:t>Schultheis, Claudia (2012):</a:t>
            </a:r>
            <a:r>
              <a:rPr lang="de-DE" sz="1800" dirty="0">
                <a:latin typeface="Arial" panose="020B0604020202020204" pitchFamily="34" charset="0"/>
                <a:cs typeface="Arial" panose="020B0604020202020204" pitchFamily="34" charset="0"/>
              </a:rPr>
              <a:t>Jungenforschung – Ergebnis, Desiderate, Probleme. In:</a:t>
            </a:r>
            <a:r>
              <a:rPr lang="de-DE" sz="1800" b="1" dirty="0">
                <a:latin typeface="Arial" panose="020B0604020202020204" pitchFamily="34" charset="0"/>
                <a:cs typeface="Arial" panose="020B0604020202020204" pitchFamily="34" charset="0"/>
              </a:rPr>
              <a:t> Matzner, Michael / Tischner, Wolfgang (Hrsg.) </a:t>
            </a:r>
            <a:r>
              <a:rPr lang="de-DE" sz="1800" dirty="0">
                <a:latin typeface="Arial" panose="020B0604020202020204" pitchFamily="34" charset="0"/>
                <a:cs typeface="Arial" panose="020B0604020202020204" pitchFamily="34" charset="0"/>
              </a:rPr>
              <a:t>(2012): Handbuch Jungen-Pädagogik, 2. Auflage. Weinheim und Basel: Beltz Verlag</a:t>
            </a:r>
            <a:r>
              <a:rPr lang="de-DE" sz="1800" dirty="0">
                <a:latin typeface="Arial" panose="020B0604020202020204" pitchFamily="34" charset="0"/>
                <a:ea typeface="Times New Roman" panose="02020603050405020304" pitchFamily="18" charset="0"/>
                <a:cs typeface="Arial" panose="020B0604020202020204" pitchFamily="34" charset="0"/>
              </a:rPr>
              <a:t> </a:t>
            </a:r>
            <a:endParaRPr lang="de-DE" sz="1800" dirty="0">
              <a:latin typeface="Arial" panose="020B0604020202020204" pitchFamily="34" charset="0"/>
              <a:ea typeface="Calibri" panose="020F0502020204030204" pitchFamily="34" charset="0"/>
              <a:cs typeface="Arial" panose="020B0604020202020204" pitchFamily="34" charset="0"/>
            </a:endParaRPr>
          </a:p>
          <a:p>
            <a:pPr marL="0" indent="0">
              <a:lnSpc>
                <a:spcPct val="100000"/>
              </a:lnSpc>
              <a:buNone/>
            </a:pPr>
            <a:endParaRPr lang="de-DE" sz="1800"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endParaRPr lang="de-DE" sz="400"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endParaRPr lang="de-DE" sz="400"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buNone/>
            </a:pPr>
            <a:endParaRPr lang="de-DE" sz="1800" dirty="0">
              <a:effectLst/>
              <a:latin typeface="Arial" panose="020B0604020202020204" pitchFamily="34" charset="0"/>
              <a:ea typeface="Calibri" panose="020F0502020204030204" pitchFamily="34" charset="0"/>
              <a:cs typeface="Arial" panose="020B0604020202020204" pitchFamily="34" charset="0"/>
            </a:endParaRPr>
          </a:p>
          <a:p>
            <a:endParaRPr lang="de-DE" dirty="0"/>
          </a:p>
        </p:txBody>
      </p:sp>
    </p:spTree>
    <p:extLst>
      <p:ext uri="{BB962C8B-B14F-4D97-AF65-F5344CB8AC3E}">
        <p14:creationId xmlns:p14="http://schemas.microsoft.com/office/powerpoint/2010/main" val="799743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ACE9E2ED-2BB1-46AE-A037-86EC1BFB33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el 3">
            <a:extLst>
              <a:ext uri="{FF2B5EF4-FFF2-40B4-BE49-F238E27FC236}">
                <a16:creationId xmlns:a16="http://schemas.microsoft.com/office/drawing/2014/main" id="{0CC62309-FA83-42F3-8EF0-1F5A890C862C}"/>
              </a:ext>
            </a:extLst>
          </p:cNvPr>
          <p:cNvSpPr>
            <a:spLocks noGrp="1"/>
          </p:cNvSpPr>
          <p:nvPr>
            <p:ph type="ctrTitle"/>
          </p:nvPr>
        </p:nvSpPr>
        <p:spPr>
          <a:xfrm>
            <a:off x="523874" y="2210541"/>
            <a:ext cx="5572125" cy="1890944"/>
          </a:xfrm>
        </p:spPr>
        <p:txBody>
          <a:bodyPr anchor="t">
            <a:normAutofit/>
          </a:bodyPr>
          <a:lstStyle/>
          <a:p>
            <a:r>
              <a:rPr lang="de-DE" sz="3600" dirty="0"/>
              <a:t> Gleichstellungs-</a:t>
            </a:r>
            <a:br>
              <a:rPr lang="de-DE" sz="3600" dirty="0"/>
            </a:br>
            <a:r>
              <a:rPr lang="de-DE" sz="3600" dirty="0"/>
              <a:t>orientierte</a:t>
            </a:r>
            <a:br>
              <a:rPr lang="de-DE" sz="3600" dirty="0"/>
            </a:br>
            <a:r>
              <a:rPr lang="de-DE" sz="3600" dirty="0"/>
              <a:t>Beratung </a:t>
            </a:r>
          </a:p>
        </p:txBody>
      </p:sp>
      <p:sp>
        <p:nvSpPr>
          <p:cNvPr id="5" name="Untertitel 4">
            <a:extLst>
              <a:ext uri="{FF2B5EF4-FFF2-40B4-BE49-F238E27FC236}">
                <a16:creationId xmlns:a16="http://schemas.microsoft.com/office/drawing/2014/main" id="{34C7BF47-E940-4440-ACE2-FD9115B127F5}"/>
              </a:ext>
            </a:extLst>
          </p:cNvPr>
          <p:cNvSpPr>
            <a:spLocks noGrp="1"/>
          </p:cNvSpPr>
          <p:nvPr>
            <p:ph type="subTitle" idx="1"/>
          </p:nvPr>
        </p:nvSpPr>
        <p:spPr>
          <a:xfrm>
            <a:off x="1480464" y="3865337"/>
            <a:ext cx="4210167" cy="1192815"/>
          </a:xfrm>
        </p:spPr>
        <p:txBody>
          <a:bodyPr anchor="b">
            <a:normAutofit/>
          </a:bodyPr>
          <a:lstStyle/>
          <a:p>
            <a:r>
              <a:rPr lang="de-DE" dirty="0"/>
              <a:t>Hintergründe Der Beratungsform</a:t>
            </a:r>
          </a:p>
        </p:txBody>
      </p:sp>
      <p:sp>
        <p:nvSpPr>
          <p:cNvPr id="55" name="Rectangle 54">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7" y="-3"/>
            <a:ext cx="3611463" cy="6858000"/>
          </a:xfrm>
          <a:prstGeom prst="rect">
            <a:avLst/>
          </a:prstGeom>
          <a:gradFill>
            <a:gsLst>
              <a:gs pos="0">
                <a:schemeClr val="accent5">
                  <a:alpha val="77000"/>
                </a:schemeClr>
              </a:gs>
              <a:gs pos="100000">
                <a:schemeClr val="tx2">
                  <a:lumMod val="50000"/>
                  <a:lumOff val="50000"/>
                  <a:alpha val="52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2000">
                <a:schemeClr val="accent2">
                  <a:alpha val="69000"/>
                </a:schemeClr>
              </a:gs>
              <a:gs pos="99000">
                <a:schemeClr val="accent4">
                  <a:alpha val="74000"/>
                </a:scheme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426853" y="-345671"/>
            <a:ext cx="3429002" cy="4120348"/>
          </a:xfrm>
          <a:prstGeom prst="rect">
            <a:avLst/>
          </a:prstGeom>
          <a:gradFill>
            <a:gsLst>
              <a:gs pos="0">
                <a:schemeClr val="accent5">
                  <a:alpha val="26000"/>
                </a:schemeClr>
              </a:gs>
              <a:gs pos="49000">
                <a:schemeClr val="tx2">
                  <a:lumMod val="75000"/>
                  <a:lumOff val="25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1">
            <a:extLst>
              <a:ext uri="{FF2B5EF4-FFF2-40B4-BE49-F238E27FC236}">
                <a16:creationId xmlns:a16="http://schemas.microsoft.com/office/drawing/2014/main" id="{3C48FAC7-F87D-4F37-9E95-87F91D422155}"/>
              </a:ext>
            </a:extLst>
          </p:cNvPr>
          <p:cNvPicPr>
            <a:picLocks noChangeAspect="1"/>
          </p:cNvPicPr>
          <p:nvPr/>
        </p:nvPicPr>
        <p:blipFill rotWithShape="1">
          <a:blip r:embed="rId2"/>
          <a:srcRect l="15291" r="17958" b="-2"/>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1291081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700"/>
                                        <p:tgtEl>
                                          <p:spTgt spid="5">
                                            <p:txEl>
                                              <p:pRg st="0" end="0"/>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4"/>
                                        </p:tgtEl>
                                        <p:attrNameLst>
                                          <p:attrName>style.visibility</p:attrName>
                                        </p:attrNameLst>
                                      </p:cBhvr>
                                      <p:to>
                                        <p:strVal val="visible"/>
                                      </p:to>
                                    </p:set>
                                    <p:animEffect transition="in" filter="fade">
                                      <p:cBhvr>
                                        <p:cTn id="13"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D7AC9C-C6E4-43E3-9F23-2DB282D950F6}"/>
              </a:ext>
            </a:extLst>
          </p:cNvPr>
          <p:cNvSpPr>
            <a:spLocks noGrp="1"/>
          </p:cNvSpPr>
          <p:nvPr>
            <p:ph type="title"/>
          </p:nvPr>
        </p:nvSpPr>
        <p:spPr/>
        <p:txBody>
          <a:bodyPr/>
          <a:lstStyle/>
          <a:p>
            <a:pPr algn="ctr"/>
            <a:r>
              <a:rPr lang="de-DE" dirty="0"/>
              <a:t>Begriffserklärungen</a:t>
            </a:r>
          </a:p>
        </p:txBody>
      </p:sp>
      <p:sp>
        <p:nvSpPr>
          <p:cNvPr id="3" name="Inhaltsplatzhalter 2">
            <a:extLst>
              <a:ext uri="{FF2B5EF4-FFF2-40B4-BE49-F238E27FC236}">
                <a16:creationId xmlns:a16="http://schemas.microsoft.com/office/drawing/2014/main" id="{C4B54E4C-598B-4CE9-A7C3-0D35B463B074}"/>
              </a:ext>
            </a:extLst>
          </p:cNvPr>
          <p:cNvSpPr>
            <a:spLocks noGrp="1"/>
          </p:cNvSpPr>
          <p:nvPr>
            <p:ph idx="1"/>
          </p:nvPr>
        </p:nvSpPr>
        <p:spPr/>
        <p:txBody>
          <a:bodyPr>
            <a:normAutofit/>
          </a:bodyPr>
          <a:lstStyle/>
          <a:p>
            <a:endParaRPr lang="de-DE" dirty="0">
              <a:latin typeface="Arial" panose="020B0604020202020204" pitchFamily="34" charset="0"/>
              <a:cs typeface="Arial" panose="020B0604020202020204" pitchFamily="34" charset="0"/>
            </a:endParaRPr>
          </a:p>
          <a:p>
            <a:r>
              <a:rPr lang="de-DE" dirty="0">
                <a:latin typeface="Arial" panose="020B0604020202020204" pitchFamily="34" charset="0"/>
                <a:cs typeface="Arial" panose="020B0604020202020204" pitchFamily="34" charset="0"/>
              </a:rPr>
              <a:t>Duden beschreibt </a:t>
            </a:r>
            <a:r>
              <a:rPr lang="de-DE" b="1" dirty="0">
                <a:latin typeface="Arial" panose="020B0604020202020204" pitchFamily="34" charset="0"/>
                <a:cs typeface="Arial" panose="020B0604020202020204" pitchFamily="34" charset="0"/>
              </a:rPr>
              <a:t>Gender </a:t>
            </a:r>
            <a:r>
              <a:rPr lang="de-DE" dirty="0">
                <a:latin typeface="Arial" panose="020B0604020202020204" pitchFamily="34" charset="0"/>
                <a:cs typeface="Arial" panose="020B0604020202020204" pitchFamily="34" charset="0"/>
              </a:rPr>
              <a:t>als „Geschlechtsidentität des Menschen als soziale Kategorie (z. B. im Hinblick auf seine Selbstwahrnehmung, sein Selbstwertgefühl oder sein Rollenverhalten).“ 		</a:t>
            </a:r>
          </a:p>
          <a:p>
            <a:pPr marL="914400" lvl="2" indent="0">
              <a:buNone/>
            </a:pPr>
            <a:r>
              <a:rPr lang="de-DE" dirty="0">
                <a:latin typeface="Arial" panose="020B0604020202020204" pitchFamily="34" charset="0"/>
                <a:cs typeface="Arial" panose="020B0604020202020204" pitchFamily="34" charset="0"/>
              </a:rPr>
              <a:t> </a:t>
            </a:r>
            <a:r>
              <a:rPr lang="de-DE" b="1" u="sng" dirty="0">
                <a:latin typeface="Arial" panose="020B0604020202020204" pitchFamily="34" charset="0"/>
                <a:cs typeface="Arial" panose="020B0604020202020204" pitchFamily="34" charset="0"/>
              </a:rPr>
              <a:t>soziales Geschlecht</a:t>
            </a:r>
          </a:p>
          <a:p>
            <a:endParaRPr lang="de-DE" dirty="0">
              <a:latin typeface="Arial" panose="020B0604020202020204" pitchFamily="34" charset="0"/>
              <a:cs typeface="Arial" panose="020B0604020202020204" pitchFamily="34" charset="0"/>
            </a:endParaRPr>
          </a:p>
          <a:p>
            <a:r>
              <a:rPr lang="de-DE" sz="2000" b="1" dirty="0">
                <a:latin typeface="Arial" panose="020B0604020202020204" pitchFamily="34" charset="0"/>
                <a:cs typeface="Arial" panose="020B0604020202020204" pitchFamily="34" charset="0"/>
              </a:rPr>
              <a:t>Sex	    	 </a:t>
            </a:r>
            <a:r>
              <a:rPr lang="de-DE" sz="2000" b="1" u="sng" dirty="0">
                <a:latin typeface="Arial" panose="020B0604020202020204" pitchFamily="34" charset="0"/>
                <a:cs typeface="Arial" panose="020B0604020202020204" pitchFamily="34" charset="0"/>
              </a:rPr>
              <a:t>biologisches Geschlecht</a:t>
            </a:r>
            <a:endParaRPr lang="de-DE" sz="2000" b="1" dirty="0">
              <a:latin typeface="Arial" panose="020B0604020202020204" pitchFamily="34" charset="0"/>
              <a:cs typeface="Arial" panose="020B0604020202020204" pitchFamily="34" charset="0"/>
            </a:endParaRPr>
          </a:p>
        </p:txBody>
      </p:sp>
      <p:sp>
        <p:nvSpPr>
          <p:cNvPr id="4" name="Pfeil: nach rechts 3">
            <a:extLst>
              <a:ext uri="{FF2B5EF4-FFF2-40B4-BE49-F238E27FC236}">
                <a16:creationId xmlns:a16="http://schemas.microsoft.com/office/drawing/2014/main" id="{7C8AEFB3-AB37-498C-8429-48121B39B4E7}"/>
              </a:ext>
            </a:extLst>
          </p:cNvPr>
          <p:cNvSpPr/>
          <p:nvPr/>
        </p:nvSpPr>
        <p:spPr>
          <a:xfrm>
            <a:off x="1696277" y="4091940"/>
            <a:ext cx="474825" cy="231914"/>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Pfeil: nach rechts 5">
            <a:extLst>
              <a:ext uri="{FF2B5EF4-FFF2-40B4-BE49-F238E27FC236}">
                <a16:creationId xmlns:a16="http://schemas.microsoft.com/office/drawing/2014/main" id="{1EE51AB2-500C-40C8-835C-2649100CD348}"/>
              </a:ext>
            </a:extLst>
          </p:cNvPr>
          <p:cNvSpPr/>
          <p:nvPr/>
        </p:nvSpPr>
        <p:spPr>
          <a:xfrm>
            <a:off x="2405268" y="5181601"/>
            <a:ext cx="474825" cy="243507"/>
          </a:xfrm>
          <a:prstGeom prst="righ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770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6FDBABB8-9058-4B19-BB24-E67665BC64F8}"/>
              </a:ext>
            </a:extLst>
          </p:cNvPr>
          <p:cNvSpPr>
            <a:spLocks noGrp="1"/>
          </p:cNvSpPr>
          <p:nvPr>
            <p:ph type="title"/>
          </p:nvPr>
        </p:nvSpPr>
        <p:spPr>
          <a:xfrm>
            <a:off x="387927" y="1028701"/>
            <a:ext cx="3248863" cy="3020785"/>
          </a:xfrm>
        </p:spPr>
        <p:txBody>
          <a:bodyPr>
            <a:normAutofit/>
          </a:bodyPr>
          <a:lstStyle/>
          <a:p>
            <a:pPr algn="r"/>
            <a:r>
              <a:rPr lang="de-DE" sz="2000">
                <a:solidFill>
                  <a:schemeClr val="bg1"/>
                </a:solidFill>
              </a:rPr>
              <a:t>Wo es an </a:t>
            </a:r>
            <a:br>
              <a:rPr lang="de-DE" sz="2000">
                <a:solidFill>
                  <a:schemeClr val="bg1"/>
                </a:solidFill>
              </a:rPr>
            </a:br>
            <a:r>
              <a:rPr lang="de-DE" sz="2000">
                <a:solidFill>
                  <a:schemeClr val="bg1"/>
                </a:solidFill>
              </a:rPr>
              <a:t> Gleichstellung</a:t>
            </a:r>
            <a:br>
              <a:rPr lang="de-DE" sz="2000">
                <a:solidFill>
                  <a:schemeClr val="bg1"/>
                </a:solidFill>
              </a:rPr>
            </a:br>
            <a:br>
              <a:rPr lang="de-DE" sz="2000">
                <a:solidFill>
                  <a:schemeClr val="bg1"/>
                </a:solidFill>
              </a:rPr>
            </a:br>
            <a:r>
              <a:rPr lang="de-DE" sz="2000">
                <a:solidFill>
                  <a:schemeClr val="bg1"/>
                </a:solidFill>
              </a:rPr>
              <a:t>fehlt</a:t>
            </a:r>
          </a:p>
        </p:txBody>
      </p:sp>
      <p:sp>
        <p:nvSpPr>
          <p:cNvPr id="3" name="Inhaltsplatzhalter 2">
            <a:extLst>
              <a:ext uri="{FF2B5EF4-FFF2-40B4-BE49-F238E27FC236}">
                <a16:creationId xmlns:a16="http://schemas.microsoft.com/office/drawing/2014/main" id="{96231837-9177-419F-BBC6-D26C242ECC8F}"/>
              </a:ext>
            </a:extLst>
          </p:cNvPr>
          <p:cNvSpPr>
            <a:spLocks noGrp="1"/>
          </p:cNvSpPr>
          <p:nvPr>
            <p:ph idx="1"/>
          </p:nvPr>
        </p:nvSpPr>
        <p:spPr>
          <a:xfrm>
            <a:off x="4777409" y="1028702"/>
            <a:ext cx="6273972" cy="4843462"/>
          </a:xfrm>
        </p:spPr>
        <p:txBody>
          <a:bodyPr>
            <a:normAutofit/>
          </a:bodyPr>
          <a:lstStyle/>
          <a:p>
            <a:pPr>
              <a:lnSpc>
                <a:spcPct val="110000"/>
              </a:lnSpc>
              <a:buFont typeface="Wingdings" panose="05000000000000000000" pitchFamily="2" charset="2"/>
              <a:buChar char="§"/>
            </a:pPr>
            <a:r>
              <a:rPr lang="de-DE" sz="1500">
                <a:latin typeface="Arial" panose="020B0604020202020204" pitchFamily="34" charset="0"/>
                <a:cs typeface="Arial" panose="020B0604020202020204" pitchFamily="34" charset="0"/>
              </a:rPr>
              <a:t>Frauen verdienen im Schnitt weniger als Männer – auch in gleichen beruflichen Positionen.</a:t>
            </a:r>
          </a:p>
          <a:p>
            <a:pPr>
              <a:lnSpc>
                <a:spcPct val="110000"/>
              </a:lnSpc>
              <a:buFont typeface="Wingdings" panose="05000000000000000000" pitchFamily="2" charset="2"/>
              <a:buChar char="§"/>
            </a:pPr>
            <a:r>
              <a:rPr lang="de-DE" sz="1500">
                <a:latin typeface="Arial" panose="020B0604020202020204" pitchFamily="34" charset="0"/>
                <a:cs typeface="Arial" panose="020B0604020202020204" pitchFamily="34" charset="0"/>
              </a:rPr>
              <a:t>Frauen werden häufiger als Männer Opfer von sexualisierter Gewalt.</a:t>
            </a:r>
          </a:p>
          <a:p>
            <a:pPr>
              <a:lnSpc>
                <a:spcPct val="110000"/>
              </a:lnSpc>
              <a:buFont typeface="Wingdings" panose="05000000000000000000" pitchFamily="2" charset="2"/>
              <a:buChar char="§"/>
            </a:pPr>
            <a:r>
              <a:rPr lang="de-DE" sz="1500">
                <a:latin typeface="Arial" panose="020B0604020202020204" pitchFamily="34" charset="0"/>
                <a:cs typeface="Arial" panose="020B0604020202020204" pitchFamily="34" charset="0"/>
              </a:rPr>
              <a:t>Frauen, die Kinder haben, müssen häufig Mehrfachbelastungen aufgrund von Familienarbeit und Erwerbstätigkeit auf sich nehmen. </a:t>
            </a:r>
          </a:p>
          <a:p>
            <a:pPr>
              <a:lnSpc>
                <a:spcPct val="110000"/>
              </a:lnSpc>
              <a:buFont typeface="Wingdings" panose="05000000000000000000" pitchFamily="2" charset="2"/>
              <a:buChar char="§"/>
            </a:pPr>
            <a:r>
              <a:rPr lang="de-DE" sz="1500">
                <a:latin typeface="Arial" panose="020B0604020202020204" pitchFamily="34" charset="0"/>
                <a:cs typeface="Arial" panose="020B0604020202020204" pitchFamily="34" charset="0"/>
              </a:rPr>
              <a:t>Frauen, die sich gegen eine Vollzeit-Erwerbstätigkeit entscheiden, können häufig keine ausreichende eigenständige soziale Absicherung erreichen (Schober/Tenschert 2014, S. 7). </a:t>
            </a:r>
          </a:p>
          <a:p>
            <a:pPr>
              <a:lnSpc>
                <a:spcPct val="110000"/>
              </a:lnSpc>
              <a:buFont typeface="Wingdings" panose="05000000000000000000" pitchFamily="2" charset="2"/>
              <a:buChar char="§"/>
            </a:pPr>
            <a:r>
              <a:rPr lang="de-DE" sz="1500">
                <a:latin typeface="Arial" panose="020B0604020202020204" pitchFamily="34" charset="0"/>
                <a:cs typeface="Arial" panose="020B0604020202020204" pitchFamily="34" charset="0"/>
              </a:rPr>
              <a:t>Im Gesundheits- und Sozialwesen arbeiten weiterhin überwiegend Frauen. </a:t>
            </a:r>
            <a:r>
              <a:rPr lang="de-DE" sz="1500">
                <a:effectLst/>
                <a:latin typeface="Arial" panose="020B0604020202020204" pitchFamily="34" charset="0"/>
                <a:ea typeface="Calibri" panose="020F0502020204030204" pitchFamily="34" charset="0"/>
                <a:cs typeface="Arial" panose="020B0604020202020204" pitchFamily="34" charset="0"/>
              </a:rPr>
              <a:t>Soziale Berufe werden noch nicht </a:t>
            </a:r>
            <a:r>
              <a:rPr lang="de-DE" sz="1500">
                <a:effectLst/>
                <a:latin typeface="Arial" panose="020B0604020202020204" pitchFamily="34" charset="0"/>
                <a:cs typeface="Arial" panose="020B0604020202020204" pitchFamily="34" charset="0"/>
              </a:rPr>
              <a:t>entsprechend ihrer fachlichen Expertise und gesellschaftlicher Bedeutung bewertet. </a:t>
            </a:r>
          </a:p>
          <a:p>
            <a:pPr>
              <a:lnSpc>
                <a:spcPct val="110000"/>
              </a:lnSpc>
              <a:buFont typeface="Wingdings" panose="05000000000000000000" pitchFamily="2" charset="2"/>
              <a:buChar char="§"/>
            </a:pPr>
            <a:r>
              <a:rPr lang="de-DE" sz="1500">
                <a:effectLst/>
                <a:latin typeface="Arial" panose="020B0604020202020204" pitchFamily="34" charset="0"/>
              </a:rPr>
              <a:t>Frauen sind in Führungspositionen unterrepräsentiert.</a:t>
            </a:r>
            <a:endParaRPr lang="de-DE" sz="1500">
              <a:latin typeface="Arial" panose="020B0604020202020204" pitchFamily="34" charset="0"/>
              <a:cs typeface="Arial" panose="020B0604020202020204" pitchFamily="34" charset="0"/>
            </a:endParaRPr>
          </a:p>
          <a:p>
            <a:pPr>
              <a:lnSpc>
                <a:spcPct val="110000"/>
              </a:lnSpc>
              <a:buFont typeface="Wingdings" panose="05000000000000000000" pitchFamily="2" charset="2"/>
              <a:buChar char="§"/>
            </a:pPr>
            <a:r>
              <a:rPr lang="de-DE" sz="1500">
                <a:latin typeface="Arial" panose="020B0604020202020204" pitchFamily="34" charset="0"/>
              </a:rPr>
              <a:t>Es gibt keine G</a:t>
            </a:r>
            <a:r>
              <a:rPr lang="de-DE" sz="1500">
                <a:effectLst/>
                <a:latin typeface="Arial" panose="020B0604020202020204" pitchFamily="34" charset="0"/>
              </a:rPr>
              <a:t>leichberechtigte Beteiligung von Frauen in Parlamenten auf allen Ebenen </a:t>
            </a:r>
            <a:r>
              <a:rPr lang="de-DE" sz="1500">
                <a:latin typeface="Arial" panose="020B0604020202020204" pitchFamily="34" charset="0"/>
                <a:cs typeface="Arial" panose="020B0604020202020204" pitchFamily="34" charset="0"/>
              </a:rPr>
              <a:t>(BMFSFJ 2020). </a:t>
            </a:r>
            <a:endParaRPr lang="de-DE" sz="1500"/>
          </a:p>
        </p:txBody>
      </p:sp>
    </p:spTree>
    <p:extLst>
      <p:ext uri="{BB962C8B-B14F-4D97-AF65-F5344CB8AC3E}">
        <p14:creationId xmlns:p14="http://schemas.microsoft.com/office/powerpoint/2010/main" val="3740904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New shape"/>
          <p:cNvSpPr/>
          <p:nvPr/>
        </p:nvSpPr>
        <p:spPr>
          <a:xfrm>
            <a:off x="10868400" y="6465600"/>
            <a:ext cx="752400" cy="1548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New shape"/>
          <p:cNvSpPr/>
          <p:nvPr/>
        </p:nvSpPr>
        <p:spPr>
          <a:xfrm>
            <a:off x="763200" y="6465600"/>
            <a:ext cx="219600" cy="399600"/>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New shape"/>
          <p:cNvSpPr/>
          <p:nvPr/>
        </p:nvSpPr>
        <p:spPr>
          <a:xfrm>
            <a:off x="676800" y="630000"/>
            <a:ext cx="10836000" cy="58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b">
            <a:normAutofit fontScale="52500" lnSpcReduction="20000"/>
          </a:bodyPr>
          <a:lstStyle/>
          <a:p>
            <a:pPr algn="l">
              <a:lnSpc>
                <a:spcPct val="100000"/>
              </a:lnSpc>
              <a:spcAft>
                <a:spcPct val="20000"/>
              </a:spcAft>
            </a:pPr>
            <a:r>
              <a:rPr sz="3200">
                <a:solidFill>
                  <a:srgbClr val="0A85E6"/>
                </a:solidFill>
                <a:latin typeface="Open Sans Light"/>
              </a:rPr>
              <a:t>Welcher der folgenden Bereiche hat Ihrer Meinung nach in den letzten 25 Jahren die größten Fortschritte bei der Verwirklichung der Gleichstellung von Männern und Frauen gemacht? (bis zu drei Nennungen möglich)</a:t>
            </a:r>
          </a:p>
        </p:txBody>
      </p:sp>
      <p:sp>
        <p:nvSpPr>
          <p:cNvPr id="3" name="New shape"/>
          <p:cNvSpPr/>
          <p:nvPr/>
        </p:nvSpPr>
        <p:spPr>
          <a:xfrm>
            <a:off x="676800" y="1231200"/>
            <a:ext cx="10836000" cy="327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t">
            <a:normAutofit fontScale="97500" lnSpcReduction="10000"/>
          </a:bodyPr>
          <a:lstStyle/>
          <a:p>
            <a:pPr algn="l">
              <a:lnSpc>
                <a:spcPct val="100000"/>
              </a:lnSpc>
              <a:spcAft>
                <a:spcPct val="20000"/>
              </a:spcAft>
            </a:pPr>
            <a:r>
              <a:rPr sz="1600">
                <a:solidFill>
                  <a:srgbClr val="919191"/>
                </a:solidFill>
                <a:latin typeface="Open Sans"/>
              </a:rPr>
              <a:t>Umfrage zum Fortschritt der Gleichstellung von Männern und Frauen in Deutschland 2019</a:t>
            </a:r>
          </a:p>
        </p:txBody>
      </p:sp>
      <p:sp>
        <p:nvSpPr>
          <p:cNvPr id="4" name="New shape"/>
          <p:cNvSpPr/>
          <p:nvPr/>
        </p:nvSpPr>
        <p:spPr>
          <a:xfrm>
            <a:off x="1044000" y="5986800"/>
            <a:ext cx="8280000" cy="73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b">
            <a:normAutofit/>
          </a:bodyPr>
          <a:lstStyle/>
          <a:p>
            <a:pPr algn="l">
              <a:lnSpc>
                <a:spcPct val="100000"/>
              </a:lnSpc>
              <a:spcAft>
                <a:spcPct val="20000"/>
              </a:spcAft>
            </a:pPr>
            <a:r>
              <a:rPr sz="800" b="1">
                <a:solidFill>
                  <a:srgbClr val="555555"/>
                </a:solidFill>
                <a:latin typeface="Open Sans"/>
              </a:rPr>
              <a:t>Hinweis(e):</a:t>
            </a:r>
            <a:r>
              <a:rPr sz="800">
                <a:solidFill>
                  <a:srgbClr val="555555"/>
                </a:solidFill>
                <a:latin typeface="Open Sans"/>
              </a:rPr>
              <a:t> Weltweit; 20.09.2019 bis 04.10.2019; 16-74 Jahre; Rund 1.000 Befragte</a:t>
            </a:r>
          </a:p>
          <a:p>
            <a:pPr algn="l"/>
            <a:r>
              <a:rPr sz="800">
                <a:solidFill>
                  <a:srgbClr val="555555"/>
                </a:solidFill>
                <a:latin typeface="Open Sans"/>
              </a:rPr>
              <a:t>Weitere Angaben zu dieser Statistik, sowie Erläuterungen zu Fußnoten, sind auf </a:t>
            </a:r>
            <a:r>
              <a:rPr sz="800">
                <a:solidFill>
                  <a:srgbClr val="555555"/>
                </a:solidFill>
                <a:latin typeface="Open Sans"/>
                <a:hlinkClick r:id="" action="ppaction://noaction">
                  <a:extLst>
                    <a:ext uri="{A12FA001-AC4F-418D-AE19-62706E023703}">
                      <ahyp:hlinkClr xmlns:ahyp="http://schemas.microsoft.com/office/drawing/2018/hyperlinkcolor" val="tx"/>
                    </a:ext>
                  </a:extLst>
                </a:hlinkClick>
              </a:rPr>
              <a:t>Seite 8</a:t>
            </a:r>
            <a:r>
              <a:rPr sz="800">
                <a:solidFill>
                  <a:srgbClr val="555555"/>
                </a:solidFill>
                <a:latin typeface="Open Sans"/>
              </a:rPr>
              <a:t> zu finden.</a:t>
            </a:r>
          </a:p>
          <a:p>
            <a:pPr algn="l"/>
            <a:r>
              <a:rPr sz="800" b="1">
                <a:solidFill>
                  <a:srgbClr val="555555"/>
                </a:solidFill>
                <a:latin typeface="Open Sans"/>
              </a:rPr>
              <a:t>Quelle(n): </a:t>
            </a:r>
            <a:r>
              <a:rPr sz="800">
                <a:solidFill>
                  <a:srgbClr val="555555"/>
                </a:solidFill>
                <a:latin typeface="Open Sans"/>
              </a:rPr>
              <a:t>Ipsos; </a:t>
            </a:r>
            <a:r>
              <a:rPr sz="800">
                <a:solidFill>
                  <a:srgbClr val="555555"/>
                </a:solidFill>
                <a:latin typeface="Open Sans"/>
                <a:hlinkClick r:id="rId4">
                  <a:extLst>
                    <a:ext uri="{A12FA001-AC4F-418D-AE19-62706E023703}">
                      <ahyp:hlinkClr xmlns:ahyp="http://schemas.microsoft.com/office/drawing/2018/hyperlinkcolor" val="tx"/>
                    </a:ext>
                  </a:extLst>
                </a:hlinkClick>
              </a:rPr>
              <a:t>ID 1092029</a:t>
            </a:r>
          </a:p>
        </p:txBody>
      </p:sp>
      <p:graphicFrame>
        <p:nvGraphicFramePr>
          <p:cNvPr id="5" name="ChartObject"/>
          <p:cNvGraphicFramePr/>
          <p:nvPr/>
        </p:nvGraphicFramePr>
        <p:xfrm>
          <a:off x="676800" y="2098700"/>
          <a:ext cx="10742400" cy="3888100"/>
        </p:xfrm>
        <a:graphic>
          <a:graphicData uri="http://schemas.openxmlformats.org/drawingml/2006/chart">
            <c:chart xmlns:c="http://schemas.openxmlformats.org/drawingml/2006/chart" xmlns:r="http://schemas.openxmlformats.org/officeDocument/2006/relationships" r:id="rId5"/>
          </a:graphicData>
        </a:graphic>
      </p:graphicFrame>
      <p:sp>
        <p:nvSpPr>
          <p:cNvPr id="6" name="New shape"/>
          <p:cNvSpPr/>
          <p:nvPr/>
        </p:nvSpPr>
        <p:spPr>
          <a:xfrm>
            <a:off x="5070100" y="1882800"/>
            <a:ext cx="1955800" cy="215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170" tIns="46990" rIns="90170" bIns="46990" rtlCol="0" anchor="t"/>
          <a:lstStyle/>
          <a:p>
            <a:pPr algn="ctr">
              <a:spcAft>
                <a:spcPct val="20000"/>
              </a:spcAft>
            </a:pPr>
            <a:r>
              <a:rPr sz="1000">
                <a:solidFill>
                  <a:srgbClr val="0F283E"/>
                </a:solidFill>
                <a:latin typeface="Open Sans Light"/>
              </a:rPr>
              <a:t>Anteil der Befragten</a:t>
            </a:r>
          </a:p>
        </p:txBody>
      </p:sp>
      <p:sp>
        <p:nvSpPr>
          <p:cNvPr id="7" name="New shape"/>
          <p:cNvSpPr/>
          <p:nvPr/>
        </p:nvSpPr>
        <p:spPr>
          <a:xfrm>
            <a:off x="637200" y="6494400"/>
            <a:ext cx="457200" cy="24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90000" tIns="46800" rIns="90000" bIns="46800" rtlCol="0" anchor="t"/>
          <a:lstStyle/>
          <a:p>
            <a:pPr algn="ctr">
              <a:spcAft>
                <a:spcPct val="20000"/>
              </a:spcAft>
            </a:pPr>
            <a:r>
              <a:rPr sz="1000">
                <a:solidFill>
                  <a:srgbClr val="FFFFFF"/>
                </a:solidFill>
                <a:latin typeface="Open Sans"/>
              </a:rPr>
              <a:t>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8BEAC55E-FD3E-4A90-B4E2-D197D80383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EB3E5E5-F692-45AE-A15F-8365D6633F99}"/>
              </a:ext>
            </a:extLst>
          </p:cNvPr>
          <p:cNvSpPr>
            <a:spLocks noGrp="1"/>
          </p:cNvSpPr>
          <p:nvPr>
            <p:ph type="title"/>
          </p:nvPr>
        </p:nvSpPr>
        <p:spPr>
          <a:xfrm>
            <a:off x="1371601" y="457199"/>
            <a:ext cx="9448800" cy="1061357"/>
          </a:xfrm>
        </p:spPr>
        <p:txBody>
          <a:bodyPr>
            <a:normAutofit/>
          </a:bodyPr>
          <a:lstStyle/>
          <a:p>
            <a:pPr algn="ctr"/>
            <a:r>
              <a:rPr lang="de-DE" sz="4000"/>
              <a:t>Beratung</a:t>
            </a:r>
            <a:endParaRPr lang="de-DE" sz="4000" dirty="0"/>
          </a:p>
        </p:txBody>
      </p:sp>
      <p:sp>
        <p:nvSpPr>
          <p:cNvPr id="3" name="Inhaltsplatzhalter 2">
            <a:extLst>
              <a:ext uri="{FF2B5EF4-FFF2-40B4-BE49-F238E27FC236}">
                <a16:creationId xmlns:a16="http://schemas.microsoft.com/office/drawing/2014/main" id="{53F61243-BF34-4FED-BC2B-E6757531139B}"/>
              </a:ext>
            </a:extLst>
          </p:cNvPr>
          <p:cNvSpPr>
            <a:spLocks noGrp="1"/>
          </p:cNvSpPr>
          <p:nvPr>
            <p:ph idx="1"/>
          </p:nvPr>
        </p:nvSpPr>
        <p:spPr>
          <a:xfrm>
            <a:off x="1371601" y="1887968"/>
            <a:ext cx="9448800" cy="4520348"/>
          </a:xfrm>
        </p:spPr>
        <p:txBody>
          <a:bodyPr>
            <a:normAutofit/>
          </a:bodyPr>
          <a:lstStyle/>
          <a:p>
            <a:r>
              <a:rPr lang="de-DE" sz="1800" dirty="0">
                <a:latin typeface="Arial" panose="020B0604020202020204" pitchFamily="34" charset="0"/>
                <a:ea typeface="Times New Roman" panose="02020603050405020304" pitchFamily="18" charset="0"/>
              </a:rPr>
              <a:t>Bei einer Beratung handelt es sich um eine Interaktion, die ausgerichtet auf die Lösung des Problems (z. B. kognitive, emotionale, praktische Probleme) ist (Galuske 2013, S. 172). </a:t>
            </a:r>
          </a:p>
          <a:p>
            <a:r>
              <a:rPr lang="de-DE" sz="1800" kern="1200" dirty="0">
                <a:effectLst/>
                <a:latin typeface="Arial" panose="020B0604020202020204" pitchFamily="34" charset="0"/>
                <a:ea typeface="Times New Roman" panose="02020603050405020304" pitchFamily="18" charset="0"/>
              </a:rPr>
              <a:t>Beraten ist als ein Handeln definiert, das auf die Änderung eines -</a:t>
            </a:r>
            <a:r>
              <a:rPr lang="de-DE" sz="1800" b="1" kern="1200" dirty="0">
                <a:effectLst/>
                <a:latin typeface="Arial" panose="020B0604020202020204" pitchFamily="34" charset="0"/>
                <a:ea typeface="Times New Roman" panose="02020603050405020304" pitchFamily="18" charset="0"/>
              </a:rPr>
              <a:t> </a:t>
            </a:r>
            <a:r>
              <a:rPr lang="de-DE" sz="1800" kern="1200" dirty="0">
                <a:effectLst/>
                <a:latin typeface="Arial" panose="020B0604020202020204" pitchFamily="34" charset="0"/>
                <a:ea typeface="Times New Roman" panose="02020603050405020304" pitchFamily="18" charset="0"/>
              </a:rPr>
              <a:t>wie auch immer verursachten - Zustands der Hilfsbedürftigkeit, auf die Bewältigung einer Krise gerichtet ist (</a:t>
            </a:r>
            <a:r>
              <a:rPr lang="de-DE" sz="1800" dirty="0">
                <a:effectLst/>
                <a:latin typeface="Arial" panose="020B0604020202020204" pitchFamily="34" charset="0"/>
                <a:ea typeface="Calibri" panose="020F0502020204030204" pitchFamily="34" charset="0"/>
              </a:rPr>
              <a:t>Leinenbach/Stark-Angermeier 2020). </a:t>
            </a:r>
            <a:r>
              <a:rPr lang="de-DE" sz="1800" kern="1200" dirty="0">
                <a:effectLst/>
                <a:latin typeface="Arial" panose="020B0604020202020204" pitchFamily="34" charset="0"/>
                <a:ea typeface="Times New Roman" panose="02020603050405020304" pitchFamily="18" charset="0"/>
              </a:rPr>
              <a:t> </a:t>
            </a:r>
          </a:p>
          <a:p>
            <a:r>
              <a:rPr lang="de-DE" sz="1800" dirty="0">
                <a:latin typeface="Arial" panose="020B0604020202020204" pitchFamily="34" charset="0"/>
                <a:cs typeface="Arial" panose="020B0604020202020204" pitchFamily="34" charset="0"/>
              </a:rPr>
              <a:t>Ziel der Beratung ist es, gemeinsam mehr an Wissen, Orientierung, Lösungskompetenz zu erarbeiten.</a:t>
            </a:r>
          </a:p>
          <a:p>
            <a:r>
              <a:rPr lang="de-DE" sz="1800" dirty="0">
                <a:latin typeface="Arial" panose="020B0604020202020204" pitchFamily="34" charset="0"/>
                <a:cs typeface="Arial" panose="020B0604020202020204" pitchFamily="34" charset="0"/>
              </a:rPr>
              <a:t>In der Beratung werden gemeinsam Situationen und Bedingungen analysiert und interpretiert und Entscheidungs- bzw. Handlungsperspektiven entwickelt (Schober/ </a:t>
            </a:r>
            <a:r>
              <a:rPr lang="de-DE" sz="1800" dirty="0" err="1">
                <a:latin typeface="Arial" panose="020B0604020202020204" pitchFamily="34" charset="0"/>
                <a:cs typeface="Arial" panose="020B0604020202020204" pitchFamily="34" charset="0"/>
              </a:rPr>
              <a:t>Tenschert</a:t>
            </a:r>
            <a:r>
              <a:rPr lang="de-DE" sz="1800" dirty="0">
                <a:latin typeface="Arial" panose="020B0604020202020204" pitchFamily="34" charset="0"/>
                <a:cs typeface="Arial" panose="020B0604020202020204" pitchFamily="34" charset="0"/>
              </a:rPr>
              <a:t> 2014, S. 1). </a:t>
            </a:r>
          </a:p>
          <a:p>
            <a:pPr marL="0" indent="0">
              <a:buNone/>
            </a:pPr>
            <a:endParaRPr lang="de-DE" sz="1800" dirty="0">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282DCAD1-D7F2-4CA8-960C-526B7DB37A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8741"/>
            <a:ext cx="12192000" cy="449256"/>
          </a:xfrm>
          <a:prstGeom prst="rect">
            <a:avLst/>
          </a:prstGeom>
          <a:gradFill>
            <a:gsLst>
              <a:gs pos="14000">
                <a:schemeClr val="accent4">
                  <a:alpha val="28000"/>
                </a:schemeClr>
              </a:gs>
              <a:gs pos="100000">
                <a:schemeClr val="accent5">
                  <a:alpha val="85000"/>
                </a:scheme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0009AC7F-1347-41C8-8BEB-47473A21A6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8316"/>
            <a:ext cx="8153398" cy="449684"/>
          </a:xfrm>
          <a:prstGeom prst="rect">
            <a:avLst/>
          </a:prstGeom>
          <a:gradFill>
            <a:gsLst>
              <a:gs pos="9000">
                <a:schemeClr val="accent2">
                  <a:lumMod val="60000"/>
                  <a:lumOff val="40000"/>
                  <a:alpha val="68000"/>
                </a:schemeClr>
              </a:gs>
              <a:gs pos="99000">
                <a:schemeClr val="accent2"/>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45417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 name="Rectangle 81">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Rectangle 83">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6" name="Rectangle 85">
            <a:extLst>
              <a:ext uri="{FF2B5EF4-FFF2-40B4-BE49-F238E27FC236}">
                <a16:creationId xmlns:a16="http://schemas.microsoft.com/office/drawing/2014/main" id="{492F1A68-034C-442E-9134-94BE7AB13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1" cy="6858000"/>
          </a:xfrm>
          <a:prstGeom prst="rect">
            <a:avLst/>
          </a:prstGeom>
          <a:gradFill>
            <a:gsLst>
              <a:gs pos="0">
                <a:schemeClr val="accent6">
                  <a:lumMod val="75000"/>
                  <a:alpha val="87000"/>
                </a:schemeClr>
              </a:gs>
              <a:gs pos="100000">
                <a:schemeClr val="tx2">
                  <a:lumMod val="50000"/>
                  <a:lumOff val="50000"/>
                  <a:alpha val="6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8"/>
            <a:ext cx="12191999" cy="6401222"/>
          </a:xfrm>
          <a:prstGeom prst="rect">
            <a:avLst/>
          </a:prstGeom>
          <a:gradFill>
            <a:gsLst>
              <a:gs pos="0">
                <a:schemeClr val="accent5">
                  <a:alpha val="69000"/>
                </a:schemeClr>
              </a:gs>
              <a:gs pos="100000">
                <a:schemeClr val="accent2">
                  <a:alpha val="78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ectangle 91">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83821" y="-864"/>
            <a:ext cx="3608179" cy="6858864"/>
          </a:xfrm>
          <a:prstGeom prst="rect">
            <a:avLst/>
          </a:prstGeom>
          <a:gradFill>
            <a:gsLst>
              <a:gs pos="14000">
                <a:schemeClr val="accent2">
                  <a:alpha val="54000"/>
                </a:schemeClr>
              </a:gs>
              <a:gs pos="99000">
                <a:schemeClr val="accent6">
                  <a:lumMod val="75000"/>
                  <a:alpha val="72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A467AAD5-A599-4928-9605-09F207D759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2667000" y="-2667003"/>
            <a:ext cx="6858002" cy="12192002"/>
          </a:xfrm>
          <a:prstGeom prst="rect">
            <a:avLst/>
          </a:prstGeom>
          <a:gradFill>
            <a:gsLst>
              <a:gs pos="22000">
                <a:schemeClr val="accent2">
                  <a:alpha val="28000"/>
                </a:schemeClr>
              </a:gs>
              <a:gs pos="99000">
                <a:schemeClr val="accent6">
                  <a:lumMod val="75000"/>
                  <a:alpha val="0"/>
                </a:scheme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07401">
            <a:off x="6057623" y="780015"/>
            <a:ext cx="4967533" cy="4967533"/>
          </a:xfrm>
          <a:prstGeom prst="ellipse">
            <a:avLst/>
          </a:prstGeom>
          <a:gradFill>
            <a:gsLst>
              <a:gs pos="0">
                <a:schemeClr val="accent6">
                  <a:alpha val="0"/>
                </a:schemeClr>
              </a:gs>
              <a:gs pos="100000">
                <a:schemeClr val="accent6">
                  <a:lumMod val="60000"/>
                  <a:lumOff val="40000"/>
                  <a:alpha val="34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el 3">
            <a:extLst>
              <a:ext uri="{FF2B5EF4-FFF2-40B4-BE49-F238E27FC236}">
                <a16:creationId xmlns:a16="http://schemas.microsoft.com/office/drawing/2014/main" id="{462718EA-D5CF-46EC-AA5E-D0EA806E6573}"/>
              </a:ext>
            </a:extLst>
          </p:cNvPr>
          <p:cNvSpPr>
            <a:spLocks noGrp="1"/>
          </p:cNvSpPr>
          <p:nvPr>
            <p:ph type="title"/>
          </p:nvPr>
        </p:nvSpPr>
        <p:spPr>
          <a:xfrm>
            <a:off x="1413110" y="835280"/>
            <a:ext cx="6766535" cy="1143166"/>
          </a:xfrm>
        </p:spPr>
        <p:txBody>
          <a:bodyPr vert="horz" lIns="0" tIns="0" rIns="0" bIns="0" rtlCol="0" anchor="b">
            <a:normAutofit fontScale="90000"/>
          </a:bodyPr>
          <a:lstStyle/>
          <a:p>
            <a:pPr algn="ctr"/>
            <a:r>
              <a:rPr lang="en-US" sz="4000" spc="750" dirty="0">
                <a:solidFill>
                  <a:schemeClr val="bg1"/>
                </a:solidFill>
              </a:rPr>
              <a:t>Frauenspezifische Beratung</a:t>
            </a:r>
          </a:p>
        </p:txBody>
      </p:sp>
      <p:pic>
        <p:nvPicPr>
          <p:cNvPr id="7" name="Picture 6" descr="In Formation fliegende Vögel">
            <a:extLst>
              <a:ext uri="{FF2B5EF4-FFF2-40B4-BE49-F238E27FC236}">
                <a16:creationId xmlns:a16="http://schemas.microsoft.com/office/drawing/2014/main" id="{BDBC9B9F-E904-48AE-841B-F8346A0FAFBC}"/>
              </a:ext>
            </a:extLst>
          </p:cNvPr>
          <p:cNvPicPr>
            <a:picLocks noChangeAspect="1"/>
          </p:cNvPicPr>
          <p:nvPr/>
        </p:nvPicPr>
        <p:blipFill rotWithShape="1">
          <a:blip r:embed="rId2"/>
          <a:srcRect l="19585" r="47337" b="2"/>
          <a:stretch/>
        </p:blipFill>
        <p:spPr>
          <a:xfrm>
            <a:off x="8580508" y="751554"/>
            <a:ext cx="2460039" cy="5001428"/>
          </a:xfrm>
          <a:custGeom>
            <a:avLst/>
            <a:gdLst/>
            <a:ahLst/>
            <a:cxnLst/>
            <a:rect l="l" t="t" r="r" b="b"/>
            <a:pathLst>
              <a:path w="2460039" h="5001428">
                <a:moveTo>
                  <a:pt x="0" y="0"/>
                </a:moveTo>
                <a:lnTo>
                  <a:pt x="213067" y="10759"/>
                </a:lnTo>
                <a:cubicBezTo>
                  <a:pt x="1475158" y="138931"/>
                  <a:pt x="2460039" y="1204807"/>
                  <a:pt x="2460039" y="2500714"/>
                </a:cubicBezTo>
                <a:cubicBezTo>
                  <a:pt x="2460039" y="3796621"/>
                  <a:pt x="1475158" y="4862497"/>
                  <a:pt x="213067" y="4990669"/>
                </a:cubicBezTo>
                <a:lnTo>
                  <a:pt x="0" y="5001428"/>
                </a:lnTo>
                <a:close/>
              </a:path>
            </a:pathLst>
          </a:custGeom>
        </p:spPr>
      </p:pic>
      <p:sp>
        <p:nvSpPr>
          <p:cNvPr id="6" name="Textfeld 5">
            <a:extLst>
              <a:ext uri="{FF2B5EF4-FFF2-40B4-BE49-F238E27FC236}">
                <a16:creationId xmlns:a16="http://schemas.microsoft.com/office/drawing/2014/main" id="{873577D3-B060-465D-94C9-531CBC92EB3A}"/>
              </a:ext>
            </a:extLst>
          </p:cNvPr>
          <p:cNvSpPr txBox="1"/>
          <p:nvPr/>
        </p:nvSpPr>
        <p:spPr>
          <a:xfrm>
            <a:off x="399936" y="2169527"/>
            <a:ext cx="8362324" cy="3693319"/>
          </a:xfrm>
          <a:prstGeom prst="rect">
            <a:avLst/>
          </a:prstGeom>
          <a:solidFill>
            <a:schemeClr val="bg1"/>
          </a:solidFill>
        </p:spPr>
        <p:txBody>
          <a:bodyPr wrap="square" rtlCol="0">
            <a:spAutoFit/>
          </a:bodyPr>
          <a:lstStyle/>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Kenntnisse über frauenspezifische Lebenssituationen </a:t>
            </a: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Geht von einer ganzheitlichen Sichtweise aus</a:t>
            </a: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Orientiert sich an den vorhandenen Ressourcen </a:t>
            </a: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Unterstützt Frauen</a:t>
            </a: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Ermutigt Frauen</a:t>
            </a: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Hilft Frauen</a:t>
            </a: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Beratung als ein gemeinsamer Prozess (Schober/</a:t>
            </a:r>
            <a:r>
              <a:rPr lang="de-DE" dirty="0" err="1">
                <a:latin typeface="Arial" panose="020B0604020202020204" pitchFamily="34" charset="0"/>
                <a:cs typeface="Arial" panose="020B0604020202020204" pitchFamily="34" charset="0"/>
              </a:rPr>
              <a:t>Tenschert</a:t>
            </a:r>
            <a:r>
              <a:rPr lang="de-DE" dirty="0">
                <a:latin typeface="Arial" panose="020B0604020202020204" pitchFamily="34" charset="0"/>
                <a:cs typeface="Arial" panose="020B0604020202020204" pitchFamily="34" charset="0"/>
              </a:rPr>
              <a:t> 2014, S. 8). </a:t>
            </a:r>
          </a:p>
        </p:txBody>
      </p:sp>
    </p:spTree>
    <p:extLst>
      <p:ext uri="{BB962C8B-B14F-4D97-AF65-F5344CB8AC3E}">
        <p14:creationId xmlns:p14="http://schemas.microsoft.com/office/powerpoint/2010/main" val="23511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iterate>
                                    <p:tmPct val="10000"/>
                                  </p:iterate>
                                  <p:childTnLst>
                                    <p:set>
                                      <p:cBhvr>
                                        <p:cTn id="6" dur="1" fill="hold">
                                          <p:stCondLst>
                                            <p:cond delay="0"/>
                                          </p:stCondLst>
                                        </p:cTn>
                                        <p:tgtEl>
                                          <p:spTgt spid="7"/>
                                        </p:tgtEl>
                                        <p:attrNameLst>
                                          <p:attrName>style.visibility</p:attrName>
                                        </p:attrNameLst>
                                      </p:cBhvr>
                                      <p:to>
                                        <p:strVal val="visible"/>
                                      </p:to>
                                    </p:set>
                                    <p:animEffect transition="in" filter="fade">
                                      <p:cBhvr>
                                        <p:cTn id="7" dur="700"/>
                                        <p:tgtEl>
                                          <p:spTgt spid="7"/>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4"/>
                                        </p:tgtEl>
                                        <p:attrNameLst>
                                          <p:attrName>style.visibility</p:attrName>
                                        </p:attrNameLst>
                                      </p:cBhvr>
                                      <p:to>
                                        <p:strVal val="visible"/>
                                      </p:to>
                                    </p:set>
                                    <p:animEffect transition="in" filter="fade">
                                      <p:cBhvr>
                                        <p:cTn id="10"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38">
            <a:extLst>
              <a:ext uri="{FF2B5EF4-FFF2-40B4-BE49-F238E27FC236}">
                <a16:creationId xmlns:a16="http://schemas.microsoft.com/office/drawing/2014/main" id="{45C5CC17-FF17-43CF-B073-D9051465D5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0">
            <a:extLst>
              <a:ext uri="{FF2B5EF4-FFF2-40B4-BE49-F238E27FC236}">
                <a16:creationId xmlns:a16="http://schemas.microsoft.com/office/drawing/2014/main" id="{1EBE2DDC-0D14-44E6-A1AB-2EEC095074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2">
            <a:extLst>
              <a:ext uri="{FF2B5EF4-FFF2-40B4-BE49-F238E27FC236}">
                <a16:creationId xmlns:a16="http://schemas.microsoft.com/office/drawing/2014/main" id="{A8543D98-0AA2-43B4-B508-DC1DB7F3DC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89723C1D-9A1A-465B-8164-483BF54266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eeform: Shape 46">
            <a:extLst>
              <a:ext uri="{FF2B5EF4-FFF2-40B4-BE49-F238E27FC236}">
                <a16:creationId xmlns:a16="http://schemas.microsoft.com/office/drawing/2014/main" id="{A6680484-5F73-4078-85C2-415205B1A4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el 1">
            <a:extLst>
              <a:ext uri="{FF2B5EF4-FFF2-40B4-BE49-F238E27FC236}">
                <a16:creationId xmlns:a16="http://schemas.microsoft.com/office/drawing/2014/main" id="{BAE3A635-7E17-4727-9847-E3A1BC06D08E}"/>
              </a:ext>
            </a:extLst>
          </p:cNvPr>
          <p:cNvSpPr>
            <a:spLocks noGrp="1"/>
          </p:cNvSpPr>
          <p:nvPr>
            <p:ph type="title"/>
          </p:nvPr>
        </p:nvSpPr>
        <p:spPr>
          <a:xfrm>
            <a:off x="266700" y="1162282"/>
            <a:ext cx="3370090" cy="3020785"/>
          </a:xfrm>
        </p:spPr>
        <p:txBody>
          <a:bodyPr>
            <a:normAutofit/>
          </a:bodyPr>
          <a:lstStyle/>
          <a:p>
            <a:pPr algn="r"/>
            <a:r>
              <a:rPr lang="de-DE" sz="3200" dirty="0" err="1">
                <a:solidFill>
                  <a:schemeClr val="bg1"/>
                </a:solidFill>
                <a:latin typeface="+mn-lt"/>
              </a:rPr>
              <a:t>Bff</a:t>
            </a:r>
            <a:r>
              <a:rPr lang="de-DE" sz="3200" dirty="0">
                <a:solidFill>
                  <a:schemeClr val="bg1"/>
                </a:solidFill>
                <a:latin typeface="+mn-lt"/>
              </a:rPr>
              <a:t> – </a:t>
            </a:r>
            <a:r>
              <a:rPr lang="de-DE" sz="3200" dirty="0" err="1">
                <a:solidFill>
                  <a:schemeClr val="bg1"/>
                </a:solidFill>
                <a:latin typeface="+mn-lt"/>
              </a:rPr>
              <a:t>frauen</a:t>
            </a:r>
            <a:r>
              <a:rPr lang="de-DE" sz="3200" dirty="0">
                <a:solidFill>
                  <a:schemeClr val="bg1"/>
                </a:solidFill>
                <a:latin typeface="+mn-lt"/>
              </a:rPr>
              <a:t> gegen Gewalt e. v.</a:t>
            </a:r>
          </a:p>
        </p:txBody>
      </p:sp>
      <p:sp>
        <p:nvSpPr>
          <p:cNvPr id="34" name="Inhaltsplatzhalter 2">
            <a:extLst>
              <a:ext uri="{FF2B5EF4-FFF2-40B4-BE49-F238E27FC236}">
                <a16:creationId xmlns:a16="http://schemas.microsoft.com/office/drawing/2014/main" id="{EE2B073C-BC88-4068-BFE4-9E7CE34B9FCD}"/>
              </a:ext>
            </a:extLst>
          </p:cNvPr>
          <p:cNvSpPr>
            <a:spLocks noGrp="1"/>
          </p:cNvSpPr>
          <p:nvPr>
            <p:ph idx="1"/>
          </p:nvPr>
        </p:nvSpPr>
        <p:spPr>
          <a:xfrm>
            <a:off x="4777409" y="1028702"/>
            <a:ext cx="6273972" cy="4843462"/>
          </a:xfrm>
        </p:spPr>
        <p:txBody>
          <a:bodyPr>
            <a:normAutofit/>
          </a:bodyPr>
          <a:lstStyle/>
          <a:p>
            <a:pPr marL="0" indent="0">
              <a:lnSpc>
                <a:spcPct val="110000"/>
              </a:lnSpc>
              <a:buNone/>
            </a:pPr>
            <a:r>
              <a:rPr lang="de-DE" sz="1500">
                <a:latin typeface="Arial" panose="020B0604020202020204" pitchFamily="34" charset="0"/>
                <a:cs typeface="Arial" panose="020B0604020202020204" pitchFamily="34" charset="0"/>
              </a:rPr>
              <a:t>Der bff </a:t>
            </a:r>
            <a:r>
              <a:rPr lang="de-DE" sz="1500" dirty="0">
                <a:latin typeface="Arial" panose="020B0604020202020204" pitchFamily="34" charset="0"/>
                <a:cs typeface="Arial" panose="020B0604020202020204" pitchFamily="34" charset="0"/>
              </a:rPr>
              <a:t>ist der Bundesverband der Frauenberatungsstellen und Frauennotrufe in Deutschland</a:t>
            </a:r>
          </a:p>
          <a:p>
            <a:pPr>
              <a:lnSpc>
                <a:spcPct val="110000"/>
              </a:lnSpc>
            </a:pPr>
            <a:r>
              <a:rPr lang="de-DE" sz="1500" b="1" dirty="0">
                <a:latin typeface="Arial" panose="020B0604020202020204" pitchFamily="34" charset="0"/>
                <a:cs typeface="Arial" panose="020B0604020202020204" pitchFamily="34" charset="0"/>
              </a:rPr>
              <a:t>Für alle Formen von Gewalt</a:t>
            </a:r>
          </a:p>
          <a:p>
            <a:pPr>
              <a:lnSpc>
                <a:spcPct val="110000"/>
              </a:lnSpc>
            </a:pPr>
            <a:r>
              <a:rPr lang="de-DE" sz="1500" dirty="0">
                <a:latin typeface="Arial" panose="020B0604020202020204" pitchFamily="34" charset="0"/>
                <a:cs typeface="Arial" panose="020B0604020202020204" pitchFamily="34" charset="0"/>
              </a:rPr>
              <a:t>Grundsätzlich erhalten Betroffene jeglicher Form von Gewalt Hilfe und Unterstützung</a:t>
            </a:r>
          </a:p>
          <a:p>
            <a:pPr>
              <a:lnSpc>
                <a:spcPct val="110000"/>
              </a:lnSpc>
            </a:pPr>
            <a:r>
              <a:rPr lang="de-DE" sz="1500" b="1" dirty="0">
                <a:latin typeface="Arial" panose="020B0604020202020204" pitchFamily="34" charset="0"/>
                <a:cs typeface="Arial" panose="020B0604020202020204" pitchFamily="34" charset="0"/>
              </a:rPr>
              <a:t>In Lebenskrisen oder Notlagen</a:t>
            </a:r>
          </a:p>
          <a:p>
            <a:pPr>
              <a:lnSpc>
                <a:spcPct val="110000"/>
              </a:lnSpc>
            </a:pPr>
            <a:r>
              <a:rPr lang="de-DE" sz="1500" dirty="0">
                <a:latin typeface="Arial" panose="020B0604020202020204" pitchFamily="34" charset="0"/>
                <a:cs typeface="Arial" panose="020B0604020202020204" pitchFamily="34" charset="0"/>
              </a:rPr>
              <a:t>Auch unabhängig von direkten Gewalterfahrungen können sich Frauen an die Einrichtungen wenden</a:t>
            </a:r>
          </a:p>
          <a:p>
            <a:pPr>
              <a:lnSpc>
                <a:spcPct val="110000"/>
              </a:lnSpc>
            </a:pPr>
            <a:r>
              <a:rPr lang="de-DE" sz="1500" b="1" dirty="0">
                <a:latin typeface="Arial" panose="020B0604020202020204" pitchFamily="34" charset="0"/>
                <a:cs typeface="Arial" panose="020B0604020202020204" pitchFamily="34" charset="0"/>
              </a:rPr>
              <a:t>Gesellschaftliches und politisches Engagement</a:t>
            </a:r>
          </a:p>
          <a:p>
            <a:pPr marL="0" indent="0">
              <a:lnSpc>
                <a:spcPct val="110000"/>
              </a:lnSpc>
              <a:buNone/>
            </a:pPr>
            <a:r>
              <a:rPr lang="de-DE" sz="1500" dirty="0">
                <a:latin typeface="Arial" panose="020B0604020202020204" pitchFamily="34" charset="0"/>
                <a:cs typeface="Arial" panose="020B0604020202020204" pitchFamily="34" charset="0"/>
              </a:rPr>
              <a:t>Neben der individuellen Unterstützung von Frauen und ihren Angehörigen haben Frauenberatungsstellen und Frauennotrufe das Ziel, Gewalt gegen Frauen in der Gesellschaft zu reduzieren und die Situation der Betroffenen zu verbessern.</a:t>
            </a:r>
          </a:p>
          <a:p>
            <a:pPr marL="0" indent="0">
              <a:lnSpc>
                <a:spcPct val="110000"/>
              </a:lnSpc>
              <a:buNone/>
            </a:pPr>
            <a:r>
              <a:rPr lang="de-DE" sz="1500" dirty="0">
                <a:latin typeface="Arial" panose="020B0604020202020204" pitchFamily="34" charset="0"/>
                <a:cs typeface="Arial" panose="020B0604020202020204" pitchFamily="34" charset="0"/>
              </a:rPr>
              <a:t>https://www.frauen-gegen-gewalt.de/de/hilfsangebote.html</a:t>
            </a:r>
          </a:p>
          <a:p>
            <a:pPr marL="0" indent="0">
              <a:lnSpc>
                <a:spcPct val="110000"/>
              </a:lnSpc>
              <a:buNone/>
            </a:pPr>
            <a:endParaRPr lang="de-DE" sz="1500" dirty="0"/>
          </a:p>
          <a:p>
            <a:pPr>
              <a:lnSpc>
                <a:spcPct val="110000"/>
              </a:lnSpc>
            </a:pPr>
            <a:endParaRPr lang="de-DE" sz="1500" dirty="0"/>
          </a:p>
          <a:p>
            <a:pPr>
              <a:lnSpc>
                <a:spcPct val="110000"/>
              </a:lnSpc>
            </a:pPr>
            <a:endParaRPr lang="de-DE" sz="1500" dirty="0"/>
          </a:p>
        </p:txBody>
      </p:sp>
    </p:spTree>
    <p:extLst>
      <p:ext uri="{BB962C8B-B14F-4D97-AF65-F5344CB8AC3E}">
        <p14:creationId xmlns:p14="http://schemas.microsoft.com/office/powerpoint/2010/main" val="3479782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5F1CBA-DD96-40E3-A809-7478B4D6C027}"/>
              </a:ext>
            </a:extLst>
          </p:cNvPr>
          <p:cNvSpPr>
            <a:spLocks noGrp="1"/>
          </p:cNvSpPr>
          <p:nvPr>
            <p:ph type="title"/>
          </p:nvPr>
        </p:nvSpPr>
        <p:spPr>
          <a:xfrm>
            <a:off x="1371600" y="795528"/>
            <a:ext cx="10241280" cy="395097"/>
          </a:xfrm>
        </p:spPr>
        <p:txBody>
          <a:bodyPr>
            <a:normAutofit/>
          </a:bodyPr>
          <a:lstStyle/>
          <a:p>
            <a:r>
              <a:rPr lang="de-DE" sz="2000" dirty="0"/>
              <a:t>Literaturverzeichnis</a:t>
            </a:r>
            <a:endParaRPr lang="de-DE" sz="1800" dirty="0"/>
          </a:p>
        </p:txBody>
      </p:sp>
      <p:sp>
        <p:nvSpPr>
          <p:cNvPr id="3" name="Inhaltsplatzhalter 2">
            <a:extLst>
              <a:ext uri="{FF2B5EF4-FFF2-40B4-BE49-F238E27FC236}">
                <a16:creationId xmlns:a16="http://schemas.microsoft.com/office/drawing/2014/main" id="{19334114-1CD5-47FE-9D49-9276ED8B5847}"/>
              </a:ext>
            </a:extLst>
          </p:cNvPr>
          <p:cNvSpPr>
            <a:spLocks noGrp="1"/>
          </p:cNvSpPr>
          <p:nvPr>
            <p:ph idx="1"/>
          </p:nvPr>
        </p:nvSpPr>
        <p:spPr>
          <a:xfrm>
            <a:off x="1371600" y="1518081"/>
            <a:ext cx="10241280" cy="4544391"/>
          </a:xfrm>
        </p:spPr>
        <p:txBody>
          <a:bodyPr>
            <a:normAutofit lnSpcReduction="10000"/>
          </a:bodyPr>
          <a:lstStyle/>
          <a:p>
            <a:pPr marL="0" indent="0">
              <a:lnSpc>
                <a:spcPct val="100000"/>
              </a:lnSpc>
              <a:buNone/>
            </a:pPr>
            <a:r>
              <a:rPr lang="de-DE" sz="1800" b="1" kern="1200" dirty="0">
                <a:effectLst/>
                <a:latin typeface="Arial" panose="020B0604020202020204" pitchFamily="34" charset="0"/>
                <a:ea typeface="Times New Roman" panose="02020603050405020304" pitchFamily="18" charset="0"/>
                <a:cs typeface="Times New Roman" panose="02020603050405020304" pitchFamily="18" charset="0"/>
              </a:rPr>
              <a:t>Galuske, Michael</a:t>
            </a:r>
            <a:r>
              <a:rPr lang="de-DE" sz="1800" kern="1200" dirty="0">
                <a:effectLst/>
                <a:latin typeface="Arial" panose="020B0604020202020204" pitchFamily="34" charset="0"/>
                <a:ea typeface="Times New Roman" panose="02020603050405020304" pitchFamily="18" charset="0"/>
                <a:cs typeface="Times New Roman" panose="02020603050405020304" pitchFamily="18" charset="0"/>
              </a:rPr>
              <a:t> (2013): Methoden der Sozialen Arbeit. Eine Einführung. 10. Aufl. Weinheim und Basel: Beltz Juventa</a:t>
            </a:r>
          </a:p>
          <a:p>
            <a:pPr marL="0" indent="0">
              <a:lnSpc>
                <a:spcPct val="100000"/>
              </a:lnSpc>
              <a:buNone/>
            </a:pPr>
            <a:endParaRPr lang="de-DE" sz="400" kern="1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nSpc>
                <a:spcPct val="100000"/>
              </a:lnSpc>
              <a:spcAft>
                <a:spcPts val="1000"/>
              </a:spcAft>
              <a:buNone/>
            </a:pPr>
            <a:r>
              <a:rPr lang="de-DE" sz="1800" b="1" dirty="0">
                <a:effectLst/>
                <a:latin typeface="Arial" panose="020B0604020202020204" pitchFamily="34" charset="0"/>
                <a:ea typeface="Calibri" panose="020F0502020204030204" pitchFamily="34" charset="0"/>
                <a:cs typeface="Times New Roman" panose="02020603050405020304" pitchFamily="18" charset="0"/>
              </a:rPr>
              <a:t>Leinenbach, Michael/Stark-Angermeier, Gabriele </a:t>
            </a:r>
            <a:r>
              <a:rPr lang="de-DE" sz="1800" dirty="0">
                <a:effectLst/>
                <a:latin typeface="Arial" panose="020B0604020202020204" pitchFamily="34" charset="0"/>
                <a:ea typeface="Calibri" panose="020F0502020204030204" pitchFamily="34" charset="0"/>
                <a:cs typeface="Times New Roman" panose="02020603050405020304" pitchFamily="18" charset="0"/>
              </a:rPr>
              <a:t>(2020):</a:t>
            </a:r>
            <a:r>
              <a:rPr lang="de-DE" sz="1800" b="1" dirty="0">
                <a:effectLst/>
                <a:latin typeface="Arial" panose="020B0604020202020204" pitchFamily="34" charset="0"/>
                <a:ea typeface="Calibri" panose="020F0502020204030204" pitchFamily="34" charset="0"/>
                <a:cs typeface="Times New Roman" panose="02020603050405020304" pitchFamily="18" charset="0"/>
              </a:rPr>
              <a:t> </a:t>
            </a:r>
            <a:r>
              <a:rPr lang="de-DE" sz="1800" dirty="0">
                <a:effectLst/>
                <a:latin typeface="Arial" panose="020B0604020202020204" pitchFamily="34" charset="0"/>
                <a:ea typeface="Calibri" panose="020F0502020204030204" pitchFamily="34" charset="0"/>
                <a:cs typeface="Times New Roman" panose="02020603050405020304" pitchFamily="18" charset="0"/>
              </a:rPr>
              <a:t>Deutscher Berufsverband für Soziale Arbeit e. V., Qualitätsbeschreibung Sozialprofessionelle Beratung. </a:t>
            </a:r>
            <a:r>
              <a:rPr lang="de-DE" sz="1800" u="sng" dirty="0">
                <a:solidFill>
                  <a:srgbClr val="0000FF"/>
                </a:solidFill>
                <a:effectLst/>
                <a:uFill>
                  <a:solidFill>
                    <a:srgbClr val="000000"/>
                  </a:solidFill>
                </a:uFill>
                <a:latin typeface="Arial" panose="020B0604020202020204" pitchFamily="34" charset="0"/>
                <a:ea typeface="Calibri" panose="020F0502020204030204" pitchFamily="34" charset="0"/>
                <a:cs typeface="Times New Roman" panose="02020603050405020304" pitchFamily="18" charset="0"/>
                <a:hlinkClick r:id="rId2"/>
              </a:rPr>
              <a:t>https://www.dbsh.de/media/dbsh-www/downloads/Qualit%C3%A4tsbeschreibungSozialprofessionelleBeratung.pdf</a:t>
            </a:r>
            <a:r>
              <a:rPr lang="de-DE" sz="1800" dirty="0">
                <a:solidFill>
                  <a:srgbClr val="0000FF"/>
                </a:solidFill>
                <a:uFill>
                  <a:solidFill>
                    <a:srgbClr val="000000"/>
                  </a:solidFill>
                </a:uFill>
                <a:latin typeface="Calibri" panose="020F0502020204030204" pitchFamily="34" charset="0"/>
                <a:ea typeface="Calibri" panose="020F0502020204030204" pitchFamily="34" charset="0"/>
                <a:cs typeface="Times New Roman" panose="02020603050405020304" pitchFamily="18" charset="0"/>
              </a:rPr>
              <a:t> </a:t>
            </a:r>
            <a:r>
              <a:rPr lang="de-DE" sz="1800" dirty="0">
                <a:effectLst/>
                <a:latin typeface="Arial" panose="020B0604020202020204" pitchFamily="34" charset="0"/>
                <a:ea typeface="Calibri" panose="020F0502020204030204" pitchFamily="34" charset="0"/>
                <a:cs typeface="Times New Roman" panose="02020603050405020304" pitchFamily="18" charset="0"/>
              </a:rPr>
              <a:t>(Zugriff am 13.05.2021)</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0000"/>
              </a:lnSpc>
              <a:buNone/>
            </a:pPr>
            <a:r>
              <a:rPr lang="de-DE" sz="1800" b="1" dirty="0">
                <a:latin typeface="Arial" panose="020B0604020202020204" pitchFamily="34" charset="0"/>
                <a:cs typeface="Arial" panose="020B0604020202020204" pitchFamily="34" charset="0"/>
              </a:rPr>
              <a:t>Schober Doris / </a:t>
            </a:r>
            <a:r>
              <a:rPr lang="de-DE" sz="1800" b="1" dirty="0" err="1">
                <a:latin typeface="Arial" panose="020B0604020202020204" pitchFamily="34" charset="0"/>
                <a:cs typeface="Arial" panose="020B0604020202020204" pitchFamily="34" charset="0"/>
              </a:rPr>
              <a:t>Tenschert</a:t>
            </a:r>
            <a:r>
              <a:rPr lang="de-DE" sz="1800" b="1" dirty="0">
                <a:latin typeface="Arial" panose="020B0604020202020204" pitchFamily="34" charset="0"/>
                <a:cs typeface="Arial" panose="020B0604020202020204" pitchFamily="34" charset="0"/>
              </a:rPr>
              <a:t> Itta </a:t>
            </a:r>
            <a:r>
              <a:rPr lang="de-DE" sz="1800" dirty="0">
                <a:latin typeface="Arial" panose="020B0604020202020204" pitchFamily="34" charset="0"/>
                <a:cs typeface="Arial" panose="020B0604020202020204" pitchFamily="34" charset="0"/>
              </a:rPr>
              <a:t>(2014) Skriptum für: Netzwerk österreichischer Frauen- und Mädchenberatungsstellen Lehrgang BELA (Berufliche Laufbahnberatung für Frauen)</a:t>
            </a:r>
          </a:p>
          <a:p>
            <a:pPr marL="0" indent="0">
              <a:lnSpc>
                <a:spcPct val="100000"/>
              </a:lnSpc>
              <a:buNone/>
            </a:pPr>
            <a:endParaRPr lang="de-DE" sz="500" dirty="0">
              <a:latin typeface="Arial" panose="020B0604020202020204" pitchFamily="34" charset="0"/>
              <a:cs typeface="Arial" panose="020B0604020202020204" pitchFamily="34" charset="0"/>
            </a:endParaRPr>
          </a:p>
          <a:p>
            <a:pPr marL="0" indent="0">
              <a:lnSpc>
                <a:spcPct val="100000"/>
              </a:lnSpc>
              <a:buNone/>
            </a:pPr>
            <a:r>
              <a:rPr lang="de-DE" sz="1800" b="1" dirty="0">
                <a:latin typeface="Arial" panose="020B0604020202020204" pitchFamily="34" charset="0"/>
                <a:ea typeface="Calibri" panose="020F0502020204030204" pitchFamily="34" charset="0"/>
                <a:cs typeface="Arial" panose="020B0604020202020204" pitchFamily="34" charset="0"/>
              </a:rPr>
              <a:t>Bundesministerium für Familie, Senioren, Frauen und Jugend </a:t>
            </a:r>
            <a:r>
              <a:rPr lang="de-DE" sz="1800" dirty="0">
                <a:latin typeface="Arial" panose="020B0604020202020204" pitchFamily="34" charset="0"/>
                <a:ea typeface="Calibri" panose="020F0502020204030204" pitchFamily="34" charset="0"/>
                <a:cs typeface="Arial" panose="020B0604020202020204" pitchFamily="34" charset="0"/>
              </a:rPr>
              <a:t>(2020): Gleichstellungsstrategie der Bundesregierung. </a:t>
            </a:r>
            <a:r>
              <a:rPr lang="de-DE" sz="1800" dirty="0">
                <a:latin typeface="Arial" panose="020B0604020202020204" pitchFamily="34" charset="0"/>
                <a:ea typeface="Calibri" panose="020F0502020204030204" pitchFamily="34" charset="0"/>
                <a:cs typeface="Arial" panose="020B0604020202020204" pitchFamily="34" charset="0"/>
                <a:hlinkClick r:id="rId3"/>
              </a:rPr>
              <a:t>https://www.bmfsfj.de/bmfsfj/service/publikationen/gleichstellungsstrategie-der-bundesregierung-158362</a:t>
            </a:r>
            <a:r>
              <a:rPr lang="de-DE" sz="1800" dirty="0">
                <a:latin typeface="Arial" panose="020B0604020202020204" pitchFamily="34" charset="0"/>
                <a:ea typeface="Calibri" panose="020F0502020204030204" pitchFamily="34" charset="0"/>
                <a:cs typeface="Arial" panose="020B0604020202020204" pitchFamily="34" charset="0"/>
              </a:rPr>
              <a:t> (Zugriff am 13.05.2021)</a:t>
            </a:r>
          </a:p>
          <a:p>
            <a:pPr marL="0" indent="0">
              <a:lnSpc>
                <a:spcPct val="100000"/>
              </a:lnSpc>
              <a:buNone/>
            </a:pPr>
            <a:endParaRPr lang="de-DE" sz="700" dirty="0">
              <a:latin typeface="Arial" panose="020B0604020202020204" pitchFamily="34" charset="0"/>
              <a:ea typeface="Calibri" panose="020F0502020204030204" pitchFamily="34" charset="0"/>
              <a:cs typeface="Arial" panose="020B0604020202020204" pitchFamily="34" charset="0"/>
            </a:endParaRPr>
          </a:p>
          <a:p>
            <a:pPr marL="0" indent="0">
              <a:lnSpc>
                <a:spcPct val="100000"/>
              </a:lnSpc>
              <a:buNone/>
            </a:pPr>
            <a:r>
              <a:rPr lang="de-DE" sz="1800" b="1" dirty="0" err="1">
                <a:latin typeface="Arial" panose="020B0604020202020204" pitchFamily="34" charset="0"/>
                <a:ea typeface="Calibri" panose="020F0502020204030204" pitchFamily="34" charset="0"/>
                <a:cs typeface="Arial" panose="020B0604020202020204" pitchFamily="34" charset="0"/>
              </a:rPr>
              <a:t>bff</a:t>
            </a:r>
            <a:r>
              <a:rPr lang="de-DE" sz="1800" b="1" dirty="0">
                <a:latin typeface="Arial" panose="020B0604020202020204" pitchFamily="34" charset="0"/>
                <a:ea typeface="Calibri" panose="020F0502020204030204" pitchFamily="34" charset="0"/>
                <a:cs typeface="Arial" panose="020B0604020202020204" pitchFamily="34" charset="0"/>
              </a:rPr>
              <a:t>: Frauen gegen Gewalt e. V.: </a:t>
            </a:r>
            <a:r>
              <a:rPr lang="de-DE" sz="1800" dirty="0">
                <a:latin typeface="Arial" panose="020B0604020202020204" pitchFamily="34" charset="0"/>
                <a:ea typeface="Calibri" panose="020F0502020204030204" pitchFamily="34" charset="0"/>
                <a:cs typeface="Arial" panose="020B0604020202020204" pitchFamily="34" charset="0"/>
                <a:hlinkClick r:id="rId4"/>
              </a:rPr>
              <a:t>https://www.frauen-gegen-gewalt.de/de/hilfsangebote.html</a:t>
            </a:r>
            <a:r>
              <a:rPr lang="de-DE" sz="1800" dirty="0">
                <a:latin typeface="Arial" panose="020B0604020202020204" pitchFamily="34" charset="0"/>
                <a:ea typeface="Calibri" panose="020F0502020204030204" pitchFamily="34" charset="0"/>
                <a:cs typeface="Arial" panose="020B0604020202020204" pitchFamily="34" charset="0"/>
              </a:rPr>
              <a:t> (Zugriff am 13.05.2021)</a:t>
            </a:r>
          </a:p>
          <a:p>
            <a:pPr marL="0" indent="0">
              <a:lnSpc>
                <a:spcPct val="100000"/>
              </a:lnSpc>
              <a:buNone/>
            </a:pPr>
            <a:endParaRPr lang="de-DE" sz="1800" b="1" dirty="0">
              <a:latin typeface="Arial" panose="020B0604020202020204" pitchFamily="34" charset="0"/>
              <a:ea typeface="Calibri" panose="020F0502020204030204" pitchFamily="34" charset="0"/>
              <a:cs typeface="Arial" panose="020B0604020202020204" pitchFamily="34" charset="0"/>
            </a:endParaRPr>
          </a:p>
          <a:p>
            <a:pPr marL="0" indent="0">
              <a:lnSpc>
                <a:spcPct val="100000"/>
              </a:lnSpc>
              <a:buNone/>
            </a:pPr>
            <a:endParaRPr lang="de-DE" sz="1800" dirty="0">
              <a:effectLst/>
              <a:latin typeface="Arial" panose="020B0604020202020204" pitchFamily="34" charset="0"/>
              <a:ea typeface="Calibri" panose="020F0502020204030204" pitchFamily="34" charset="0"/>
              <a:cs typeface="Arial" panose="020B0604020202020204" pitchFamily="34" charset="0"/>
            </a:endParaRPr>
          </a:p>
          <a:p>
            <a:endParaRPr lang="de-DE" dirty="0"/>
          </a:p>
        </p:txBody>
      </p:sp>
    </p:spTree>
    <p:extLst>
      <p:ext uri="{BB962C8B-B14F-4D97-AF65-F5344CB8AC3E}">
        <p14:creationId xmlns:p14="http://schemas.microsoft.com/office/powerpoint/2010/main" val="210556321"/>
      </p:ext>
    </p:extLst>
  </p:cSld>
  <p:clrMapOvr>
    <a:masterClrMapping/>
  </p:clrMapOvr>
</p:sld>
</file>

<file path=ppt/theme/theme1.xml><?xml version="1.0" encoding="utf-8"?>
<a:theme xmlns:a="http://schemas.openxmlformats.org/drawingml/2006/main" name="GradientRiseVTI">
  <a:themeElements>
    <a:clrScheme name="AnalogousFromRegularSeed_2SEEDS">
      <a:dk1>
        <a:srgbClr val="000000"/>
      </a:dk1>
      <a:lt1>
        <a:srgbClr val="FFFFFF"/>
      </a:lt1>
      <a:dk2>
        <a:srgbClr val="203438"/>
      </a:dk2>
      <a:lt2>
        <a:srgbClr val="E2E5E8"/>
      </a:lt2>
      <a:accent1>
        <a:srgbClr val="D57417"/>
      </a:accent1>
      <a:accent2>
        <a:srgbClr val="E73729"/>
      </a:accent2>
      <a:accent3>
        <a:srgbClr val="B2A420"/>
      </a:accent3>
      <a:accent4>
        <a:srgbClr val="14B59C"/>
      </a:accent4>
      <a:accent5>
        <a:srgbClr val="23ADDE"/>
      </a:accent5>
      <a:accent6>
        <a:srgbClr val="1754D5"/>
      </a:accent6>
      <a:hlink>
        <a:srgbClr val="3F80BF"/>
      </a:hlink>
      <a:folHlink>
        <a:srgbClr val="7F7F7F"/>
      </a:folHlink>
    </a:clrScheme>
    <a:fontScheme name="Avenir">
      <a:majorFont>
        <a:latin typeface="Tw Cen M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docProps/app.xml><?xml version="1.0" encoding="utf-8"?>
<Properties xmlns="http://schemas.openxmlformats.org/officeDocument/2006/extended-properties" xmlns:vt="http://schemas.openxmlformats.org/officeDocument/2006/docPropsVTypes">
  <TotalTime>0</TotalTime>
  <Words>1076</Words>
  <Application>Microsoft Office PowerPoint</Application>
  <PresentationFormat>Breitbild</PresentationFormat>
  <Paragraphs>155</Paragraphs>
  <Slides>15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15</vt:i4>
      </vt:variant>
    </vt:vector>
  </HeadingPairs>
  <TitlesOfParts>
    <vt:vector size="23" baseType="lpstr">
      <vt:lpstr>Arial</vt:lpstr>
      <vt:lpstr>Calibri</vt:lpstr>
      <vt:lpstr>Liberation Serif</vt:lpstr>
      <vt:lpstr>Open Sans</vt:lpstr>
      <vt:lpstr>Open Sans Light</vt:lpstr>
      <vt:lpstr>Tw Cen MT</vt:lpstr>
      <vt:lpstr>Wingdings</vt:lpstr>
      <vt:lpstr>GradientRiseVTI</vt:lpstr>
      <vt:lpstr>-Gleichstellungsorientierte Beratung- </vt:lpstr>
      <vt:lpstr> Gleichstellungs- orientierte Beratung </vt:lpstr>
      <vt:lpstr>Begriffserklärungen</vt:lpstr>
      <vt:lpstr>Wo es an   Gleichstellung  fehlt</vt:lpstr>
      <vt:lpstr>PowerPoint-Präsentation</vt:lpstr>
      <vt:lpstr>Beratung</vt:lpstr>
      <vt:lpstr>Frauenspezifische Beratung</vt:lpstr>
      <vt:lpstr>Bff – frauen gegen Gewalt e. v.</vt:lpstr>
      <vt:lpstr>Literaturverzeichnis</vt:lpstr>
      <vt:lpstr> Bildung</vt:lpstr>
      <vt:lpstr>PowerPoint-Präsentation</vt:lpstr>
      <vt:lpstr>  Stereotypen</vt:lpstr>
      <vt:lpstr>Schulverhalten</vt:lpstr>
      <vt:lpstr>Problem</vt:lpstr>
      <vt:lpstr>Literaturverzeichnis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Gleichstellungs- orientierte Beratung</dc:title>
  <dc:creator>Acer</dc:creator>
  <cp:lastModifiedBy> </cp:lastModifiedBy>
  <cp:revision>26</cp:revision>
  <dcterms:created xsi:type="dcterms:W3CDTF">2021-05-13T13:36:45Z</dcterms:created>
  <dcterms:modified xsi:type="dcterms:W3CDTF">2021-05-31T10:02:54Z</dcterms:modified>
</cp:coreProperties>
</file>