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0" r:id="rId6"/>
    <p:sldId id="262" r:id="rId7"/>
    <p:sldId id="264" r:id="rId8"/>
    <p:sldId id="278" r:id="rId9"/>
    <p:sldId id="279" r:id="rId10"/>
    <p:sldId id="280" r:id="rId11"/>
    <p:sldId id="281" r:id="rId12"/>
    <p:sldId id="282" r:id="rId13"/>
    <p:sldId id="258" r:id="rId14"/>
    <p:sldId id="266" r:id="rId15"/>
    <p:sldId id="268" r:id="rId16"/>
    <p:sldId id="267" r:id="rId17"/>
    <p:sldId id="269" r:id="rId18"/>
    <p:sldId id="270" r:id="rId19"/>
    <p:sldId id="271" r:id="rId20"/>
    <p:sldId id="272" r:id="rId21"/>
    <p:sldId id="273" r:id="rId22"/>
    <p:sldId id="274" r:id="rId23"/>
    <p:sldId id="275" r:id="rId24"/>
    <p:sldId id="276" r:id="rId25"/>
    <p:sldId id="277" r:id="rId26"/>
    <p:sldId id="265" r:id="rId27"/>
    <p:sldId id="26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0066"/>
    <a:srgbClr val="4DEC00"/>
    <a:srgbClr val="0B00A7"/>
    <a:srgbClr val="770062"/>
    <a:srgbClr val="FFD901"/>
    <a:srgbClr val="FF8D00"/>
    <a:srgbClr val="D90001"/>
    <a:srgbClr val="77032C"/>
    <a:srgbClr val="03B5BA"/>
    <a:srgbClr val="641C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F5F01C-C44B-46B2-93B5-49513A3BC5B4}" v="87" dt="2021-05-26T19:30:10.0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127170" y="1041400"/>
            <a:ext cx="6640287" cy="2387600"/>
          </a:xfrm>
        </p:spPr>
        <p:txBody>
          <a:bodyPr anchor="b">
            <a:normAutofit/>
          </a:bodyPr>
          <a:lstStyle>
            <a:lvl1pPr algn="ctr">
              <a:defRPr sz="6000">
                <a:gradFill flip="none" rotWithShape="1">
                  <a:gsLst>
                    <a:gs pos="0">
                      <a:srgbClr val="D90001"/>
                    </a:gs>
                    <a:gs pos="19000">
                      <a:srgbClr val="FF8D00"/>
                    </a:gs>
                    <a:gs pos="40000">
                      <a:srgbClr val="FFD901"/>
                    </a:gs>
                    <a:gs pos="100000">
                      <a:srgbClr val="770062"/>
                    </a:gs>
                    <a:gs pos="81000">
                      <a:srgbClr val="0B00A7"/>
                    </a:gs>
                    <a:gs pos="60000">
                      <a:srgbClr val="4DEC00"/>
                    </a:gs>
                  </a:gsLst>
                  <a:lin ang="0" scaled="1"/>
                  <a:tileRect/>
                </a:gradFill>
              </a:defRPr>
            </a:lvl1pPr>
          </a:lstStyle>
          <a:p>
            <a:r>
              <a:rPr lang="de-DE"/>
              <a:t>Mastertitelformat bearbeiten</a:t>
            </a:r>
            <a:endParaRPr lang="en-US"/>
          </a:p>
        </p:txBody>
      </p:sp>
      <p:sp>
        <p:nvSpPr>
          <p:cNvPr id="3" name="Subtitle 2"/>
          <p:cNvSpPr>
            <a:spLocks noGrp="1"/>
          </p:cNvSpPr>
          <p:nvPr>
            <p:ph type="subTitle" idx="1"/>
          </p:nvPr>
        </p:nvSpPr>
        <p:spPr>
          <a:xfrm>
            <a:off x="5127170" y="3521075"/>
            <a:ext cx="6640287" cy="1655762"/>
          </a:xfrm>
        </p:spPr>
        <p:txBody>
          <a:bodyPr/>
          <a:lstStyle>
            <a:lvl1pPr marL="0" indent="0" algn="ctr">
              <a:buNone/>
              <a:defRPr sz="2400">
                <a:solidFill>
                  <a:srgbClr val="77032C"/>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a:p>
        </p:txBody>
      </p:sp>
      <p:sp>
        <p:nvSpPr>
          <p:cNvPr id="4" name="Date Placeholder 3"/>
          <p:cNvSpPr>
            <a:spLocks noGrp="1"/>
          </p:cNvSpPr>
          <p:nvPr>
            <p:ph type="dt" sz="half" idx="10"/>
          </p:nvPr>
        </p:nvSpPr>
        <p:spPr>
          <a:xfrm>
            <a:off x="6096000" y="6286010"/>
            <a:ext cx="1331742" cy="365125"/>
          </a:xfrm>
        </p:spPr>
        <p:txBody>
          <a:bodyPr/>
          <a:lstStyle/>
          <a:p>
            <a:fld id="{276D79ED-3FA7-4EF8-964B-EB8BCFAB02F8}" type="datetimeFigureOut">
              <a:rPr lang="en-US" smtClean="0"/>
              <a:t>5/26/2021</a:t>
            </a:fld>
            <a:endParaRPr lang="en-US"/>
          </a:p>
        </p:txBody>
      </p:sp>
      <p:sp>
        <p:nvSpPr>
          <p:cNvPr id="5" name="Footer Placeholder 4"/>
          <p:cNvSpPr>
            <a:spLocks noGrp="1"/>
          </p:cNvSpPr>
          <p:nvPr>
            <p:ph type="ftr" sz="quarter" idx="11"/>
          </p:nvPr>
        </p:nvSpPr>
        <p:spPr>
          <a:xfrm>
            <a:off x="7539989" y="6286010"/>
            <a:ext cx="3275511" cy="365125"/>
          </a:xfrm>
        </p:spPr>
        <p:txBody>
          <a:bodyPr/>
          <a:lstStyle/>
          <a:p>
            <a:endParaRPr lang="en-US"/>
          </a:p>
        </p:txBody>
      </p:sp>
      <p:sp>
        <p:nvSpPr>
          <p:cNvPr id="6" name="Slide Number Placeholder 5"/>
          <p:cNvSpPr>
            <a:spLocks noGrp="1"/>
          </p:cNvSpPr>
          <p:nvPr>
            <p:ph type="sldNum" sz="quarter" idx="12"/>
          </p:nvPr>
        </p:nvSpPr>
        <p:spPr>
          <a:xfrm>
            <a:off x="10815500" y="6286011"/>
            <a:ext cx="951957" cy="365125"/>
          </a:xfrm>
        </p:spPr>
        <p:txBody>
          <a:bodyPr/>
          <a:lstStyle/>
          <a:p>
            <a:fld id="{C6F12CB2-7F2C-47B9-AE70-22A94B49F233}" type="slidenum">
              <a:rPr lang="en-US" smtClean="0"/>
              <a:t>‹Nr.›</a:t>
            </a:fld>
            <a:endParaRPr lang="en-US"/>
          </a:p>
        </p:txBody>
      </p:sp>
      <p:sp>
        <p:nvSpPr>
          <p:cNvPr id="7" name="Rectangle 6">
            <a:extLst>
              <a:ext uri="{FF2B5EF4-FFF2-40B4-BE49-F238E27FC236}">
                <a16:creationId xmlns:a16="http://schemas.microsoft.com/office/drawing/2014/main" id="{699D50E9-1172-1441-B3B6-4D4FDC372E2F}"/>
              </a:ext>
            </a:extLst>
          </p:cNvPr>
          <p:cNvSpPr/>
          <p:nvPr userDrawn="1"/>
        </p:nvSpPr>
        <p:spPr>
          <a:xfrm>
            <a:off x="6419209" y="6756741"/>
            <a:ext cx="5772791" cy="101259"/>
          </a:xfrm>
          <a:custGeom>
            <a:avLst/>
            <a:gdLst>
              <a:gd name="connsiteX0" fmla="*/ 0 w 5735968"/>
              <a:gd name="connsiteY0" fmla="*/ 0 h 101259"/>
              <a:gd name="connsiteX1" fmla="*/ 5735968 w 5735968"/>
              <a:gd name="connsiteY1" fmla="*/ 0 h 101259"/>
              <a:gd name="connsiteX2" fmla="*/ 5735968 w 5735968"/>
              <a:gd name="connsiteY2" fmla="*/ 101259 h 101259"/>
              <a:gd name="connsiteX3" fmla="*/ 0 w 5735968"/>
              <a:gd name="connsiteY3" fmla="*/ 101259 h 101259"/>
              <a:gd name="connsiteX4" fmla="*/ 0 w 5735968"/>
              <a:gd name="connsiteY4" fmla="*/ 0 h 101259"/>
              <a:gd name="connsiteX0" fmla="*/ 0 w 5742105"/>
              <a:gd name="connsiteY0" fmla="*/ 42959 h 101259"/>
              <a:gd name="connsiteX1" fmla="*/ 5742105 w 5742105"/>
              <a:gd name="connsiteY1" fmla="*/ 0 h 101259"/>
              <a:gd name="connsiteX2" fmla="*/ 5742105 w 5742105"/>
              <a:gd name="connsiteY2" fmla="*/ 101259 h 101259"/>
              <a:gd name="connsiteX3" fmla="*/ 6137 w 5742105"/>
              <a:gd name="connsiteY3" fmla="*/ 101259 h 101259"/>
              <a:gd name="connsiteX4" fmla="*/ 0 w 5742105"/>
              <a:gd name="connsiteY4" fmla="*/ 42959 h 101259"/>
              <a:gd name="connsiteX0" fmla="*/ 0 w 5742105"/>
              <a:gd name="connsiteY0" fmla="*/ 42959 h 101259"/>
              <a:gd name="connsiteX1" fmla="*/ 5742105 w 5742105"/>
              <a:gd name="connsiteY1" fmla="*/ 0 h 101259"/>
              <a:gd name="connsiteX2" fmla="*/ 5742105 w 5742105"/>
              <a:gd name="connsiteY2" fmla="*/ 101259 h 101259"/>
              <a:gd name="connsiteX3" fmla="*/ 55233 w 5742105"/>
              <a:gd name="connsiteY3" fmla="*/ 101259 h 101259"/>
              <a:gd name="connsiteX4" fmla="*/ 0 w 5742105"/>
              <a:gd name="connsiteY4" fmla="*/ 42959 h 1012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42105" h="101259">
                <a:moveTo>
                  <a:pt x="0" y="42959"/>
                </a:moveTo>
                <a:lnTo>
                  <a:pt x="5742105" y="0"/>
                </a:lnTo>
                <a:lnTo>
                  <a:pt x="5742105" y="101259"/>
                </a:lnTo>
                <a:lnTo>
                  <a:pt x="55233" y="101259"/>
                </a:lnTo>
                <a:lnTo>
                  <a:pt x="0" y="4295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2437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276D79ED-3FA7-4EF8-964B-EB8BCFAB02F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12CB2-7F2C-47B9-AE70-22A94B49F233}" type="slidenum">
              <a:rPr lang="en-US" smtClean="0"/>
              <a:t>‹Nr.›</a:t>
            </a:fld>
            <a:endParaRPr lang="en-US"/>
          </a:p>
        </p:txBody>
      </p:sp>
    </p:spTree>
    <p:extLst>
      <p:ext uri="{BB962C8B-B14F-4D97-AF65-F5344CB8AC3E}">
        <p14:creationId xmlns:p14="http://schemas.microsoft.com/office/powerpoint/2010/main" val="97525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04943" y="1683613"/>
            <a:ext cx="8251553" cy="2852737"/>
          </a:xfrm>
        </p:spPr>
        <p:txBody>
          <a:bodyPr anchor="b">
            <a:normAutofit/>
          </a:bodyPr>
          <a:lstStyle>
            <a:lvl1pPr algn="l">
              <a:defRPr sz="5400"/>
            </a:lvl1pPr>
          </a:lstStyle>
          <a:p>
            <a:r>
              <a:rPr lang="de-DE"/>
              <a:t>Mastertitelformat bearbeiten</a:t>
            </a:r>
            <a:endParaRPr lang="en-US"/>
          </a:p>
        </p:txBody>
      </p:sp>
      <p:sp>
        <p:nvSpPr>
          <p:cNvPr id="3" name="Text Placeholder 2"/>
          <p:cNvSpPr>
            <a:spLocks noGrp="1"/>
          </p:cNvSpPr>
          <p:nvPr>
            <p:ph type="body" idx="1"/>
          </p:nvPr>
        </p:nvSpPr>
        <p:spPr>
          <a:xfrm>
            <a:off x="404943" y="4563338"/>
            <a:ext cx="8251553" cy="1500187"/>
          </a:xfrm>
        </p:spPr>
        <p:txBody>
          <a:bodyPr/>
          <a:lstStyle>
            <a:lvl1pPr marL="0" indent="0">
              <a:buNone/>
              <a:defRPr sz="2400">
                <a:solidFill>
                  <a:srgbClr val="77032C"/>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276D79ED-3FA7-4EF8-964B-EB8BCFAB02F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12CB2-7F2C-47B9-AE70-22A94B49F233}" type="slidenum">
              <a:rPr lang="en-US" smtClean="0"/>
              <a:t>‹Nr.›</a:t>
            </a:fld>
            <a:endParaRPr lang="en-US"/>
          </a:p>
        </p:txBody>
      </p:sp>
    </p:spTree>
    <p:extLst>
      <p:ext uri="{BB962C8B-B14F-4D97-AF65-F5344CB8AC3E}">
        <p14:creationId xmlns:p14="http://schemas.microsoft.com/office/powerpoint/2010/main" val="831346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sz="half" idx="1"/>
          </p:nvPr>
        </p:nvSpPr>
        <p:spPr>
          <a:xfrm>
            <a:off x="404943" y="1873975"/>
            <a:ext cx="420624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p:cNvSpPr>
            <a:spLocks noGrp="1"/>
          </p:cNvSpPr>
          <p:nvPr>
            <p:ph sz="half" idx="2"/>
          </p:nvPr>
        </p:nvSpPr>
        <p:spPr>
          <a:xfrm>
            <a:off x="4730926" y="1873975"/>
            <a:ext cx="429768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e Placeholder 4"/>
          <p:cNvSpPr>
            <a:spLocks noGrp="1"/>
          </p:cNvSpPr>
          <p:nvPr>
            <p:ph type="dt" sz="half" idx="10"/>
          </p:nvPr>
        </p:nvSpPr>
        <p:spPr/>
        <p:txBody>
          <a:bodyPr/>
          <a:lstStyle/>
          <a:p>
            <a:fld id="{276D79ED-3FA7-4EF8-964B-EB8BCFAB02F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12CB2-7F2C-47B9-AE70-22A94B49F233}" type="slidenum">
              <a:rPr lang="en-US" smtClean="0"/>
              <a:t>‹Nr.›</a:t>
            </a:fld>
            <a:endParaRPr lang="en-US"/>
          </a:p>
        </p:txBody>
      </p:sp>
    </p:spTree>
    <p:extLst>
      <p:ext uri="{BB962C8B-B14F-4D97-AF65-F5344CB8AC3E}">
        <p14:creationId xmlns:p14="http://schemas.microsoft.com/office/powerpoint/2010/main" val="813249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04943" y="299811"/>
            <a:ext cx="8623663" cy="1325563"/>
          </a:xfrm>
        </p:spPr>
        <p:txBody>
          <a:bodyPr/>
          <a:lstStyle/>
          <a:p>
            <a:r>
              <a:rPr lang="de-DE"/>
              <a:t>Mastertitelformat bearbeiten</a:t>
            </a:r>
            <a:endParaRPr lang="en-US"/>
          </a:p>
        </p:txBody>
      </p:sp>
      <p:sp>
        <p:nvSpPr>
          <p:cNvPr id="3" name="Text Placeholder 2"/>
          <p:cNvSpPr>
            <a:spLocks noGrp="1"/>
          </p:cNvSpPr>
          <p:nvPr>
            <p:ph type="body" idx="1"/>
          </p:nvPr>
        </p:nvSpPr>
        <p:spPr>
          <a:xfrm>
            <a:off x="404940" y="1615849"/>
            <a:ext cx="43891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404941" y="2439761"/>
            <a:ext cx="438912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p:cNvSpPr>
            <a:spLocks noGrp="1"/>
          </p:cNvSpPr>
          <p:nvPr>
            <p:ph type="body" sz="quarter" idx="3"/>
          </p:nvPr>
        </p:nvSpPr>
        <p:spPr>
          <a:xfrm>
            <a:off x="4911629" y="1615849"/>
            <a:ext cx="411697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911629" y="2439761"/>
            <a:ext cx="411697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p:cNvSpPr>
            <a:spLocks noGrp="1"/>
          </p:cNvSpPr>
          <p:nvPr>
            <p:ph type="dt" sz="half" idx="10"/>
          </p:nvPr>
        </p:nvSpPr>
        <p:spPr/>
        <p:txBody>
          <a:bodyPr/>
          <a:lstStyle/>
          <a:p>
            <a:fld id="{276D79ED-3FA7-4EF8-964B-EB8BCFAB02F8}" type="datetimeFigureOut">
              <a:rPr lang="en-US" smtClean="0"/>
              <a:t>5/26/2021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12CB2-7F2C-47B9-AE70-22A94B49F233}" type="slidenum">
              <a:rPr lang="en-US" smtClean="0"/>
              <a:t>‹Nr.›</a:t>
            </a:fld>
            <a:endParaRPr lang="en-US"/>
          </a:p>
        </p:txBody>
      </p:sp>
    </p:spTree>
    <p:extLst>
      <p:ext uri="{BB962C8B-B14F-4D97-AF65-F5344CB8AC3E}">
        <p14:creationId xmlns:p14="http://schemas.microsoft.com/office/powerpoint/2010/main" val="3140711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Date Placeholder 2"/>
          <p:cNvSpPr>
            <a:spLocks noGrp="1"/>
          </p:cNvSpPr>
          <p:nvPr>
            <p:ph type="dt" sz="half" idx="10"/>
          </p:nvPr>
        </p:nvSpPr>
        <p:spPr/>
        <p:txBody>
          <a:bodyPr/>
          <a:lstStyle/>
          <a:p>
            <a:fld id="{276D79ED-3FA7-4EF8-964B-EB8BCFAB02F8}" type="datetimeFigureOut">
              <a:rPr lang="en-US" smtClean="0"/>
              <a:t>5/26/2021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12CB2-7F2C-47B9-AE70-22A94B49F233}" type="slidenum">
              <a:rPr lang="en-US" smtClean="0"/>
              <a:t>‹Nr.›</a:t>
            </a:fld>
            <a:endParaRPr lang="en-US"/>
          </a:p>
        </p:txBody>
      </p:sp>
    </p:spTree>
    <p:extLst>
      <p:ext uri="{BB962C8B-B14F-4D97-AF65-F5344CB8AC3E}">
        <p14:creationId xmlns:p14="http://schemas.microsoft.com/office/powerpoint/2010/main" val="2761736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6D79ED-3FA7-4EF8-964B-EB8BCFAB02F8}" type="datetimeFigureOut">
              <a:rPr lang="en-US" smtClean="0"/>
              <a:t>5/26/2021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12CB2-7F2C-47B9-AE70-22A94B49F233}" type="slidenum">
              <a:rPr lang="en-US" smtClean="0"/>
              <a:t>‹Nr.›</a:t>
            </a:fld>
            <a:endParaRPr lang="en-US"/>
          </a:p>
        </p:txBody>
      </p:sp>
    </p:spTree>
    <p:extLst>
      <p:ext uri="{BB962C8B-B14F-4D97-AF65-F5344CB8AC3E}">
        <p14:creationId xmlns:p14="http://schemas.microsoft.com/office/powerpoint/2010/main" val="2938554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04943" y="465138"/>
            <a:ext cx="3099980" cy="1600200"/>
          </a:xfrm>
        </p:spPr>
        <p:txBody>
          <a:bodyPr anchor="ctr"/>
          <a:lstStyle>
            <a:lvl1pPr>
              <a:defRPr sz="3200"/>
            </a:lvl1pPr>
          </a:lstStyle>
          <a:p>
            <a:r>
              <a:rPr lang="de-DE"/>
              <a:t>Mastertitelformat bearbeiten</a:t>
            </a:r>
            <a:endParaRPr lang="en-US"/>
          </a:p>
        </p:txBody>
      </p:sp>
      <p:sp>
        <p:nvSpPr>
          <p:cNvPr id="3" name="Content Placeholder 2"/>
          <p:cNvSpPr>
            <a:spLocks noGrp="1"/>
          </p:cNvSpPr>
          <p:nvPr>
            <p:ph idx="1"/>
          </p:nvPr>
        </p:nvSpPr>
        <p:spPr>
          <a:xfrm>
            <a:off x="3657594" y="465138"/>
            <a:ext cx="5371011"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p:cNvSpPr>
            <a:spLocks noGrp="1"/>
          </p:cNvSpPr>
          <p:nvPr>
            <p:ph type="body" sz="half" idx="2"/>
          </p:nvPr>
        </p:nvSpPr>
        <p:spPr>
          <a:xfrm>
            <a:off x="404943" y="2065338"/>
            <a:ext cx="309998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276D79ED-3FA7-4EF8-964B-EB8BCFAB02F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12CB2-7F2C-47B9-AE70-22A94B49F233}" type="slidenum">
              <a:rPr lang="en-US" smtClean="0"/>
              <a:t>‹Nr.›</a:t>
            </a:fld>
            <a:endParaRPr lang="en-US"/>
          </a:p>
        </p:txBody>
      </p:sp>
    </p:spTree>
    <p:extLst>
      <p:ext uri="{BB962C8B-B14F-4D97-AF65-F5344CB8AC3E}">
        <p14:creationId xmlns:p14="http://schemas.microsoft.com/office/powerpoint/2010/main" val="2884626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04944" y="483326"/>
            <a:ext cx="2677886" cy="1600200"/>
          </a:xfrm>
        </p:spPr>
        <p:txBody>
          <a:bodyPr anchor="ctr"/>
          <a:lstStyle>
            <a:lvl1pPr>
              <a:defRPr sz="3200"/>
            </a:lvl1pPr>
          </a:lstStyle>
          <a:p>
            <a:r>
              <a:rPr lang="de-DE"/>
              <a:t>Mastertitelformat bearbeiten</a:t>
            </a:r>
            <a:endParaRPr lang="en-US"/>
          </a:p>
        </p:txBody>
      </p:sp>
      <p:sp>
        <p:nvSpPr>
          <p:cNvPr id="3" name="Picture Placeholder 2"/>
          <p:cNvSpPr>
            <a:spLocks noGrp="1"/>
          </p:cNvSpPr>
          <p:nvPr>
            <p:ph type="pic" idx="1"/>
          </p:nvPr>
        </p:nvSpPr>
        <p:spPr>
          <a:xfrm>
            <a:off x="3218899" y="483326"/>
            <a:ext cx="5809707"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p:cNvSpPr>
            <a:spLocks noGrp="1"/>
          </p:cNvSpPr>
          <p:nvPr>
            <p:ph type="body" sz="half" idx="2"/>
          </p:nvPr>
        </p:nvSpPr>
        <p:spPr>
          <a:xfrm>
            <a:off x="404944" y="2083526"/>
            <a:ext cx="267788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276D79ED-3FA7-4EF8-964B-EB8BCFAB02F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12CB2-7F2C-47B9-AE70-22A94B49F233}" type="slidenum">
              <a:rPr lang="en-US" smtClean="0"/>
              <a:t>‹Nr.›</a:t>
            </a:fld>
            <a:endParaRPr lang="en-US"/>
          </a:p>
        </p:txBody>
      </p:sp>
    </p:spTree>
    <p:extLst>
      <p:ext uri="{BB962C8B-B14F-4D97-AF65-F5344CB8AC3E}">
        <p14:creationId xmlns:p14="http://schemas.microsoft.com/office/powerpoint/2010/main" val="4110054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prezentr.com/?utm_source=templates&amp;utm_medium=presentation&amp;utm_campaign=free_downloads_2020"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4943" y="417376"/>
            <a:ext cx="8623663" cy="1325563"/>
          </a:xfrm>
          <a:prstGeom prst="rect">
            <a:avLst/>
          </a:prstGeom>
        </p:spPr>
        <p:txBody>
          <a:bodyPr vert="horz" lIns="91440" tIns="45720" rIns="91440" bIns="45720" rtlCol="0" anchor="ctr">
            <a:noAutofit/>
          </a:bodyPr>
          <a:lstStyle/>
          <a:p>
            <a:pPr lvl="0"/>
            <a:r>
              <a:rPr lang="de-DE"/>
              <a:t>Mastertitelformat bearbeiten</a:t>
            </a:r>
            <a:endParaRPr lang="en-US"/>
          </a:p>
        </p:txBody>
      </p:sp>
      <p:sp>
        <p:nvSpPr>
          <p:cNvPr id="3" name="Text Placeholder 2"/>
          <p:cNvSpPr>
            <a:spLocks noGrp="1"/>
          </p:cNvSpPr>
          <p:nvPr>
            <p:ph type="body" idx="1"/>
          </p:nvPr>
        </p:nvSpPr>
        <p:spPr>
          <a:xfrm>
            <a:off x="404943" y="1841862"/>
            <a:ext cx="8623663" cy="438735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2"/>
          </p:nvPr>
        </p:nvSpPr>
        <p:spPr>
          <a:xfrm>
            <a:off x="404943" y="6356349"/>
            <a:ext cx="218367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6D79ED-3FA7-4EF8-964B-EB8BCFAB02F8}" type="datetimeFigureOut">
              <a:rPr lang="en-US" smtClean="0"/>
              <a:t>5/26/2021</a:t>
            </a:fld>
            <a:endParaRPr lang="en-US"/>
          </a:p>
        </p:txBody>
      </p:sp>
      <p:sp>
        <p:nvSpPr>
          <p:cNvPr id="5" name="Footer Placeholder 4"/>
          <p:cNvSpPr>
            <a:spLocks noGrp="1"/>
          </p:cNvSpPr>
          <p:nvPr>
            <p:ph type="ftr" sz="quarter" idx="3"/>
          </p:nvPr>
        </p:nvSpPr>
        <p:spPr>
          <a:xfrm>
            <a:off x="3218899" y="6356349"/>
            <a:ext cx="327551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24694" y="6356350"/>
            <a:ext cx="6940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12CB2-7F2C-47B9-AE70-22A94B49F233}" type="slidenum">
              <a:rPr lang="en-US" smtClean="0"/>
              <a:t>‹Nr.›</a:t>
            </a:fld>
            <a:endParaRPr lang="en-US"/>
          </a:p>
        </p:txBody>
      </p:sp>
      <p:pic>
        <p:nvPicPr>
          <p:cNvPr id="11" name="Picture 10"/>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rot="16200000">
            <a:off x="-610475" y="4914981"/>
            <a:ext cx="896556" cy="324395"/>
          </a:xfrm>
          <a:prstGeom prst="rect">
            <a:avLst/>
          </a:prstGeom>
        </p:spPr>
      </p:pic>
      <p:sp>
        <p:nvSpPr>
          <p:cNvPr id="12" name="TextBox 11"/>
          <p:cNvSpPr txBox="1"/>
          <p:nvPr userDrawn="1"/>
        </p:nvSpPr>
        <p:spPr>
          <a:xfrm rot="16200000">
            <a:off x="-2113768" y="2546065"/>
            <a:ext cx="3888671" cy="276999"/>
          </a:xfrm>
          <a:prstGeom prst="rect">
            <a:avLst/>
          </a:prstGeom>
          <a:noFill/>
        </p:spPr>
        <p:txBody>
          <a:bodyPr wrap="square" rtlCol="0" anchor="ctr">
            <a:spAutoFit/>
          </a:bodyPr>
          <a:lstStyle/>
          <a:p>
            <a:r>
              <a:rPr lang="bs-Latn-BA" sz="1200">
                <a:solidFill>
                  <a:schemeClr val="bg1">
                    <a:lumMod val="65000"/>
                  </a:schemeClr>
                </a:solidFill>
              </a:rPr>
              <a:t>Find</a:t>
            </a:r>
            <a:r>
              <a:rPr lang="bs-Latn-BA" sz="1200" baseline="0">
                <a:solidFill>
                  <a:schemeClr val="bg1">
                    <a:lumMod val="65000"/>
                  </a:schemeClr>
                </a:solidFill>
              </a:rPr>
              <a:t> m</a:t>
            </a:r>
            <a:r>
              <a:rPr lang="bs-Latn-BA" sz="1200">
                <a:solidFill>
                  <a:schemeClr val="bg1">
                    <a:lumMod val="65000"/>
                  </a:schemeClr>
                </a:solidFill>
              </a:rPr>
              <a:t>ore PowerPoint templates</a:t>
            </a:r>
            <a:r>
              <a:rPr lang="bs-Latn-BA" sz="1200" baseline="0">
                <a:solidFill>
                  <a:schemeClr val="bg1">
                    <a:lumMod val="65000"/>
                  </a:schemeClr>
                </a:solidFill>
              </a:rPr>
              <a:t> on </a:t>
            </a:r>
            <a:r>
              <a:rPr lang="bs-Latn-BA" sz="1200" b="1" baseline="0">
                <a:solidFill>
                  <a:schemeClr val="bg1">
                    <a:lumMod val="65000"/>
                  </a:schemeClr>
                </a:solidFill>
                <a:hlinkClick r:id="rId13"/>
              </a:rPr>
              <a:t>prezentr.com</a:t>
            </a:r>
            <a:r>
              <a:rPr lang="bs-Latn-BA" sz="1200" baseline="0">
                <a:solidFill>
                  <a:schemeClr val="bg1">
                    <a:lumMod val="65000"/>
                  </a:schemeClr>
                </a:solidFill>
              </a:rPr>
              <a:t>!</a:t>
            </a:r>
            <a:endParaRPr lang="en-US" sz="1200">
              <a:solidFill>
                <a:schemeClr val="bg1">
                  <a:lumMod val="65000"/>
                </a:schemeClr>
              </a:solidFill>
            </a:endParaRPr>
          </a:p>
        </p:txBody>
      </p:sp>
    </p:spTree>
    <p:extLst>
      <p:ext uri="{BB962C8B-B14F-4D97-AF65-F5344CB8AC3E}">
        <p14:creationId xmlns:p14="http://schemas.microsoft.com/office/powerpoint/2010/main" val="1297349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lang="en-US" sz="4400" b="1" kern="1200" dirty="0">
          <a:gradFill flip="none" rotWithShape="1">
            <a:gsLst>
              <a:gs pos="0">
                <a:srgbClr val="D90001"/>
              </a:gs>
              <a:gs pos="19000">
                <a:srgbClr val="FF8D00"/>
              </a:gs>
              <a:gs pos="40000">
                <a:srgbClr val="FFD901"/>
              </a:gs>
              <a:gs pos="100000">
                <a:srgbClr val="770062"/>
              </a:gs>
              <a:gs pos="81000">
                <a:srgbClr val="0B00A7"/>
              </a:gs>
              <a:gs pos="60000">
                <a:srgbClr val="4DEC00"/>
              </a:gs>
            </a:gsLst>
            <a:lin ang="0" scaled="1"/>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rezentr.com/?utm_source=templates&amp;utm_medium=presentation&amp;utm_campaign=free_downloads_202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liebelle-mainz.de/de/material.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queerformat.de/wp-content/uploads/QF_Queer_Inklusiv_Praxishilfe_Lesefassung_2021.pdf" TargetMode="Externa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s://www.rki.de/DE/Content/Gesundheitsmonitoring/Gesundheitsberichterstattung/GBEDownloadsB/maennerbericht/kapitel_2_wie_geht_es.pdf?__blob=publicationFile" TargetMode="External"/><Relationship Id="rId2" Type="http://schemas.openxmlformats.org/officeDocument/2006/relationships/hyperlink" Target="https://de.statista.com/statistik/daten/studie/273406/umfrage/entwicklung-der-lebenserwartung-bei-geburt--in-deutschland-nach-geschlecht/#professional" TargetMode="External"/><Relationship Id="rId1" Type="http://schemas.openxmlformats.org/officeDocument/2006/relationships/slideLayout" Target="../slideLayouts/slideLayout3.xml"/><Relationship Id="rId6" Type="http://schemas.openxmlformats.org/officeDocument/2006/relationships/hyperlink" Target="https://www.queerformat.de/wp-content/uploads/QF_Queer_Inklusiv_Praxishilfe_Lesefassung_2021.pdf" TargetMode="External"/><Relationship Id="rId5" Type="http://schemas.openxmlformats.org/officeDocument/2006/relationships/hyperlink" Target="https://www.rki.de/DE/Content/InfAZ/H/HIVAIDS/Eckdaten/EckdatenDeutschland.pdf?__blob=publicationFil" TargetMode="External"/><Relationship Id="rId4" Type="http://schemas.openxmlformats.org/officeDocument/2006/relationships/hyperlink" Target="https://de.statista.com/statistik/daten/studie/242423/umfrage/psychische-gesundheit-von-frauen-und-maennern-in-deutschland/"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goeg.at/Frauen_Gendergesundheit" TargetMode="External"/><Relationship Id="rId2" Type="http://schemas.openxmlformats.org/officeDocument/2006/relationships/hyperlink" Target="https://www.dji.de/fileadmin/user_upload/bibs/Tim_Rohrmann_Gender_in_Kindertageseinrichtungen.pdf" TargetMode="External"/><Relationship Id="rId1" Type="http://schemas.openxmlformats.org/officeDocument/2006/relationships/slideLayout" Target="../slideLayouts/slideLayout3.xml"/><Relationship Id="rId6" Type="http://schemas.openxmlformats.org/officeDocument/2006/relationships/hyperlink" Target="https://www.profamilia.de/themen/sexualitaet-und-behinderung.html" TargetMode="External"/><Relationship Id="rId5" Type="http://schemas.openxmlformats.org/officeDocument/2006/relationships/hyperlink" Target="https://www.herder.de/kiga-heute/fachmagazin/archiv/2011-41-jg/6-7-2011/mit-der-gender-brille-durch-die-kita/" TargetMode="External"/><Relationship Id="rId4" Type="http://schemas.openxmlformats.org/officeDocument/2006/relationships/hyperlink" Target="https://www.herder.de/kiga-heute/fachbegriffe/gende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hlinkClick r:id="rId2"/>
            <a:extLst>
              <a:ext uri="{FF2B5EF4-FFF2-40B4-BE49-F238E27FC236}">
                <a16:creationId xmlns:a16="http://schemas.microsoft.com/office/drawing/2014/main" id="{690A4DCE-900A-874A-B628-D52BB5C182FC}"/>
              </a:ext>
            </a:extLst>
          </p:cNvPr>
          <p:cNvSpPr/>
          <p:nvPr/>
        </p:nvSpPr>
        <p:spPr>
          <a:xfrm>
            <a:off x="0" y="0"/>
            <a:ext cx="12192000" cy="68497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s-Latn-BA"/>
          </a:p>
        </p:txBody>
      </p:sp>
      <p:sp>
        <p:nvSpPr>
          <p:cNvPr id="2" name="Title 1"/>
          <p:cNvSpPr>
            <a:spLocks noGrp="1"/>
          </p:cNvSpPr>
          <p:nvPr>
            <p:ph type="ctrTitle"/>
          </p:nvPr>
        </p:nvSpPr>
        <p:spPr>
          <a:xfrm>
            <a:off x="5139045" y="847622"/>
            <a:ext cx="6640287" cy="1707078"/>
          </a:xfrm>
        </p:spPr>
        <p:txBody>
          <a:bodyPr>
            <a:normAutofit fontScale="90000"/>
          </a:bodyPr>
          <a:lstStyle/>
          <a:p>
            <a:r>
              <a:rPr lang="en-US"/>
              <a:t>Gender</a:t>
            </a:r>
            <a:br>
              <a:rPr lang="en-US"/>
            </a:br>
            <a:r>
              <a:rPr lang="en-US" err="1"/>
              <a:t>Körper</a:t>
            </a:r>
            <a:r>
              <a:rPr lang="en-US"/>
              <a:t> &amp; </a:t>
            </a:r>
            <a:r>
              <a:rPr lang="en-US" err="1"/>
              <a:t>Sexualität</a:t>
            </a:r>
            <a:endParaRPr lang="en-US"/>
          </a:p>
        </p:txBody>
      </p:sp>
      <p:sp>
        <p:nvSpPr>
          <p:cNvPr id="3" name="Subtitle 2"/>
          <p:cNvSpPr>
            <a:spLocks noGrp="1"/>
          </p:cNvSpPr>
          <p:nvPr>
            <p:ph type="subTitle" idx="1"/>
          </p:nvPr>
        </p:nvSpPr>
        <p:spPr>
          <a:xfrm>
            <a:off x="5747657" y="2933700"/>
            <a:ext cx="6187044" cy="3217717"/>
          </a:xfrm>
        </p:spPr>
        <p:txBody>
          <a:bodyPr>
            <a:normAutofit fontScale="92500" lnSpcReduction="10000"/>
          </a:bodyPr>
          <a:lstStyle/>
          <a:p>
            <a:pPr algn="l"/>
            <a:r>
              <a:rPr lang="de-DE" sz="2100" b="1">
                <a:solidFill>
                  <a:schemeClr val="tx2"/>
                </a:solidFill>
              </a:rPr>
              <a:t>Hochschule Kempten</a:t>
            </a:r>
          </a:p>
          <a:p>
            <a:pPr algn="l"/>
            <a:r>
              <a:rPr lang="de-DE" sz="2100" b="1">
                <a:solidFill>
                  <a:schemeClr val="tx2"/>
                </a:solidFill>
              </a:rPr>
              <a:t>Modul: Gender, Interkulturalität, </a:t>
            </a:r>
            <a:r>
              <a:rPr lang="de-DE" sz="2100" b="1" err="1">
                <a:solidFill>
                  <a:schemeClr val="tx2"/>
                </a:solidFill>
              </a:rPr>
              <a:t>Diversity</a:t>
            </a:r>
            <a:r>
              <a:rPr lang="de-DE" sz="2100" b="1">
                <a:solidFill>
                  <a:schemeClr val="tx2"/>
                </a:solidFill>
              </a:rPr>
              <a:t> / Partizipation und Demokratiebildung</a:t>
            </a:r>
          </a:p>
          <a:p>
            <a:pPr algn="l"/>
            <a:r>
              <a:rPr lang="de-DE" sz="2100" b="1">
                <a:solidFill>
                  <a:schemeClr val="tx2"/>
                </a:solidFill>
              </a:rPr>
              <a:t>Dozentin: Prof. Reinalter </a:t>
            </a:r>
          </a:p>
          <a:p>
            <a:pPr algn="l"/>
            <a:endParaRPr lang="de-DE" sz="2100" b="1">
              <a:solidFill>
                <a:schemeClr val="tx2"/>
              </a:solidFill>
            </a:endParaRPr>
          </a:p>
          <a:p>
            <a:pPr algn="l"/>
            <a:r>
              <a:rPr lang="de-DE" sz="2100" b="1">
                <a:solidFill>
                  <a:schemeClr val="tx2"/>
                </a:solidFill>
              </a:rPr>
              <a:t>Christiane Seizinger 	(Matrikelnummer 383424) </a:t>
            </a:r>
          </a:p>
          <a:p>
            <a:pPr algn="l"/>
            <a:r>
              <a:rPr lang="de-DE" sz="2100" b="1">
                <a:solidFill>
                  <a:schemeClr val="tx2"/>
                </a:solidFill>
              </a:rPr>
              <a:t>Anna Reiter 		(Matrikelnummer 389570) </a:t>
            </a:r>
          </a:p>
          <a:p>
            <a:pPr algn="l"/>
            <a:r>
              <a:rPr lang="de-DE" sz="2100" b="1">
                <a:solidFill>
                  <a:schemeClr val="tx2"/>
                </a:solidFill>
              </a:rPr>
              <a:t>Melanie Schwarz 	(Matrikelnummer 392529) </a:t>
            </a:r>
          </a:p>
          <a:p>
            <a:pPr algn="l"/>
            <a:r>
              <a:rPr lang="de-DE" sz="2100" b="1">
                <a:solidFill>
                  <a:schemeClr val="tx2"/>
                </a:solidFill>
              </a:rPr>
              <a:t>Sabrina Srsa 		(Matrikelnummer 384249) </a:t>
            </a:r>
          </a:p>
          <a:p>
            <a:pPr algn="l"/>
            <a:endParaRPr lang="de-DE" b="1">
              <a:solidFill>
                <a:srgbClr val="4DEC00"/>
              </a:solidFill>
            </a:endParaRPr>
          </a:p>
          <a:p>
            <a:pPr algn="l"/>
            <a:endParaRPr lang="de-DE" b="1">
              <a:solidFill>
                <a:srgbClr val="4DEC00"/>
              </a:solidFill>
            </a:endParaRPr>
          </a:p>
        </p:txBody>
      </p:sp>
    </p:spTree>
    <p:extLst>
      <p:ext uri="{BB962C8B-B14F-4D97-AF65-F5344CB8AC3E}">
        <p14:creationId xmlns:p14="http://schemas.microsoft.com/office/powerpoint/2010/main" val="72092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AAF030-3D7D-4170-896E-94D03FE1E873}"/>
              </a:ext>
            </a:extLst>
          </p:cNvPr>
          <p:cNvSpPr>
            <a:spLocks noGrp="1"/>
          </p:cNvSpPr>
          <p:nvPr>
            <p:ph type="title"/>
          </p:nvPr>
        </p:nvSpPr>
        <p:spPr>
          <a:xfrm>
            <a:off x="604910" y="417376"/>
            <a:ext cx="8423696" cy="904987"/>
          </a:xfrm>
        </p:spPr>
        <p:txBody>
          <a:bodyPr/>
          <a:lstStyle/>
          <a:p>
            <a:r>
              <a:rPr lang="de-DE" sz="3600" dirty="0">
                <a:latin typeface="Arial" panose="020B0604020202020204" pitchFamily="34" charset="0"/>
                <a:cs typeface="Arial" panose="020B0604020202020204" pitchFamily="34" charset="0"/>
              </a:rPr>
              <a:t>Soziale Arbeit </a:t>
            </a:r>
          </a:p>
        </p:txBody>
      </p:sp>
      <p:sp>
        <p:nvSpPr>
          <p:cNvPr id="3" name="Inhaltsplatzhalter 2">
            <a:extLst>
              <a:ext uri="{FF2B5EF4-FFF2-40B4-BE49-F238E27FC236}">
                <a16:creationId xmlns:a16="http://schemas.microsoft.com/office/drawing/2014/main" id="{42E8109A-2099-4174-9D05-65C7896847FB}"/>
              </a:ext>
            </a:extLst>
          </p:cNvPr>
          <p:cNvSpPr>
            <a:spLocks noGrp="1"/>
          </p:cNvSpPr>
          <p:nvPr>
            <p:ph idx="1"/>
          </p:nvPr>
        </p:nvSpPr>
        <p:spPr>
          <a:xfrm>
            <a:off x="604910" y="1322363"/>
            <a:ext cx="8229601" cy="4906851"/>
          </a:xfrm>
        </p:spPr>
        <p:txBody>
          <a:bodyPr>
            <a:normAutofit/>
          </a:bodyPr>
          <a:lstStyle/>
          <a:p>
            <a:pPr marL="0" indent="0">
              <a:buNone/>
            </a:pPr>
            <a:r>
              <a:rPr lang="de-DE" dirty="0">
                <a:latin typeface="Arial" panose="020B0604020202020204" pitchFamily="34" charset="0"/>
                <a:cs typeface="Arial" panose="020B0604020202020204" pitchFamily="34" charset="0"/>
              </a:rPr>
              <a:t>Empowerment  </a:t>
            </a:r>
          </a:p>
          <a:p>
            <a:r>
              <a:rPr lang="de-DE" dirty="0">
                <a:latin typeface="Arial" panose="020B0604020202020204" pitchFamily="34" charset="0"/>
                <a:cs typeface="Arial" panose="020B0604020202020204" pitchFamily="34" charset="0"/>
              </a:rPr>
              <a:t>Sexuellen Wünsche und Interessen werden zugelassen </a:t>
            </a:r>
          </a:p>
          <a:p>
            <a:r>
              <a:rPr lang="de-DE" dirty="0">
                <a:latin typeface="Arial" panose="020B0604020202020204" pitchFamily="34" charset="0"/>
                <a:cs typeface="Arial" panose="020B0604020202020204" pitchFamily="34" charset="0"/>
              </a:rPr>
              <a:t>Sexuelle Orientierung wird akzeptiert und respektiert  </a:t>
            </a:r>
          </a:p>
          <a:p>
            <a:r>
              <a:rPr lang="de-DE" dirty="0">
                <a:latin typeface="Arial" panose="020B0604020202020204" pitchFamily="34" charset="0"/>
                <a:cs typeface="Arial" panose="020B0604020202020204" pitchFamily="34" charset="0"/>
              </a:rPr>
              <a:t>Eigenständiges ausleben ggf. durch Unterstützung durch Sexualassistenz</a:t>
            </a:r>
          </a:p>
          <a:p>
            <a:pPr marL="0" indent="0">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9112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A63EA6-05C8-4E05-9579-67A3C8E285DB}"/>
              </a:ext>
            </a:extLst>
          </p:cNvPr>
          <p:cNvSpPr>
            <a:spLocks noGrp="1"/>
          </p:cNvSpPr>
          <p:nvPr>
            <p:ph type="title"/>
          </p:nvPr>
        </p:nvSpPr>
        <p:spPr>
          <a:xfrm>
            <a:off x="236130" y="94214"/>
            <a:ext cx="9892608" cy="1325563"/>
          </a:xfrm>
        </p:spPr>
        <p:txBody>
          <a:bodyPr/>
          <a:lstStyle/>
          <a:p>
            <a:r>
              <a:rPr lang="de-DE" sz="3600" dirty="0" err="1">
                <a:latin typeface="Arial" panose="020B0604020202020204" pitchFamily="34" charset="0"/>
                <a:cs typeface="Arial" panose="020B0604020202020204" pitchFamily="34" charset="0"/>
              </a:rPr>
              <a:t>Lebendweltorienterte</a:t>
            </a:r>
            <a:r>
              <a:rPr lang="de-DE" sz="3600" dirty="0">
                <a:latin typeface="Arial" panose="020B0604020202020204" pitchFamily="34" charset="0"/>
                <a:cs typeface="Arial" panose="020B0604020202020204" pitchFamily="34" charset="0"/>
              </a:rPr>
              <a:t> Theorie nach Thiersch </a:t>
            </a:r>
          </a:p>
        </p:txBody>
      </p:sp>
      <p:sp>
        <p:nvSpPr>
          <p:cNvPr id="3" name="Inhaltsplatzhalter 2">
            <a:extLst>
              <a:ext uri="{FF2B5EF4-FFF2-40B4-BE49-F238E27FC236}">
                <a16:creationId xmlns:a16="http://schemas.microsoft.com/office/drawing/2014/main" id="{A547DDBD-3F4F-4C4A-BADB-1FB5F4FC5E34}"/>
              </a:ext>
            </a:extLst>
          </p:cNvPr>
          <p:cNvSpPr>
            <a:spLocks noGrp="1"/>
          </p:cNvSpPr>
          <p:nvPr>
            <p:ph idx="1"/>
          </p:nvPr>
        </p:nvSpPr>
        <p:spPr/>
        <p:txBody>
          <a:bodyPr>
            <a:normAutofit lnSpcReduction="10000"/>
          </a:bodyPr>
          <a:lstStyle/>
          <a:p>
            <a:r>
              <a:rPr lang="de-DE" dirty="0"/>
              <a:t>Die Lebenswelt Betroffener ist oftmals von einem Widerspruch zwischen Ressourcen und problematischen </a:t>
            </a:r>
            <a:r>
              <a:rPr lang="de-DE" dirty="0" err="1"/>
              <a:t>Lebensarragement</a:t>
            </a:r>
            <a:r>
              <a:rPr lang="de-DE" dirty="0"/>
              <a:t> </a:t>
            </a:r>
          </a:p>
          <a:p>
            <a:r>
              <a:rPr lang="de-DE" dirty="0"/>
              <a:t>Mit Ressourcen sind die körperlichen und geistigen Fähigkeiten gemeint um ein sexuelles Interesse aufzubauen zu können</a:t>
            </a:r>
          </a:p>
          <a:p>
            <a:r>
              <a:rPr lang="de-DE" dirty="0"/>
              <a:t>Problematisch: die Umsetzung ihrer sexuellen Bedürfnisse, aufgrund von gesellschaftlichen Vorurteilen, der Lebensstrukturen, sowie Abhängigkeiten von Eltern und / oder Betreuer*innen </a:t>
            </a:r>
          </a:p>
        </p:txBody>
      </p:sp>
    </p:spTree>
    <p:extLst>
      <p:ext uri="{BB962C8B-B14F-4D97-AF65-F5344CB8AC3E}">
        <p14:creationId xmlns:p14="http://schemas.microsoft.com/office/powerpoint/2010/main" val="1787517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1E5E03-AAD9-4C3D-BF73-9F7BB95E7DA4}"/>
              </a:ext>
            </a:extLst>
          </p:cNvPr>
          <p:cNvSpPr>
            <a:spLocks noGrp="1"/>
          </p:cNvSpPr>
          <p:nvPr>
            <p:ph type="title"/>
          </p:nvPr>
        </p:nvSpPr>
        <p:spPr/>
        <p:txBody>
          <a:bodyPr/>
          <a:lstStyle/>
          <a:p>
            <a:r>
              <a:rPr lang="de-DE" sz="3600" dirty="0">
                <a:latin typeface="Arial" panose="020B0604020202020204" pitchFamily="34" charset="0"/>
                <a:cs typeface="Arial" panose="020B0604020202020204" pitchFamily="34" charset="0"/>
              </a:rPr>
              <a:t>Weitere Informationen</a:t>
            </a:r>
          </a:p>
        </p:txBody>
      </p:sp>
      <p:sp>
        <p:nvSpPr>
          <p:cNvPr id="3" name="Inhaltsplatzhalter 2">
            <a:extLst>
              <a:ext uri="{FF2B5EF4-FFF2-40B4-BE49-F238E27FC236}">
                <a16:creationId xmlns:a16="http://schemas.microsoft.com/office/drawing/2014/main" id="{CA1EBE1F-7CE7-4997-8B09-22C65C4DD413}"/>
              </a:ext>
            </a:extLst>
          </p:cNvPr>
          <p:cNvSpPr>
            <a:spLocks noGrp="1"/>
          </p:cNvSpPr>
          <p:nvPr>
            <p:ph idx="1"/>
          </p:nvPr>
        </p:nvSpPr>
        <p:spPr>
          <a:xfrm>
            <a:off x="404943" y="1841862"/>
            <a:ext cx="9287697" cy="4387352"/>
          </a:xfrm>
        </p:spPr>
        <p:txBody>
          <a:bodyPr/>
          <a:lstStyle/>
          <a:p>
            <a:pPr marL="0" indent="0" algn="just">
              <a:buNone/>
            </a:pPr>
            <a:r>
              <a:rPr lang="de-DE" dirty="0">
                <a:latin typeface="Arial" panose="020B0604020202020204" pitchFamily="34" charset="0"/>
                <a:cs typeface="Arial" panose="020B0604020202020204" pitchFamily="34" charset="0"/>
              </a:rPr>
              <a:t>Auf der Seite Libelle-Mainz findet Ihr Infomaterial und Broschüren für eure Klienten  </a:t>
            </a:r>
          </a:p>
          <a:p>
            <a:pPr algn="just"/>
            <a:endParaRPr lang="de-DE" dirty="0">
              <a:latin typeface="Arial" panose="020B0604020202020204" pitchFamily="34" charset="0"/>
              <a:cs typeface="Arial" panose="020B0604020202020204" pitchFamily="34" charset="0"/>
            </a:endParaRPr>
          </a:p>
          <a:p>
            <a:pPr marL="0" indent="0" algn="just">
              <a:buNone/>
            </a:pPr>
            <a:r>
              <a:rPr lang="de-DE" dirty="0">
                <a:latin typeface="Arial" panose="020B0604020202020204" pitchFamily="34" charset="0"/>
                <a:cs typeface="Arial" panose="020B0604020202020204" pitchFamily="34" charset="0"/>
                <a:hlinkClick r:id="rId2"/>
              </a:rPr>
              <a:t>https://www.liebelle-mainz.de/de/material.html</a:t>
            </a:r>
            <a:r>
              <a:rPr lang="de-DE" dirty="0">
                <a:latin typeface="Arial" panose="020B0604020202020204" pitchFamily="34" charset="0"/>
                <a:cs typeface="Arial" panose="020B0604020202020204" pitchFamily="34" charset="0"/>
              </a:rPr>
              <a:t> </a:t>
            </a:r>
            <a:endParaRPr lang="de-DE" dirty="0"/>
          </a:p>
        </p:txBody>
      </p:sp>
    </p:spTree>
    <p:extLst>
      <p:ext uri="{BB962C8B-B14F-4D97-AF65-F5344CB8AC3E}">
        <p14:creationId xmlns:p14="http://schemas.microsoft.com/office/powerpoint/2010/main" val="3504401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1F0FB-5829-4949-9E35-841A9DF31F2D}"/>
              </a:ext>
            </a:extLst>
          </p:cNvPr>
          <p:cNvSpPr>
            <a:spLocks noGrp="1"/>
          </p:cNvSpPr>
          <p:nvPr>
            <p:ph type="title"/>
          </p:nvPr>
        </p:nvSpPr>
        <p:spPr>
          <a:xfrm>
            <a:off x="863750" y="590844"/>
            <a:ext cx="8251553" cy="1383324"/>
          </a:xfrm>
        </p:spPr>
        <p:txBody>
          <a:bodyPr>
            <a:noAutofit/>
          </a:bodyPr>
          <a:lstStyle/>
          <a:p>
            <a:pPr algn="ctr"/>
            <a:r>
              <a:rPr lang="en-GB" sz="4400" dirty="0" err="1">
                <a:latin typeface="Arial" panose="020B0604020202020204" pitchFamily="34" charset="0"/>
                <a:cs typeface="Arial" panose="020B0604020202020204" pitchFamily="34" charset="0"/>
              </a:rPr>
              <a:t>Körper</a:t>
            </a:r>
            <a:r>
              <a:rPr lang="en-GB" sz="4400" dirty="0">
                <a:latin typeface="Arial" panose="020B0604020202020204" pitchFamily="34" charset="0"/>
                <a:cs typeface="Arial" panose="020B0604020202020204" pitchFamily="34" charset="0"/>
              </a:rPr>
              <a:t>, </a:t>
            </a:r>
            <a:r>
              <a:rPr lang="en-GB" sz="4400" dirty="0" err="1">
                <a:latin typeface="Arial" panose="020B0604020202020204" pitchFamily="34" charset="0"/>
                <a:cs typeface="Arial" panose="020B0604020202020204" pitchFamily="34" charset="0"/>
              </a:rPr>
              <a:t>Sexualität</a:t>
            </a:r>
            <a:r>
              <a:rPr lang="en-GB" sz="4400" dirty="0">
                <a:latin typeface="Arial" panose="020B0604020202020204" pitchFamily="34" charset="0"/>
                <a:cs typeface="Arial" panose="020B0604020202020204" pitchFamily="34" charset="0"/>
              </a:rPr>
              <a:t> &amp; Gesundheit</a:t>
            </a:r>
          </a:p>
        </p:txBody>
      </p:sp>
      <p:sp>
        <p:nvSpPr>
          <p:cNvPr id="3" name="Text Placeholder 2">
            <a:extLst>
              <a:ext uri="{FF2B5EF4-FFF2-40B4-BE49-F238E27FC236}">
                <a16:creationId xmlns:a16="http://schemas.microsoft.com/office/drawing/2014/main" id="{5ACFCE3B-D4B3-6743-AC05-A671F006A87F}"/>
              </a:ext>
            </a:extLst>
          </p:cNvPr>
          <p:cNvSpPr>
            <a:spLocks noGrp="1"/>
          </p:cNvSpPr>
          <p:nvPr>
            <p:ph type="body" idx="1"/>
          </p:nvPr>
        </p:nvSpPr>
        <p:spPr>
          <a:xfrm>
            <a:off x="1371902" y="2204786"/>
            <a:ext cx="7163628" cy="3745848"/>
          </a:xfrm>
        </p:spPr>
        <p:txBody>
          <a:bodyPr>
            <a:noAutofit/>
          </a:bodyPr>
          <a:lstStyle/>
          <a:p>
            <a:pPr algn="ctr"/>
            <a:r>
              <a:rPr lang="de-DE" sz="2200" dirty="0">
                <a:latin typeface="Arial" panose="020B0604020202020204" pitchFamily="34" charset="0"/>
                <a:cs typeface="Arial" panose="020B0604020202020204" pitchFamily="34" charset="0"/>
              </a:rPr>
              <a:t>„</a:t>
            </a:r>
            <a:r>
              <a:rPr lang="de-DE" sz="2600" dirty="0">
                <a:latin typeface="Arial" panose="020B0604020202020204" pitchFamily="34" charset="0"/>
                <a:cs typeface="Arial" panose="020B0604020202020204" pitchFamily="34" charset="0"/>
              </a:rPr>
              <a:t>Männer und Frauen unterscheiden sich in ihren Gesundheitsrisiken, ihrem Gesundheitsverhalten und in ihren Krankheitsverläufen zum Teil signifikant voneinander. Geschlecht und Gender sind determinierende Einflussfaktoren in Bezug auf Gesundheit und Krankheit.“</a:t>
            </a:r>
          </a:p>
          <a:p>
            <a:pPr algn="ctr"/>
            <a:endParaRPr lang="de-DE" sz="2600" dirty="0">
              <a:latin typeface="Arial" panose="020B0604020202020204" pitchFamily="34" charset="0"/>
              <a:cs typeface="Arial" panose="020B0604020202020204" pitchFamily="34" charset="0"/>
            </a:endParaRPr>
          </a:p>
          <a:p>
            <a:pPr algn="ctr"/>
            <a:r>
              <a:rPr lang="en-GB" sz="2600" dirty="0">
                <a:latin typeface="Arial" panose="020B0604020202020204" pitchFamily="34" charset="0"/>
                <a:cs typeface="Arial" panose="020B0604020202020204" pitchFamily="34" charset="0"/>
              </a:rPr>
              <a:t>(Gesundheit </a:t>
            </a:r>
            <a:r>
              <a:rPr lang="en-GB" sz="2600" dirty="0" err="1">
                <a:latin typeface="Arial" panose="020B0604020202020204" pitchFamily="34" charset="0"/>
                <a:cs typeface="Arial" panose="020B0604020202020204" pitchFamily="34" charset="0"/>
              </a:rPr>
              <a:t>Österreich</a:t>
            </a:r>
            <a:r>
              <a:rPr lang="en-GB" sz="2600" dirty="0">
                <a:latin typeface="Arial" panose="020B0604020202020204" pitchFamily="34" charset="0"/>
                <a:cs typeface="Arial" panose="020B0604020202020204" pitchFamily="34" charset="0"/>
              </a:rPr>
              <a:t> GmbH)</a:t>
            </a:r>
          </a:p>
        </p:txBody>
      </p:sp>
    </p:spTree>
    <p:extLst>
      <p:ext uri="{BB962C8B-B14F-4D97-AF65-F5344CB8AC3E}">
        <p14:creationId xmlns:p14="http://schemas.microsoft.com/office/powerpoint/2010/main" val="3026865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1F0FB-5829-4949-9E35-841A9DF31F2D}"/>
              </a:ext>
            </a:extLst>
          </p:cNvPr>
          <p:cNvSpPr>
            <a:spLocks noGrp="1"/>
          </p:cNvSpPr>
          <p:nvPr>
            <p:ph type="title"/>
          </p:nvPr>
        </p:nvSpPr>
        <p:spPr>
          <a:xfrm>
            <a:off x="1226578" y="445833"/>
            <a:ext cx="8251553" cy="544310"/>
          </a:xfrm>
        </p:spPr>
        <p:txBody>
          <a:bodyPr>
            <a:noAutofit/>
          </a:bodyPr>
          <a:lstStyle/>
          <a:p>
            <a:r>
              <a:rPr lang="en-GB" sz="4400" dirty="0" err="1">
                <a:latin typeface="Arial" panose="020B0604020202020204" pitchFamily="34" charset="0"/>
                <a:cs typeface="Arial" panose="020B0604020202020204" pitchFamily="34" charset="0"/>
              </a:rPr>
              <a:t>Lebenserwartung</a:t>
            </a:r>
            <a:endParaRPr lang="en-GB" sz="4400"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5ACFCE3B-D4B3-6743-AC05-A671F006A87F}"/>
              </a:ext>
            </a:extLst>
          </p:cNvPr>
          <p:cNvSpPr>
            <a:spLocks noGrp="1"/>
          </p:cNvSpPr>
          <p:nvPr>
            <p:ph type="body" idx="1"/>
          </p:nvPr>
        </p:nvSpPr>
        <p:spPr>
          <a:xfrm>
            <a:off x="1325052" y="6140012"/>
            <a:ext cx="7163628" cy="436448"/>
          </a:xfrm>
        </p:spPr>
        <p:txBody>
          <a:bodyPr>
            <a:normAutofit/>
          </a:bodyPr>
          <a:lstStyle/>
          <a:p>
            <a:r>
              <a:rPr lang="en-GB" sz="1400" err="1">
                <a:solidFill>
                  <a:schemeClr val="tx1"/>
                </a:solidFill>
                <a:latin typeface="Arial" panose="020B0604020202020204" pitchFamily="34" charset="0"/>
                <a:cs typeface="Arial" panose="020B0604020202020204" pitchFamily="34" charset="0"/>
              </a:rPr>
              <a:t>Abbildung</a:t>
            </a:r>
            <a:r>
              <a:rPr lang="en-GB" sz="1400">
                <a:solidFill>
                  <a:schemeClr val="tx1"/>
                </a:solidFill>
                <a:latin typeface="Arial" panose="020B0604020202020204" pitchFamily="34" charset="0"/>
                <a:cs typeface="Arial" panose="020B0604020202020204" pitchFamily="34" charset="0"/>
              </a:rPr>
              <a:t> 1:Lebenserwartung </a:t>
            </a:r>
            <a:r>
              <a:rPr lang="en-GB" sz="1400" err="1">
                <a:solidFill>
                  <a:schemeClr val="tx1"/>
                </a:solidFill>
                <a:latin typeface="Arial" panose="020B0604020202020204" pitchFamily="34" charset="0"/>
                <a:cs typeface="Arial" panose="020B0604020202020204" pitchFamily="34" charset="0"/>
              </a:rPr>
              <a:t>Männer</a:t>
            </a:r>
            <a:r>
              <a:rPr lang="en-GB" sz="1400">
                <a:solidFill>
                  <a:schemeClr val="tx1"/>
                </a:solidFill>
                <a:latin typeface="Arial" panose="020B0604020202020204" pitchFamily="34" charset="0"/>
                <a:cs typeface="Arial" panose="020B0604020202020204" pitchFamily="34" charset="0"/>
              </a:rPr>
              <a:t> und Frauen, Statista</a:t>
            </a:r>
          </a:p>
        </p:txBody>
      </p:sp>
      <p:pic>
        <p:nvPicPr>
          <p:cNvPr id="1026" name="Picture 2">
            <a:extLst>
              <a:ext uri="{FF2B5EF4-FFF2-40B4-BE49-F238E27FC236}">
                <a16:creationId xmlns:a16="http://schemas.microsoft.com/office/drawing/2014/main" id="{A51F5B5C-D9C9-4D8D-A883-AE20399A13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5052" y="1252928"/>
            <a:ext cx="6623611" cy="48870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23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6BD82E-7827-434F-A073-FB4D71F0F5D1}"/>
              </a:ext>
            </a:extLst>
          </p:cNvPr>
          <p:cNvSpPr>
            <a:spLocks noGrp="1"/>
          </p:cNvSpPr>
          <p:nvPr>
            <p:ph type="title"/>
          </p:nvPr>
        </p:nvSpPr>
        <p:spPr>
          <a:xfrm>
            <a:off x="303343" y="251982"/>
            <a:ext cx="8251553" cy="779892"/>
          </a:xfrm>
        </p:spPr>
        <p:txBody>
          <a:bodyPr>
            <a:normAutofit/>
          </a:bodyPr>
          <a:lstStyle/>
          <a:p>
            <a:r>
              <a:rPr lang="de-DE" sz="4400" dirty="0">
                <a:latin typeface="Arial" panose="020B0604020202020204" pitchFamily="34" charset="0"/>
                <a:cs typeface="Arial" panose="020B0604020202020204" pitchFamily="34" charset="0"/>
              </a:rPr>
              <a:t>Ursachen Sterblichkeit</a:t>
            </a:r>
          </a:p>
        </p:txBody>
      </p:sp>
      <p:sp>
        <p:nvSpPr>
          <p:cNvPr id="3" name="Textplatzhalter 2">
            <a:extLst>
              <a:ext uri="{FF2B5EF4-FFF2-40B4-BE49-F238E27FC236}">
                <a16:creationId xmlns:a16="http://schemas.microsoft.com/office/drawing/2014/main" id="{A5A420A0-9B51-47B9-B157-7B89C41D1862}"/>
              </a:ext>
            </a:extLst>
          </p:cNvPr>
          <p:cNvSpPr>
            <a:spLocks noGrp="1"/>
          </p:cNvSpPr>
          <p:nvPr>
            <p:ph type="body" idx="1"/>
          </p:nvPr>
        </p:nvSpPr>
        <p:spPr>
          <a:xfrm>
            <a:off x="404943" y="5676900"/>
            <a:ext cx="8251553" cy="386625"/>
          </a:xfrm>
        </p:spPr>
        <p:txBody>
          <a:bodyPr>
            <a:normAutofit/>
          </a:bodyPr>
          <a:lstStyle/>
          <a:p>
            <a:r>
              <a:rPr lang="de-DE" sz="1400">
                <a:solidFill>
                  <a:schemeClr val="tx1"/>
                </a:solidFill>
                <a:latin typeface="Arial" panose="020B0604020202020204" pitchFamily="34" charset="0"/>
                <a:cs typeface="Arial" panose="020B0604020202020204" pitchFamily="34" charset="0"/>
              </a:rPr>
              <a:t>Abbildung 2: Sterblichkeit, RKI </a:t>
            </a:r>
          </a:p>
        </p:txBody>
      </p:sp>
      <p:pic>
        <p:nvPicPr>
          <p:cNvPr id="3074" name="Picture 2">
            <a:extLst>
              <a:ext uri="{FF2B5EF4-FFF2-40B4-BE49-F238E27FC236}">
                <a16:creationId xmlns:a16="http://schemas.microsoft.com/office/drawing/2014/main" id="{3B805E9A-9CEF-4491-8CF7-4139773974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943" y="1336674"/>
            <a:ext cx="8392576" cy="3654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9581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1F0FB-5829-4949-9E35-841A9DF31F2D}"/>
              </a:ext>
            </a:extLst>
          </p:cNvPr>
          <p:cNvSpPr>
            <a:spLocks noGrp="1"/>
          </p:cNvSpPr>
          <p:nvPr>
            <p:ph type="title"/>
          </p:nvPr>
        </p:nvSpPr>
        <p:spPr>
          <a:xfrm>
            <a:off x="826975" y="445483"/>
            <a:ext cx="8251553" cy="544310"/>
          </a:xfrm>
        </p:spPr>
        <p:txBody>
          <a:bodyPr>
            <a:noAutofit/>
          </a:bodyPr>
          <a:lstStyle/>
          <a:p>
            <a:r>
              <a:rPr lang="en-GB" sz="4400" dirty="0" err="1">
                <a:latin typeface="Arial" panose="020B0604020202020204" pitchFamily="34" charset="0"/>
                <a:cs typeface="Arial" panose="020B0604020202020204" pitchFamily="34" charset="0"/>
              </a:rPr>
              <a:t>Psychische</a:t>
            </a:r>
            <a:r>
              <a:rPr lang="en-GB" sz="4400" dirty="0">
                <a:latin typeface="Arial" panose="020B0604020202020204" pitchFamily="34" charset="0"/>
                <a:cs typeface="Arial" panose="020B0604020202020204" pitchFamily="34" charset="0"/>
              </a:rPr>
              <a:t> Gesundheit</a:t>
            </a:r>
          </a:p>
        </p:txBody>
      </p:sp>
      <p:sp>
        <p:nvSpPr>
          <p:cNvPr id="3" name="Text Placeholder 2">
            <a:extLst>
              <a:ext uri="{FF2B5EF4-FFF2-40B4-BE49-F238E27FC236}">
                <a16:creationId xmlns:a16="http://schemas.microsoft.com/office/drawing/2014/main" id="{5ACFCE3B-D4B3-6743-AC05-A671F006A87F}"/>
              </a:ext>
            </a:extLst>
          </p:cNvPr>
          <p:cNvSpPr>
            <a:spLocks noGrp="1"/>
          </p:cNvSpPr>
          <p:nvPr>
            <p:ph type="body" idx="1"/>
          </p:nvPr>
        </p:nvSpPr>
        <p:spPr>
          <a:xfrm>
            <a:off x="826975" y="6194293"/>
            <a:ext cx="7163628" cy="436448"/>
          </a:xfrm>
        </p:spPr>
        <p:txBody>
          <a:bodyPr>
            <a:normAutofit/>
          </a:bodyPr>
          <a:lstStyle/>
          <a:p>
            <a:r>
              <a:rPr lang="en-GB" sz="1400" dirty="0" err="1">
                <a:solidFill>
                  <a:schemeClr val="tx1"/>
                </a:solidFill>
                <a:latin typeface="Arial" panose="020B0604020202020204" pitchFamily="34" charset="0"/>
                <a:cs typeface="Arial" panose="020B0604020202020204" pitchFamily="34" charset="0"/>
              </a:rPr>
              <a:t>Abbildung</a:t>
            </a:r>
            <a:r>
              <a:rPr lang="en-GB" sz="1400" dirty="0">
                <a:solidFill>
                  <a:schemeClr val="tx1"/>
                </a:solidFill>
                <a:latin typeface="Arial" panose="020B0604020202020204" pitchFamily="34" charset="0"/>
                <a:cs typeface="Arial" panose="020B0604020202020204" pitchFamily="34" charset="0"/>
              </a:rPr>
              <a:t> 3: </a:t>
            </a:r>
            <a:r>
              <a:rPr lang="en-GB" sz="1400" dirty="0" err="1">
                <a:solidFill>
                  <a:schemeClr val="tx1"/>
                </a:solidFill>
                <a:latin typeface="Arial" panose="020B0604020202020204" pitchFamily="34" charset="0"/>
                <a:cs typeface="Arial" panose="020B0604020202020204" pitchFamily="34" charset="0"/>
              </a:rPr>
              <a:t>Psychische</a:t>
            </a:r>
            <a:r>
              <a:rPr lang="en-GB" sz="1400" dirty="0">
                <a:solidFill>
                  <a:schemeClr val="tx1"/>
                </a:solidFill>
                <a:latin typeface="Arial" panose="020B0604020202020204" pitchFamily="34" charset="0"/>
                <a:cs typeface="Arial" panose="020B0604020202020204" pitchFamily="34" charset="0"/>
              </a:rPr>
              <a:t> Gesundheit, Statista</a:t>
            </a:r>
          </a:p>
        </p:txBody>
      </p:sp>
      <p:pic>
        <p:nvPicPr>
          <p:cNvPr id="2050" name="Picture 2">
            <a:extLst>
              <a:ext uri="{FF2B5EF4-FFF2-40B4-BE49-F238E27FC236}">
                <a16:creationId xmlns:a16="http://schemas.microsoft.com/office/drawing/2014/main" id="{444FF54C-B967-4694-B780-C66D967426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6975" y="1057275"/>
            <a:ext cx="6981825" cy="4743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933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69B6E9-355A-401A-970E-74D7A0E8F623}"/>
              </a:ext>
            </a:extLst>
          </p:cNvPr>
          <p:cNvSpPr>
            <a:spLocks noGrp="1"/>
          </p:cNvSpPr>
          <p:nvPr>
            <p:ph type="title"/>
          </p:nvPr>
        </p:nvSpPr>
        <p:spPr>
          <a:xfrm>
            <a:off x="798838" y="354151"/>
            <a:ext cx="8710922" cy="611049"/>
          </a:xfrm>
        </p:spPr>
        <p:txBody>
          <a:bodyPr>
            <a:noAutofit/>
          </a:bodyPr>
          <a:lstStyle/>
          <a:p>
            <a:r>
              <a:rPr lang="de-DE" sz="4400" dirty="0">
                <a:latin typeface="Arial" panose="020B0604020202020204" pitchFamily="34" charset="0"/>
                <a:cs typeface="Arial" panose="020B0604020202020204" pitchFamily="34" charset="0"/>
              </a:rPr>
              <a:t>Sex. Übertragbare Krankheiten </a:t>
            </a:r>
          </a:p>
        </p:txBody>
      </p:sp>
      <p:sp>
        <p:nvSpPr>
          <p:cNvPr id="3" name="Textplatzhalter 2">
            <a:extLst>
              <a:ext uri="{FF2B5EF4-FFF2-40B4-BE49-F238E27FC236}">
                <a16:creationId xmlns:a16="http://schemas.microsoft.com/office/drawing/2014/main" id="{F192F235-73C3-43E8-851D-48E7E65C6C99}"/>
              </a:ext>
            </a:extLst>
          </p:cNvPr>
          <p:cNvSpPr>
            <a:spLocks noGrp="1"/>
          </p:cNvSpPr>
          <p:nvPr>
            <p:ph type="body" idx="1"/>
          </p:nvPr>
        </p:nvSpPr>
        <p:spPr>
          <a:xfrm>
            <a:off x="881698" y="5891237"/>
            <a:ext cx="8251553" cy="357045"/>
          </a:xfrm>
        </p:spPr>
        <p:txBody>
          <a:bodyPr>
            <a:normAutofit/>
          </a:bodyPr>
          <a:lstStyle/>
          <a:p>
            <a:r>
              <a:rPr lang="de-DE" sz="1400" dirty="0">
                <a:solidFill>
                  <a:schemeClr val="tx1"/>
                </a:solidFill>
                <a:latin typeface="Arial" panose="020B0604020202020204" pitchFamily="34" charset="0"/>
                <a:cs typeface="Arial" panose="020B0604020202020204" pitchFamily="34" charset="0"/>
              </a:rPr>
              <a:t>Abbildung 4: Sex. übertragbare Krankheiten, Vgl. RKI</a:t>
            </a:r>
          </a:p>
        </p:txBody>
      </p:sp>
      <p:pic>
        <p:nvPicPr>
          <p:cNvPr id="4098" name="Picture 2">
            <a:extLst>
              <a:ext uri="{FF2B5EF4-FFF2-40B4-BE49-F238E27FC236}">
                <a16:creationId xmlns:a16="http://schemas.microsoft.com/office/drawing/2014/main" id="{7937AA47-2E1C-4849-B328-483B450BC5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83" y="1223823"/>
            <a:ext cx="7348269" cy="4668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6039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281E06-91A7-4CB6-8979-484D88CB7EA2}"/>
              </a:ext>
            </a:extLst>
          </p:cNvPr>
          <p:cNvSpPr>
            <a:spLocks noGrp="1"/>
          </p:cNvSpPr>
          <p:nvPr>
            <p:ph type="title"/>
          </p:nvPr>
        </p:nvSpPr>
        <p:spPr>
          <a:xfrm>
            <a:off x="962725" y="300625"/>
            <a:ext cx="5765479" cy="777786"/>
          </a:xfrm>
        </p:spPr>
        <p:txBody>
          <a:bodyPr>
            <a:noAutofit/>
          </a:bodyPr>
          <a:lstStyle/>
          <a:p>
            <a:r>
              <a:rPr lang="de-DE" sz="4400" dirty="0">
                <a:latin typeface="Arial" panose="020B0604020202020204" pitchFamily="34" charset="0"/>
                <a:cs typeface="Arial" panose="020B0604020202020204" pitchFamily="34" charset="0"/>
              </a:rPr>
              <a:t>HIV</a:t>
            </a:r>
          </a:p>
        </p:txBody>
      </p:sp>
      <p:sp>
        <p:nvSpPr>
          <p:cNvPr id="3" name="Textplatzhalter 2">
            <a:extLst>
              <a:ext uri="{FF2B5EF4-FFF2-40B4-BE49-F238E27FC236}">
                <a16:creationId xmlns:a16="http://schemas.microsoft.com/office/drawing/2014/main" id="{A5F24CCF-6D1C-4C7D-A701-CB0A6BE63F39}"/>
              </a:ext>
            </a:extLst>
          </p:cNvPr>
          <p:cNvSpPr>
            <a:spLocks noGrp="1"/>
          </p:cNvSpPr>
          <p:nvPr>
            <p:ph type="body" idx="1"/>
          </p:nvPr>
        </p:nvSpPr>
        <p:spPr>
          <a:xfrm>
            <a:off x="962725" y="6234250"/>
            <a:ext cx="8251553" cy="323125"/>
          </a:xfrm>
        </p:spPr>
        <p:txBody>
          <a:bodyPr>
            <a:normAutofit/>
          </a:bodyPr>
          <a:lstStyle/>
          <a:p>
            <a:r>
              <a:rPr lang="de-DE" sz="1400" dirty="0">
                <a:solidFill>
                  <a:schemeClr val="tx1"/>
                </a:solidFill>
                <a:latin typeface="Arial" panose="020B0604020202020204" pitchFamily="34" charset="0"/>
                <a:cs typeface="Arial" panose="020B0604020202020204" pitchFamily="34" charset="0"/>
              </a:rPr>
              <a:t>Abbildung 5: HIV Männer/Frauen, RKI, S.82 </a:t>
            </a:r>
          </a:p>
        </p:txBody>
      </p:sp>
      <p:pic>
        <p:nvPicPr>
          <p:cNvPr id="5126" name="Picture 6">
            <a:extLst>
              <a:ext uri="{FF2B5EF4-FFF2-40B4-BE49-F238E27FC236}">
                <a16:creationId xmlns:a16="http://schemas.microsoft.com/office/drawing/2014/main" id="{7A275D99-E3C4-4C77-B7C9-86F1FD619E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0553" y="2179809"/>
            <a:ext cx="6749143" cy="3937000"/>
          </a:xfrm>
          <a:prstGeom prst="rect">
            <a:avLst/>
          </a:prstGeom>
          <a:noFill/>
          <a:extLst>
            <a:ext uri="{909E8E84-426E-40DD-AFC4-6F175D3DCCD1}">
              <a14:hiddenFill xmlns:a14="http://schemas.microsoft.com/office/drawing/2010/main">
                <a:solidFill>
                  <a:srgbClr val="FFFFFF"/>
                </a:solidFill>
              </a14:hiddenFill>
            </a:ext>
          </a:extLst>
        </p:spPr>
      </p:pic>
      <p:sp>
        <p:nvSpPr>
          <p:cNvPr id="15" name="Textfeld 14">
            <a:extLst>
              <a:ext uri="{FF2B5EF4-FFF2-40B4-BE49-F238E27FC236}">
                <a16:creationId xmlns:a16="http://schemas.microsoft.com/office/drawing/2014/main" id="{5123638E-B176-4412-AC86-47ED790196AF}"/>
              </a:ext>
            </a:extLst>
          </p:cNvPr>
          <p:cNvSpPr txBox="1"/>
          <p:nvPr/>
        </p:nvSpPr>
        <p:spPr>
          <a:xfrm>
            <a:off x="962725" y="982779"/>
            <a:ext cx="8525022" cy="1292662"/>
          </a:xfrm>
          <a:prstGeom prst="rect">
            <a:avLst/>
          </a:prstGeom>
          <a:noFill/>
        </p:spPr>
        <p:txBody>
          <a:bodyPr wrap="square">
            <a:spAutoFit/>
          </a:bodyPr>
          <a:lstStyle/>
          <a:p>
            <a:r>
              <a:rPr lang="de-DE" sz="2600" dirty="0">
                <a:latin typeface="Arial" panose="020B0604020202020204" pitchFamily="34" charset="0"/>
                <a:cs typeface="Arial" panose="020B0604020202020204" pitchFamily="34" charset="0"/>
              </a:rPr>
              <a:t>Gesamt: 90.700 Menschen, davon 73.100 Männer und 17.600 Frauen in Deutschland lebend, sind mit HIV infiziert. Keine Statistik zu Trans* </a:t>
            </a:r>
          </a:p>
        </p:txBody>
      </p:sp>
    </p:spTree>
    <p:extLst>
      <p:ext uri="{BB962C8B-B14F-4D97-AF65-F5344CB8AC3E}">
        <p14:creationId xmlns:p14="http://schemas.microsoft.com/office/powerpoint/2010/main" val="4213985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60445186-315A-4D68-AD2A-FBDDA0A441FF}"/>
              </a:ext>
            </a:extLst>
          </p:cNvPr>
          <p:cNvSpPr>
            <a:spLocks noGrp="1"/>
          </p:cNvSpPr>
          <p:nvPr>
            <p:ph type="body" idx="1"/>
          </p:nvPr>
        </p:nvSpPr>
        <p:spPr>
          <a:xfrm>
            <a:off x="1209822" y="6224449"/>
            <a:ext cx="8251553" cy="335825"/>
          </a:xfrm>
        </p:spPr>
        <p:txBody>
          <a:bodyPr>
            <a:normAutofit/>
          </a:bodyPr>
          <a:lstStyle/>
          <a:p>
            <a:r>
              <a:rPr lang="de-DE" sz="1400" dirty="0">
                <a:solidFill>
                  <a:schemeClr val="tx1"/>
                </a:solidFill>
                <a:latin typeface="Arial" panose="020B0604020202020204" pitchFamily="34" charset="0"/>
                <a:cs typeface="Arial" panose="020B0604020202020204" pitchFamily="34" charset="0"/>
              </a:rPr>
              <a:t>Abbildung 6: HIV Infektionswege, Vgl. RKI</a:t>
            </a:r>
          </a:p>
        </p:txBody>
      </p:sp>
      <p:sp>
        <p:nvSpPr>
          <p:cNvPr id="5" name="Textfeld 4">
            <a:extLst>
              <a:ext uri="{FF2B5EF4-FFF2-40B4-BE49-F238E27FC236}">
                <a16:creationId xmlns:a16="http://schemas.microsoft.com/office/drawing/2014/main" id="{12C0D8EC-F15D-40CA-9E3B-87644D6E26FA}"/>
              </a:ext>
            </a:extLst>
          </p:cNvPr>
          <p:cNvSpPr txBox="1"/>
          <p:nvPr/>
        </p:nvSpPr>
        <p:spPr>
          <a:xfrm>
            <a:off x="1209822" y="297726"/>
            <a:ext cx="8879644" cy="1692771"/>
          </a:xfrm>
          <a:prstGeom prst="rect">
            <a:avLst/>
          </a:prstGeom>
          <a:noFill/>
        </p:spPr>
        <p:txBody>
          <a:bodyPr wrap="square">
            <a:spAutoFit/>
          </a:bodyPr>
          <a:lstStyle/>
          <a:p>
            <a:r>
              <a:rPr lang="de-DE" sz="2600" dirty="0">
                <a:latin typeface="Arial" panose="020B0604020202020204" pitchFamily="34" charset="0"/>
                <a:cs typeface="Arial" panose="020B0604020202020204" pitchFamily="34" charset="0"/>
              </a:rPr>
              <a:t>Von 75.950 in Deutschland infizierten Menschen: </a:t>
            </a:r>
          </a:p>
          <a:p>
            <a:r>
              <a:rPr lang="de-DE" sz="2600" dirty="0" err="1">
                <a:latin typeface="Arial" panose="020B0604020202020204" pitchFamily="34" charset="0"/>
                <a:cs typeface="Arial" panose="020B0604020202020204" pitchFamily="34" charset="0"/>
              </a:rPr>
              <a:t>Homosex</a:t>
            </a:r>
            <a:r>
              <a:rPr lang="de-DE" sz="2600" dirty="0">
                <a:latin typeface="Arial" panose="020B0604020202020204" pitchFamily="34" charset="0"/>
                <a:cs typeface="Arial" panose="020B0604020202020204" pitchFamily="34" charset="0"/>
              </a:rPr>
              <a:t>. Kontakt 55.900 Männer </a:t>
            </a:r>
          </a:p>
          <a:p>
            <a:r>
              <a:rPr lang="de-DE" sz="2600" dirty="0">
                <a:latin typeface="Arial" panose="020B0604020202020204" pitchFamily="34" charset="0"/>
                <a:cs typeface="Arial" panose="020B0604020202020204" pitchFamily="34" charset="0"/>
              </a:rPr>
              <a:t>Heterosex. Kontakt 11.300 Männer</a:t>
            </a:r>
          </a:p>
          <a:p>
            <a:r>
              <a:rPr lang="de-DE" sz="2600" dirty="0">
                <a:latin typeface="Arial" panose="020B0604020202020204" pitchFamily="34" charset="0"/>
                <a:cs typeface="Arial" panose="020B0604020202020204" pitchFamily="34" charset="0"/>
              </a:rPr>
              <a:t>Keine Angaben zu weiblich oder </a:t>
            </a:r>
            <a:r>
              <a:rPr lang="de-DE" sz="2600" dirty="0" err="1">
                <a:latin typeface="Arial" panose="020B0604020202020204" pitchFamily="34" charset="0"/>
                <a:cs typeface="Arial" panose="020B0604020202020204" pitchFamily="34" charset="0"/>
              </a:rPr>
              <a:t>nonbinären</a:t>
            </a:r>
            <a:r>
              <a:rPr lang="de-DE" sz="2600" dirty="0">
                <a:latin typeface="Arial" panose="020B0604020202020204" pitchFamily="34" charset="0"/>
                <a:cs typeface="Arial" panose="020B0604020202020204" pitchFamily="34" charset="0"/>
              </a:rPr>
              <a:t> GI </a:t>
            </a:r>
          </a:p>
        </p:txBody>
      </p:sp>
      <p:pic>
        <p:nvPicPr>
          <p:cNvPr id="6146" name="Picture 2">
            <a:extLst>
              <a:ext uri="{FF2B5EF4-FFF2-40B4-BE49-F238E27FC236}">
                <a16:creationId xmlns:a16="http://schemas.microsoft.com/office/drawing/2014/main" id="{E91CD99E-1D9A-4575-8AB3-6FA9F11910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883" y="2206810"/>
            <a:ext cx="6516557" cy="3801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3594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791" y="417376"/>
            <a:ext cx="8240815" cy="1325563"/>
          </a:xfrm>
        </p:spPr>
        <p:txBody>
          <a:bodyPr/>
          <a:lstStyle/>
          <a:p>
            <a:r>
              <a:rPr lang="en-US" dirty="0" err="1">
                <a:latin typeface="Arial" panose="020B0604020202020204" pitchFamily="34" charset="0"/>
                <a:cs typeface="Arial" panose="020B0604020202020204" pitchFamily="34" charset="0"/>
              </a:rPr>
              <a:t>Überblick</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87791" y="1742939"/>
            <a:ext cx="8240815" cy="4387352"/>
          </a:xfrm>
        </p:spPr>
        <p:txBody>
          <a:bodyPr vert="horz" lIns="91440" tIns="45720" rIns="91440" bIns="45720" rtlCol="0" anchor="t">
            <a:normAutofit/>
          </a:bodyPr>
          <a:lstStyle/>
          <a:p>
            <a:r>
              <a:rPr lang="en-US" sz="2600" dirty="0" err="1">
                <a:latin typeface="Arial" panose="020B0604020202020204" pitchFamily="34" charset="0"/>
                <a:cs typeface="Arial" panose="020B0604020202020204" pitchFamily="34" charset="0"/>
              </a:rPr>
              <a:t>Genderbewusste</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Pädagogik</a:t>
            </a:r>
            <a:endParaRPr lang="en-US" sz="2600" dirty="0">
              <a:latin typeface="Arial" panose="020B0604020202020204" pitchFamily="34" charset="0"/>
              <a:cs typeface="Arial" panose="020B0604020202020204" pitchFamily="34" charset="0"/>
            </a:endParaRPr>
          </a:p>
          <a:p>
            <a:r>
              <a:rPr lang="de-DE" sz="2600" dirty="0">
                <a:latin typeface="Arial" panose="020B0604020202020204" pitchFamily="34" charset="0"/>
                <a:cs typeface="Arial" panose="020B0604020202020204" pitchFamily="34" charset="0"/>
              </a:rPr>
              <a:t>Selbstbestimmte Sexualität bei Menschen mit geistiger Behinderung</a:t>
            </a:r>
            <a:endParaRPr lang="en-US" sz="2600" dirty="0">
              <a:latin typeface="Arial" panose="020B0604020202020204" pitchFamily="34" charset="0"/>
              <a:cs typeface="Arial" panose="020B0604020202020204" pitchFamily="34" charset="0"/>
            </a:endParaRPr>
          </a:p>
          <a:p>
            <a:r>
              <a:rPr lang="en-US" sz="2600" dirty="0" err="1">
                <a:latin typeface="Arial" panose="020B0604020202020204" pitchFamily="34" charset="0"/>
                <a:cs typeface="Arial" panose="020B0604020202020204" pitchFamily="34" charset="0"/>
              </a:rPr>
              <a:t>Körper</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Sexualität</a:t>
            </a:r>
            <a:r>
              <a:rPr lang="en-US" sz="2600" dirty="0">
                <a:latin typeface="Arial" panose="020B0604020202020204" pitchFamily="34" charset="0"/>
                <a:cs typeface="Arial" panose="020B0604020202020204" pitchFamily="34" charset="0"/>
              </a:rPr>
              <a:t> und Gesundheit</a:t>
            </a:r>
          </a:p>
          <a:p>
            <a:r>
              <a:rPr lang="en-US" sz="2600" dirty="0" err="1">
                <a:latin typeface="Arial" panose="020B0604020202020204" pitchFamily="34" charset="0"/>
                <a:cs typeface="Arial" panose="020B0604020202020204" pitchFamily="34" charset="0"/>
              </a:rPr>
              <a:t>Diskriminierung</a:t>
            </a:r>
            <a:r>
              <a:rPr lang="en-US" sz="2600" dirty="0">
                <a:latin typeface="Arial" panose="020B0604020202020204" pitchFamily="34" charset="0"/>
                <a:cs typeface="Arial" panose="020B0604020202020204" pitchFamily="34" charset="0"/>
              </a:rPr>
              <a:t> von LGBTQ+ </a:t>
            </a:r>
            <a:r>
              <a:rPr lang="en-US" sz="2600" dirty="0" err="1">
                <a:latin typeface="Arial" panose="020B0604020202020204" pitchFamily="34" charset="0"/>
                <a:cs typeface="Arial" panose="020B0604020202020204" pitchFamily="34" charset="0"/>
              </a:rPr>
              <a:t>Jugendlichen</a:t>
            </a:r>
            <a:endParaRPr lang="en-US" sz="2600"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059971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F8E1F7-4AD9-4123-90B8-6F624A09D4C4}"/>
              </a:ext>
            </a:extLst>
          </p:cNvPr>
          <p:cNvSpPr>
            <a:spLocks noGrp="1"/>
          </p:cNvSpPr>
          <p:nvPr>
            <p:ph type="title"/>
          </p:nvPr>
        </p:nvSpPr>
        <p:spPr>
          <a:xfrm>
            <a:off x="655664" y="225083"/>
            <a:ext cx="8251553" cy="1854439"/>
          </a:xfrm>
        </p:spPr>
        <p:txBody>
          <a:bodyPr>
            <a:noAutofit/>
          </a:bodyPr>
          <a:lstStyle/>
          <a:p>
            <a:r>
              <a:rPr lang="de-DE" sz="4400" dirty="0">
                <a:latin typeface="Arial" panose="020B0604020202020204" pitchFamily="34" charset="0"/>
                <a:cs typeface="Arial" panose="020B0604020202020204" pitchFamily="34" charset="0"/>
              </a:rPr>
              <a:t>Diskriminierung von LGBTQ+ Jugendlichen</a:t>
            </a:r>
          </a:p>
        </p:txBody>
      </p:sp>
      <p:sp>
        <p:nvSpPr>
          <p:cNvPr id="3" name="Textplatzhalter 2">
            <a:extLst>
              <a:ext uri="{FF2B5EF4-FFF2-40B4-BE49-F238E27FC236}">
                <a16:creationId xmlns:a16="http://schemas.microsoft.com/office/drawing/2014/main" id="{66DFDD7F-F2E7-4264-96B9-3CAABCBBDDA6}"/>
              </a:ext>
            </a:extLst>
          </p:cNvPr>
          <p:cNvSpPr>
            <a:spLocks noGrp="1"/>
          </p:cNvSpPr>
          <p:nvPr>
            <p:ph type="body" idx="1"/>
          </p:nvPr>
        </p:nvSpPr>
        <p:spPr>
          <a:xfrm>
            <a:off x="655664" y="2615594"/>
            <a:ext cx="8251553" cy="2701994"/>
          </a:xfrm>
        </p:spPr>
        <p:txBody>
          <a:bodyPr>
            <a:noAutofit/>
          </a:bodyPr>
          <a:lstStyle/>
          <a:p>
            <a:r>
              <a:rPr lang="de-DE" sz="2600" dirty="0">
                <a:solidFill>
                  <a:schemeClr val="tx1"/>
                </a:solidFill>
                <a:effectLst/>
                <a:latin typeface="Arial" panose="020B0604020202020204" pitchFamily="34" charset="0"/>
                <a:ea typeface="Calibri" panose="020F0502020204030204" pitchFamily="34" charset="0"/>
              </a:rPr>
              <a:t>„(…) und kamen dann halt echt teilweise so blöde Sprüche im Sport, keine Ahnung, wie ÄH, ‚willst nicht zu den Mädchen gehen?‘ ‚Schwuchtel‘ hier, ‚Schwuchtel‘ da“ (Kleiner, 2015, S. 265). Dieses Zitat eines Schülers aus einem Interview vermittelt einen ersten Eindruck der Diskriminierungen von LGBTJQ+ Jugendlichen in ihrem alltäglichen Leben. </a:t>
            </a:r>
            <a:endParaRPr lang="de-DE" sz="2600" dirty="0">
              <a:solidFill>
                <a:schemeClr val="tx1"/>
              </a:solidFill>
            </a:endParaRPr>
          </a:p>
        </p:txBody>
      </p:sp>
    </p:spTree>
    <p:extLst>
      <p:ext uri="{BB962C8B-B14F-4D97-AF65-F5344CB8AC3E}">
        <p14:creationId xmlns:p14="http://schemas.microsoft.com/office/powerpoint/2010/main" val="2092667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04496C-C171-4216-A8EF-16677EF4AFA8}"/>
              </a:ext>
            </a:extLst>
          </p:cNvPr>
          <p:cNvSpPr>
            <a:spLocks noGrp="1"/>
          </p:cNvSpPr>
          <p:nvPr>
            <p:ph type="title"/>
          </p:nvPr>
        </p:nvSpPr>
        <p:spPr>
          <a:xfrm>
            <a:off x="548066" y="794475"/>
            <a:ext cx="8251553" cy="869525"/>
          </a:xfrm>
        </p:spPr>
        <p:txBody>
          <a:bodyPr>
            <a:normAutofit/>
          </a:bodyPr>
          <a:lstStyle/>
          <a:p>
            <a:r>
              <a:rPr lang="de-DE" sz="4400" dirty="0">
                <a:latin typeface="Arial" panose="020B0604020202020204" pitchFamily="34" charset="0"/>
                <a:cs typeface="Arial" panose="020B0604020202020204" pitchFamily="34" charset="0"/>
              </a:rPr>
              <a:t>Familie</a:t>
            </a:r>
          </a:p>
        </p:txBody>
      </p:sp>
      <p:sp>
        <p:nvSpPr>
          <p:cNvPr id="3" name="Textplatzhalter 2">
            <a:extLst>
              <a:ext uri="{FF2B5EF4-FFF2-40B4-BE49-F238E27FC236}">
                <a16:creationId xmlns:a16="http://schemas.microsoft.com/office/drawing/2014/main" id="{ABC05B22-679A-42DE-A0AD-59373546FE67}"/>
              </a:ext>
            </a:extLst>
          </p:cNvPr>
          <p:cNvSpPr>
            <a:spLocks noGrp="1"/>
          </p:cNvSpPr>
          <p:nvPr>
            <p:ph type="body" idx="1"/>
          </p:nvPr>
        </p:nvSpPr>
        <p:spPr>
          <a:xfrm>
            <a:off x="548065" y="1828800"/>
            <a:ext cx="8251553" cy="3320325"/>
          </a:xfrm>
        </p:spPr>
        <p:txBody>
          <a:bodyPr>
            <a:normAutofit fontScale="92500" lnSpcReduction="10000"/>
          </a:bodyPr>
          <a:lstStyle/>
          <a:p>
            <a:r>
              <a:rPr lang="de-DE" sz="2800" dirty="0">
                <a:solidFill>
                  <a:schemeClr val="tx1"/>
                </a:solidFill>
                <a:effectLst/>
                <a:latin typeface="Arial" panose="020B0604020202020204" pitchFamily="34" charset="0"/>
                <a:ea typeface="Calibri" panose="020F0502020204030204" pitchFamily="34" charset="0"/>
                <a:cs typeface="Arial" panose="020B0604020202020204" pitchFamily="34" charset="0"/>
              </a:rPr>
              <a:t>45% der Jugendlichen haben aufgrund ihrer geschlechtlichen Identität oder sexuellen Orientierung in ihrer Familie Diskriminierungserfahrungen gemacht</a:t>
            </a:r>
          </a:p>
          <a:p>
            <a:endParaRPr lang="de-DE" sz="2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r>
              <a:rPr lang="de-DE" sz="2800" dirty="0">
                <a:solidFill>
                  <a:schemeClr val="tx1"/>
                </a:solidFill>
                <a:effectLst/>
                <a:latin typeface="Arial" panose="020B0604020202020204" pitchFamily="34" charset="0"/>
                <a:ea typeface="Calibri" panose="020F0502020204030204" pitchFamily="34" charset="0"/>
                <a:cs typeface="Arial" panose="020B0604020202020204" pitchFamily="34" charset="0"/>
              </a:rPr>
              <a:t>Dabei waren mit </a:t>
            </a:r>
          </a:p>
          <a:p>
            <a:r>
              <a:rPr lang="de-DE" sz="2800" dirty="0">
                <a:solidFill>
                  <a:schemeClr val="tx1"/>
                </a:solidFill>
                <a:effectLst/>
                <a:latin typeface="Arial" panose="020B0604020202020204" pitchFamily="34" charset="0"/>
                <a:ea typeface="Calibri" panose="020F0502020204030204" pitchFamily="34" charset="0"/>
                <a:cs typeface="Arial" panose="020B0604020202020204" pitchFamily="34" charset="0"/>
              </a:rPr>
              <a:t>63,5% das nicht ernst genommen fühlen</a:t>
            </a:r>
          </a:p>
          <a:p>
            <a:r>
              <a:rPr lang="de-DE" sz="2800" dirty="0">
                <a:solidFill>
                  <a:schemeClr val="tx1"/>
                </a:solidFill>
                <a:effectLst/>
                <a:latin typeface="Arial" panose="020B0604020202020204" pitchFamily="34" charset="0"/>
                <a:ea typeface="Calibri" panose="020F0502020204030204" pitchFamily="34" charset="0"/>
                <a:cs typeface="Arial" panose="020B0604020202020204" pitchFamily="34" charset="0"/>
              </a:rPr>
              <a:t>47,1% das absichtliche ignorieren </a:t>
            </a:r>
          </a:p>
          <a:p>
            <a:r>
              <a:rPr lang="de-DE" sz="2800" dirty="0">
                <a:solidFill>
                  <a:schemeClr val="tx1"/>
                </a:solidFill>
                <a:effectLst/>
                <a:latin typeface="Arial" panose="020B0604020202020204" pitchFamily="34" charset="0"/>
                <a:ea typeface="Calibri" panose="020F0502020204030204" pitchFamily="34" charset="0"/>
                <a:cs typeface="Arial" panose="020B0604020202020204" pitchFamily="34" charset="0"/>
              </a:rPr>
              <a:t>37,8% das nicht mitdenken die häufigsten Erfahrungen</a:t>
            </a:r>
          </a:p>
          <a:p>
            <a:endParaRPr lang="de-DE" dirty="0"/>
          </a:p>
        </p:txBody>
      </p:sp>
    </p:spTree>
    <p:extLst>
      <p:ext uri="{BB962C8B-B14F-4D97-AF65-F5344CB8AC3E}">
        <p14:creationId xmlns:p14="http://schemas.microsoft.com/office/powerpoint/2010/main" val="4563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04496C-C171-4216-A8EF-16677EF4AFA8}"/>
              </a:ext>
            </a:extLst>
          </p:cNvPr>
          <p:cNvSpPr>
            <a:spLocks noGrp="1"/>
          </p:cNvSpPr>
          <p:nvPr>
            <p:ph type="title"/>
          </p:nvPr>
        </p:nvSpPr>
        <p:spPr>
          <a:xfrm>
            <a:off x="404943" y="225842"/>
            <a:ext cx="7716407" cy="1137265"/>
          </a:xfrm>
        </p:spPr>
        <p:txBody>
          <a:bodyPr>
            <a:normAutofit/>
          </a:bodyPr>
          <a:lstStyle/>
          <a:p>
            <a:r>
              <a:rPr lang="de-DE" sz="4400" dirty="0">
                <a:latin typeface="Arial" panose="020B0604020202020204" pitchFamily="34" charset="0"/>
                <a:cs typeface="Arial" panose="020B0604020202020204" pitchFamily="34" charset="0"/>
              </a:rPr>
              <a:t>Schule / Arbeit</a:t>
            </a:r>
          </a:p>
        </p:txBody>
      </p:sp>
      <p:sp>
        <p:nvSpPr>
          <p:cNvPr id="3" name="Textplatzhalter 2">
            <a:extLst>
              <a:ext uri="{FF2B5EF4-FFF2-40B4-BE49-F238E27FC236}">
                <a16:creationId xmlns:a16="http://schemas.microsoft.com/office/drawing/2014/main" id="{ABC05B22-679A-42DE-A0AD-59373546FE67}"/>
              </a:ext>
            </a:extLst>
          </p:cNvPr>
          <p:cNvSpPr>
            <a:spLocks noGrp="1"/>
          </p:cNvSpPr>
          <p:nvPr>
            <p:ph type="body" idx="1"/>
          </p:nvPr>
        </p:nvSpPr>
        <p:spPr>
          <a:xfrm>
            <a:off x="404943" y="1744394"/>
            <a:ext cx="8251553" cy="4319131"/>
          </a:xfrm>
        </p:spPr>
        <p:txBody>
          <a:bodyPr>
            <a:noAutofit/>
          </a:bodyPr>
          <a:lstStyle/>
          <a:p>
            <a:r>
              <a:rPr lang="de-DE" sz="2600" dirty="0">
                <a:solidFill>
                  <a:schemeClr val="tx1"/>
                </a:solidFill>
                <a:effectLst/>
                <a:latin typeface="Arial" panose="020B0604020202020204" pitchFamily="34" charset="0"/>
                <a:ea typeface="Calibri" panose="020F0502020204030204" pitchFamily="34" charset="0"/>
              </a:rPr>
              <a:t>In Bildungs- und Arbeitsstätten erlebten 44% der LGBTQ+ Jugendliche in der Vergangenheit Diskriminierung aufgrund ihrer sexuellen Orientierung oder ihrer geschlechtlichen Identität</a:t>
            </a:r>
          </a:p>
          <a:p>
            <a:endParaRPr lang="de-DE" sz="2600" dirty="0">
              <a:solidFill>
                <a:schemeClr val="tx1"/>
              </a:solidFill>
              <a:latin typeface="Arial" panose="020B0604020202020204" pitchFamily="34" charset="0"/>
              <a:ea typeface="Calibri" panose="020F0502020204030204" pitchFamily="34" charset="0"/>
            </a:endParaRPr>
          </a:p>
          <a:p>
            <a:r>
              <a:rPr lang="de-DE" sz="2600" dirty="0">
                <a:solidFill>
                  <a:schemeClr val="tx1"/>
                </a:solidFill>
                <a:effectLst/>
                <a:latin typeface="Arial" panose="020B0604020202020204" pitchFamily="34" charset="0"/>
                <a:ea typeface="Calibri" panose="020F0502020204030204" pitchFamily="34" charset="0"/>
              </a:rPr>
              <a:t>Beschimpfungen oder Beleidigungen erlebten 54,8% der Jugendlichen. </a:t>
            </a:r>
          </a:p>
          <a:p>
            <a:endParaRPr lang="de-DE" sz="2600" dirty="0">
              <a:solidFill>
                <a:schemeClr val="tx1"/>
              </a:solidFill>
              <a:latin typeface="Arial" panose="020B0604020202020204" pitchFamily="34" charset="0"/>
              <a:ea typeface="Calibri" panose="020F0502020204030204" pitchFamily="34" charset="0"/>
            </a:endParaRPr>
          </a:p>
          <a:p>
            <a:r>
              <a:rPr lang="de-DE" sz="2600" dirty="0">
                <a:solidFill>
                  <a:schemeClr val="tx1"/>
                </a:solidFill>
                <a:effectLst/>
                <a:latin typeface="Arial" panose="020B0604020202020204" pitchFamily="34" charset="0"/>
                <a:ea typeface="Calibri" panose="020F0502020204030204" pitchFamily="34" charset="0"/>
              </a:rPr>
              <a:t>Zu Ausgrenzung bzw. Ausgeschlossenheit kam es in 34,2% der Fälle</a:t>
            </a:r>
            <a:endParaRPr lang="de-DE" sz="2600" dirty="0">
              <a:solidFill>
                <a:schemeClr val="tx1"/>
              </a:solidFill>
            </a:endParaRPr>
          </a:p>
        </p:txBody>
      </p:sp>
    </p:spTree>
    <p:extLst>
      <p:ext uri="{BB962C8B-B14F-4D97-AF65-F5344CB8AC3E}">
        <p14:creationId xmlns:p14="http://schemas.microsoft.com/office/powerpoint/2010/main" val="3578698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04496C-C171-4216-A8EF-16677EF4AFA8}"/>
              </a:ext>
            </a:extLst>
          </p:cNvPr>
          <p:cNvSpPr>
            <a:spLocks noGrp="1"/>
          </p:cNvSpPr>
          <p:nvPr>
            <p:ph type="title"/>
          </p:nvPr>
        </p:nvSpPr>
        <p:spPr>
          <a:xfrm>
            <a:off x="548066" y="870972"/>
            <a:ext cx="8251553" cy="903185"/>
          </a:xfrm>
        </p:spPr>
        <p:txBody>
          <a:bodyPr>
            <a:normAutofit/>
          </a:bodyPr>
          <a:lstStyle/>
          <a:p>
            <a:r>
              <a:rPr lang="de-DE" sz="4400" dirty="0">
                <a:latin typeface="Arial" panose="020B0604020202020204" pitchFamily="34" charset="0"/>
                <a:cs typeface="Arial" panose="020B0604020202020204" pitchFamily="34" charset="0"/>
              </a:rPr>
              <a:t>Freunde</a:t>
            </a:r>
          </a:p>
        </p:txBody>
      </p:sp>
      <p:sp>
        <p:nvSpPr>
          <p:cNvPr id="3" name="Textplatzhalter 2">
            <a:extLst>
              <a:ext uri="{FF2B5EF4-FFF2-40B4-BE49-F238E27FC236}">
                <a16:creationId xmlns:a16="http://schemas.microsoft.com/office/drawing/2014/main" id="{ABC05B22-679A-42DE-A0AD-59373546FE67}"/>
              </a:ext>
            </a:extLst>
          </p:cNvPr>
          <p:cNvSpPr>
            <a:spLocks noGrp="1"/>
          </p:cNvSpPr>
          <p:nvPr>
            <p:ph type="body" idx="1"/>
          </p:nvPr>
        </p:nvSpPr>
        <p:spPr>
          <a:xfrm>
            <a:off x="548066" y="2088749"/>
            <a:ext cx="8251553" cy="1517987"/>
          </a:xfrm>
        </p:spPr>
        <p:txBody>
          <a:bodyPr>
            <a:normAutofit/>
          </a:bodyPr>
          <a:lstStyle/>
          <a:p>
            <a:r>
              <a:rPr lang="de-DE" sz="2600" dirty="0">
                <a:solidFill>
                  <a:schemeClr val="tx1"/>
                </a:solidFill>
                <a:effectLst/>
                <a:latin typeface="Arial" panose="020B0604020202020204" pitchFamily="34" charset="0"/>
                <a:ea typeface="Calibri" panose="020F0502020204030204" pitchFamily="34" charset="0"/>
                <a:cs typeface="Arial" panose="020B0604020202020204" pitchFamily="34" charset="0"/>
              </a:rPr>
              <a:t>41% der Jugendlichen berichten von negativen Vorfällen, die meist mit einem gesteigerten Interesse an der sexueller Orientierung oder geschlechtlichen Identität der LGBTQ+ Jugendlichen einhergehen.</a:t>
            </a:r>
          </a:p>
          <a:p>
            <a:endParaRPr lang="de-DE" dirty="0"/>
          </a:p>
        </p:txBody>
      </p:sp>
    </p:spTree>
    <p:extLst>
      <p:ext uri="{BB962C8B-B14F-4D97-AF65-F5344CB8AC3E}">
        <p14:creationId xmlns:p14="http://schemas.microsoft.com/office/powerpoint/2010/main" val="19974016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04496C-C171-4216-A8EF-16677EF4AFA8}"/>
              </a:ext>
            </a:extLst>
          </p:cNvPr>
          <p:cNvSpPr>
            <a:spLocks noGrp="1"/>
          </p:cNvSpPr>
          <p:nvPr>
            <p:ph type="title"/>
          </p:nvPr>
        </p:nvSpPr>
        <p:spPr>
          <a:xfrm>
            <a:off x="548066" y="339843"/>
            <a:ext cx="8251553" cy="1320145"/>
          </a:xfrm>
        </p:spPr>
        <p:txBody>
          <a:bodyPr>
            <a:normAutofit/>
          </a:bodyPr>
          <a:lstStyle/>
          <a:p>
            <a:r>
              <a:rPr lang="de-DE" sz="4400" dirty="0">
                <a:latin typeface="Arial" panose="020B0604020202020204" pitchFamily="34" charset="0"/>
                <a:cs typeface="Arial" panose="020B0604020202020204" pitchFamily="34" charset="0"/>
              </a:rPr>
              <a:t>Öffentlichkeit</a:t>
            </a:r>
          </a:p>
        </p:txBody>
      </p:sp>
      <p:sp>
        <p:nvSpPr>
          <p:cNvPr id="3" name="Textplatzhalter 2">
            <a:extLst>
              <a:ext uri="{FF2B5EF4-FFF2-40B4-BE49-F238E27FC236}">
                <a16:creationId xmlns:a16="http://schemas.microsoft.com/office/drawing/2014/main" id="{ABC05B22-679A-42DE-A0AD-59373546FE67}"/>
              </a:ext>
            </a:extLst>
          </p:cNvPr>
          <p:cNvSpPr>
            <a:spLocks noGrp="1"/>
          </p:cNvSpPr>
          <p:nvPr>
            <p:ph type="body" idx="1"/>
          </p:nvPr>
        </p:nvSpPr>
        <p:spPr>
          <a:xfrm>
            <a:off x="548066" y="2033547"/>
            <a:ext cx="8251553" cy="2790906"/>
          </a:xfrm>
        </p:spPr>
        <p:txBody>
          <a:bodyPr>
            <a:normAutofit lnSpcReduction="10000"/>
          </a:bodyPr>
          <a:lstStyle/>
          <a:p>
            <a:r>
              <a:rPr lang="de-DE" sz="2600" dirty="0">
                <a:solidFill>
                  <a:schemeClr val="tx1"/>
                </a:solidFill>
                <a:effectLst/>
                <a:latin typeface="Arial" panose="020B0604020202020204" pitchFamily="34" charset="0"/>
                <a:ea typeface="Calibri" panose="020F0502020204030204" pitchFamily="34" charset="0"/>
                <a:cs typeface="Arial" panose="020B0604020202020204" pitchFamily="34" charset="0"/>
              </a:rPr>
              <a:t>82% der Jugendlichen berichten mindestens einmal von Diskriminierung im öffentlichen Raum aufgrund ihrer sexuellen Orientierung oder geschlechtlichen Identität.</a:t>
            </a:r>
          </a:p>
          <a:p>
            <a:endParaRPr lang="de-DE" sz="2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r>
              <a:rPr lang="de-DE" sz="2600" dirty="0">
                <a:solidFill>
                  <a:schemeClr val="tx1"/>
                </a:solidFill>
                <a:effectLst/>
                <a:latin typeface="Arial" panose="020B0604020202020204" pitchFamily="34" charset="0"/>
                <a:ea typeface="Calibri" panose="020F0502020204030204" pitchFamily="34" charset="0"/>
                <a:cs typeface="Arial" panose="020B0604020202020204" pitchFamily="34" charset="0"/>
              </a:rPr>
              <a:t>Dieser Wert steigt nochmals auf 96% bei </a:t>
            </a:r>
            <a:r>
              <a:rPr lang="de-DE" sz="26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trans</a:t>
            </a:r>
            <a:r>
              <a:rPr lang="de-DE" sz="2600" dirty="0">
                <a:solidFill>
                  <a:schemeClr val="tx1"/>
                </a:solidFill>
                <a:effectLst/>
                <a:latin typeface="Arial" panose="020B0604020202020204" pitchFamily="34" charset="0"/>
                <a:ea typeface="Calibri" panose="020F0502020204030204" pitchFamily="34" charset="0"/>
                <a:cs typeface="Arial" panose="020B0604020202020204" pitchFamily="34" charset="0"/>
              </a:rPr>
              <a:t>* und </a:t>
            </a:r>
            <a:r>
              <a:rPr lang="de-DE" sz="26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gender</a:t>
            </a:r>
            <a:r>
              <a:rPr lang="de-DE" sz="2600" dirty="0">
                <a:solidFill>
                  <a:schemeClr val="tx1"/>
                </a:solidFill>
                <a:effectLst/>
                <a:latin typeface="Arial" panose="020B0604020202020204" pitchFamily="34" charset="0"/>
                <a:ea typeface="Calibri" panose="020F0502020204030204" pitchFamily="34" charset="0"/>
                <a:cs typeface="Arial" panose="020B0604020202020204" pitchFamily="34" charset="0"/>
              </a:rPr>
              <a:t>*diversen Jugendlichen.</a:t>
            </a:r>
          </a:p>
          <a:p>
            <a:endParaRPr lang="de-DE" dirty="0"/>
          </a:p>
        </p:txBody>
      </p:sp>
    </p:spTree>
    <p:extLst>
      <p:ext uri="{BB962C8B-B14F-4D97-AF65-F5344CB8AC3E}">
        <p14:creationId xmlns:p14="http://schemas.microsoft.com/office/powerpoint/2010/main" val="5461991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04496C-C171-4216-A8EF-16677EF4AFA8}"/>
              </a:ext>
            </a:extLst>
          </p:cNvPr>
          <p:cNvSpPr>
            <a:spLocks noGrp="1"/>
          </p:cNvSpPr>
          <p:nvPr>
            <p:ph type="title"/>
          </p:nvPr>
        </p:nvSpPr>
        <p:spPr>
          <a:xfrm>
            <a:off x="211015" y="863533"/>
            <a:ext cx="9785865" cy="761285"/>
          </a:xfrm>
        </p:spPr>
        <p:txBody>
          <a:bodyPr>
            <a:noAutofit/>
          </a:bodyPr>
          <a:lstStyle/>
          <a:p>
            <a:pPr algn="r"/>
            <a:r>
              <a:rPr lang="de-DE" sz="4400" dirty="0">
                <a:latin typeface="Arial" panose="020B0604020202020204" pitchFamily="34" charset="0"/>
                <a:cs typeface="Arial" panose="020B0604020202020204" pitchFamily="34" charset="0"/>
              </a:rPr>
              <a:t>Wie geht deine Einrichtung mit dem Thema um ?</a:t>
            </a:r>
          </a:p>
        </p:txBody>
      </p:sp>
      <p:sp>
        <p:nvSpPr>
          <p:cNvPr id="3" name="Textplatzhalter 2">
            <a:extLst>
              <a:ext uri="{FF2B5EF4-FFF2-40B4-BE49-F238E27FC236}">
                <a16:creationId xmlns:a16="http://schemas.microsoft.com/office/drawing/2014/main" id="{ABC05B22-679A-42DE-A0AD-59373546FE67}"/>
              </a:ext>
            </a:extLst>
          </p:cNvPr>
          <p:cNvSpPr>
            <a:spLocks noGrp="1"/>
          </p:cNvSpPr>
          <p:nvPr>
            <p:ph type="body" idx="1"/>
          </p:nvPr>
        </p:nvSpPr>
        <p:spPr>
          <a:xfrm>
            <a:off x="5992838" y="2250832"/>
            <a:ext cx="3587260" cy="2574388"/>
          </a:xfrm>
        </p:spPr>
        <p:txBody>
          <a:bodyPr>
            <a:normAutofit/>
          </a:bodyPr>
          <a:lstStyle/>
          <a:p>
            <a:r>
              <a:rPr lang="de-DE" sz="1400" dirty="0" err="1">
                <a:solidFill>
                  <a:schemeClr val="tx1"/>
                </a:solidFill>
                <a:effectLst/>
                <a:latin typeface="Arial" panose="020B0604020202020204" pitchFamily="34" charset="0"/>
                <a:ea typeface="Calibri" panose="020F0502020204030204" pitchFamily="34" charset="0"/>
                <a:cs typeface="Times New Roman" panose="02020603050405020304" pitchFamily="18" charset="0"/>
              </a:rPr>
              <a:t>Abbilding</a:t>
            </a:r>
            <a:r>
              <a:rPr lang="de-DE"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7 Test</a:t>
            </a:r>
            <a:br>
              <a:rPr lang="de-DE" sz="2200" dirty="0">
                <a:effectLst/>
                <a:latin typeface="Arial" panose="020B0604020202020204" pitchFamily="34" charset="0"/>
                <a:ea typeface="Calibri" panose="020F0502020204030204" pitchFamily="34" charset="0"/>
                <a:cs typeface="Times New Roman" panose="02020603050405020304" pitchFamily="18" charset="0"/>
              </a:rPr>
            </a:br>
            <a:endParaRPr lang="de-DE" sz="2200" dirty="0">
              <a:effectLst/>
              <a:latin typeface="Arial" panose="020B0604020202020204" pitchFamily="34" charset="0"/>
              <a:ea typeface="Calibri" panose="020F0502020204030204" pitchFamily="34" charset="0"/>
              <a:cs typeface="Times New Roman" panose="02020603050405020304" pitchFamily="18" charset="0"/>
            </a:endParaRPr>
          </a:p>
          <a:p>
            <a:r>
              <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Test: </a:t>
            </a:r>
            <a:r>
              <a:rPr lang="de-DE" sz="1600" u="sng" dirty="0">
                <a:solidFill>
                  <a:schemeClr val="accent1">
                    <a:lumMod val="75000"/>
                  </a:schemeClr>
                </a:solidFill>
                <a:effectLst/>
                <a:latin typeface="Arial" panose="020B0604020202020204" pitchFamily="34" charset="0"/>
                <a:ea typeface="Calibri" panose="020F050202020403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QF_Queer_Inklusiv_Praxishilfe_Lesefassung_2021.pdf (queerformat.de)</a:t>
            </a:r>
            <a:endParaRPr lang="de-DE" sz="1600" dirty="0">
              <a:solidFill>
                <a:schemeClr val="accent1">
                  <a:lumMod val="75000"/>
                </a:schemeClr>
              </a:solidFill>
              <a:effectLst/>
              <a:latin typeface="Arial" panose="020B0604020202020204" pitchFamily="34" charset="0"/>
              <a:ea typeface="Calibri" panose="020F0502020204030204" pitchFamily="34" charset="0"/>
              <a:cs typeface="Arial" panose="020B0604020202020204" pitchFamily="34" charset="0"/>
            </a:endParaRPr>
          </a:p>
          <a:p>
            <a:r>
              <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Ab S. 10</a:t>
            </a:r>
          </a:p>
          <a:p>
            <a:endParaRPr lang="de-DE"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de-DE" dirty="0"/>
          </a:p>
        </p:txBody>
      </p:sp>
      <p:pic>
        <p:nvPicPr>
          <p:cNvPr id="6" name="Grafik 5">
            <a:extLst>
              <a:ext uri="{FF2B5EF4-FFF2-40B4-BE49-F238E27FC236}">
                <a16:creationId xmlns:a16="http://schemas.microsoft.com/office/drawing/2014/main" id="{BD7E817F-C6D5-4913-942B-7925EADC43F8}"/>
              </a:ext>
            </a:extLst>
          </p:cNvPr>
          <p:cNvPicPr>
            <a:picLocks noChangeAspect="1"/>
          </p:cNvPicPr>
          <p:nvPr/>
        </p:nvPicPr>
        <p:blipFill>
          <a:blip r:embed="rId3"/>
          <a:stretch>
            <a:fillRect/>
          </a:stretch>
        </p:blipFill>
        <p:spPr>
          <a:xfrm>
            <a:off x="781968" y="1244175"/>
            <a:ext cx="4741947" cy="4972699"/>
          </a:xfrm>
          <a:prstGeom prst="rect">
            <a:avLst/>
          </a:prstGeom>
        </p:spPr>
      </p:pic>
    </p:spTree>
    <p:extLst>
      <p:ext uri="{BB962C8B-B14F-4D97-AF65-F5344CB8AC3E}">
        <p14:creationId xmlns:p14="http://schemas.microsoft.com/office/powerpoint/2010/main" val="1179644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702FEA-25D3-4001-870A-3C6BFEF4C359}"/>
              </a:ext>
            </a:extLst>
          </p:cNvPr>
          <p:cNvSpPr>
            <a:spLocks noGrp="1"/>
          </p:cNvSpPr>
          <p:nvPr>
            <p:ph type="title"/>
          </p:nvPr>
        </p:nvSpPr>
        <p:spPr>
          <a:xfrm>
            <a:off x="404943" y="463883"/>
            <a:ext cx="8251553" cy="661183"/>
          </a:xfrm>
        </p:spPr>
        <p:txBody>
          <a:bodyPr>
            <a:noAutofit/>
          </a:bodyPr>
          <a:lstStyle/>
          <a:p>
            <a:r>
              <a:rPr lang="de-DE" sz="2800">
                <a:latin typeface="Arial" panose="020B0604020202020204" pitchFamily="34" charset="0"/>
                <a:cs typeface="Arial" panose="020B0604020202020204" pitchFamily="34" charset="0"/>
              </a:rPr>
              <a:t>Abbildungsverzeichnis</a:t>
            </a:r>
          </a:p>
        </p:txBody>
      </p:sp>
      <p:sp>
        <p:nvSpPr>
          <p:cNvPr id="3" name="Textplatzhalter 2">
            <a:extLst>
              <a:ext uri="{FF2B5EF4-FFF2-40B4-BE49-F238E27FC236}">
                <a16:creationId xmlns:a16="http://schemas.microsoft.com/office/drawing/2014/main" id="{A3382B68-094C-49A1-A8C0-4C4BF9551FDF}"/>
              </a:ext>
            </a:extLst>
          </p:cNvPr>
          <p:cNvSpPr>
            <a:spLocks noGrp="1"/>
          </p:cNvSpPr>
          <p:nvPr>
            <p:ph type="body" idx="1"/>
          </p:nvPr>
        </p:nvSpPr>
        <p:spPr>
          <a:xfrm>
            <a:off x="404942" y="1271497"/>
            <a:ext cx="8251553" cy="5122619"/>
          </a:xfrm>
        </p:spPr>
        <p:txBody>
          <a:bodyPr>
            <a:noAutofit/>
          </a:bodyPr>
          <a:lstStyle/>
          <a:p>
            <a:r>
              <a:rPr lang="de-DE" sz="1400" dirty="0">
                <a:latin typeface="Arial" panose="020B0604020202020204" pitchFamily="34" charset="0"/>
                <a:cs typeface="Arial" panose="020B0604020202020204" pitchFamily="34" charset="0"/>
              </a:rPr>
              <a:t>Abbildung 1, Lebenserwartung Männer und Frauen: </a:t>
            </a:r>
            <a:r>
              <a:rPr lang="de-DE" sz="1400" dirty="0">
                <a:latin typeface="Arial" panose="020B0604020202020204" pitchFamily="34" charset="0"/>
                <a:cs typeface="Arial" panose="020B0604020202020204" pitchFamily="34" charset="0"/>
                <a:hlinkClick r:id="rId2"/>
              </a:rPr>
              <a:t>https://de.statista.com/statistik/daten/studie/273406/umfrage/entwicklung-der-lebenserwartung-bei-geburt--in-deutschland-nach-geschlecht/#professional</a:t>
            </a:r>
            <a:r>
              <a:rPr lang="de-DE" sz="1400" dirty="0">
                <a:latin typeface="Arial" panose="020B0604020202020204" pitchFamily="34" charset="0"/>
                <a:cs typeface="Arial" panose="020B0604020202020204" pitchFamily="34" charset="0"/>
              </a:rPr>
              <a:t> Zugriff am 16.05.2021</a:t>
            </a:r>
          </a:p>
          <a:p>
            <a:r>
              <a:rPr lang="de-DE" sz="1400" dirty="0">
                <a:latin typeface="Arial" panose="020B0604020202020204" pitchFamily="34" charset="0"/>
                <a:cs typeface="Arial" panose="020B0604020202020204" pitchFamily="34" charset="0"/>
              </a:rPr>
              <a:t>Abbildung 2: Ursachen Sterblichkeit </a:t>
            </a:r>
            <a:r>
              <a:rPr lang="de-DE" sz="1400" dirty="0">
                <a:latin typeface="Arial" panose="020B0604020202020204" pitchFamily="34" charset="0"/>
                <a:cs typeface="Arial" panose="020B0604020202020204" pitchFamily="34" charset="0"/>
                <a:hlinkClick r:id="rId3"/>
              </a:rPr>
              <a:t>https://www.rki.de/DE/Content/Gesundheitsmonitoring/Gesundheitsberichterstattung/GBEDownloadsB/maennerbericht/kapitel_2_wie_geht_es.pdf?__blob=publicationFile</a:t>
            </a:r>
            <a:r>
              <a:rPr lang="de-DE" sz="1400" dirty="0">
                <a:latin typeface="Arial" panose="020B0604020202020204" pitchFamily="34" charset="0"/>
                <a:cs typeface="Arial" panose="020B0604020202020204" pitchFamily="34" charset="0"/>
              </a:rPr>
              <a:t>  S.17, Zugriff am 16.05.2021</a:t>
            </a:r>
          </a:p>
          <a:p>
            <a:r>
              <a:rPr lang="de-DE" sz="1400" dirty="0">
                <a:latin typeface="Arial" panose="020B0604020202020204" pitchFamily="34" charset="0"/>
                <a:cs typeface="Arial" panose="020B0604020202020204" pitchFamily="34" charset="0"/>
              </a:rPr>
              <a:t>Abbildung 3: Psychische Gesundheit: </a:t>
            </a:r>
            <a:r>
              <a:rPr lang="de-DE" sz="1400" u="sng" dirty="0">
                <a:solidFill>
                  <a:srgbClr val="0563C1"/>
                </a:solidFill>
                <a:latin typeface="Arial" panose="020B0604020202020204" pitchFamily="34" charset="0"/>
                <a:cs typeface="Arial" panose="020B0604020202020204" pitchFamily="34" charset="0"/>
                <a:hlinkClick r:id="rId4"/>
              </a:rPr>
              <a:t>https://de.statista.com/statistik/daten/studie/242423/umfrage/psychische-gesundheit-von-frauen-und-maennern-in-deutschland/</a:t>
            </a:r>
            <a:r>
              <a:rPr lang="de-DE" sz="1400" dirty="0">
                <a:latin typeface="Arial" panose="020B0604020202020204" pitchFamily="34" charset="0"/>
                <a:cs typeface="Arial" panose="020B0604020202020204" pitchFamily="34" charset="0"/>
              </a:rPr>
              <a:t>   Zugriff am 16.05.2021</a:t>
            </a:r>
          </a:p>
          <a:p>
            <a:r>
              <a:rPr lang="de-DE" sz="1400" dirty="0">
                <a:latin typeface="Arial" panose="020B0604020202020204" pitchFamily="34" charset="0"/>
                <a:cs typeface="Arial" panose="020B0604020202020204" pitchFamily="34" charset="0"/>
              </a:rPr>
              <a:t>Abbildung 4: Sex. Übertragbare Krankheiten </a:t>
            </a:r>
            <a:r>
              <a:rPr lang="de-DE" sz="1400" dirty="0">
                <a:latin typeface="Arial" panose="020B0604020202020204" pitchFamily="34" charset="0"/>
                <a:cs typeface="Arial" panose="020B0604020202020204" pitchFamily="34" charset="0"/>
                <a:hlinkClick r:id="rId3"/>
              </a:rPr>
              <a:t>https://www.rki.de/DE/Content/Gesundheitsmonitoring/Gesundheitsberichterstattung/GBEDownloadsB/maennerbericht/kapitel_2_wie_geht_es.pdf?__blob=publicationFile</a:t>
            </a:r>
            <a:r>
              <a:rPr lang="de-DE" sz="1400" dirty="0">
                <a:latin typeface="Arial" panose="020B0604020202020204" pitchFamily="34" charset="0"/>
                <a:cs typeface="Arial" panose="020B0604020202020204" pitchFamily="34" charset="0"/>
              </a:rPr>
              <a:t> S.82 Zugriff am 16.05.2021 </a:t>
            </a:r>
          </a:p>
          <a:p>
            <a:r>
              <a:rPr lang="de-DE" sz="1400" dirty="0">
                <a:latin typeface="Arial" panose="020B0604020202020204" pitchFamily="34" charset="0"/>
                <a:cs typeface="Arial" panose="020B0604020202020204" pitchFamily="34" charset="0"/>
              </a:rPr>
              <a:t>Abbildung 5: HIV Männer/Frauen, </a:t>
            </a:r>
            <a:r>
              <a:rPr lang="de-DE" sz="1400" dirty="0" err="1">
                <a:latin typeface="Arial" panose="020B0604020202020204" pitchFamily="34" charset="0"/>
                <a:cs typeface="Arial" panose="020B0604020202020204" pitchFamily="34" charset="0"/>
              </a:rPr>
              <a:t>Vgl</a:t>
            </a:r>
            <a:r>
              <a:rPr lang="de-DE" sz="1400" dirty="0">
                <a:latin typeface="Arial" panose="020B0604020202020204" pitchFamily="34" charset="0"/>
                <a:cs typeface="Arial" panose="020B0604020202020204" pitchFamily="34" charset="0"/>
              </a:rPr>
              <a:t> RKI </a:t>
            </a:r>
            <a:r>
              <a:rPr lang="de-DE" sz="1400" dirty="0">
                <a:latin typeface="Arial" panose="020B0604020202020204" pitchFamily="34" charset="0"/>
                <a:cs typeface="Arial" panose="020B0604020202020204" pitchFamily="34" charset="0"/>
                <a:hlinkClick r:id="rId5"/>
              </a:rPr>
              <a:t>https://www.rki.de/DE/Content/InfAZ/H/HIVAIDS/Eckdaten/EckdatenDeutschland.pdf?__blob=publicationFil</a:t>
            </a:r>
            <a:r>
              <a:rPr lang="de-DE" sz="1400" dirty="0">
                <a:latin typeface="Arial" panose="020B0604020202020204" pitchFamily="34" charset="0"/>
                <a:cs typeface="Arial" panose="020B0604020202020204" pitchFamily="34" charset="0"/>
              </a:rPr>
              <a:t> Zugriff am 16.05.2021 </a:t>
            </a:r>
          </a:p>
          <a:p>
            <a:r>
              <a:rPr lang="de-DE" sz="1400" dirty="0">
                <a:latin typeface="Arial" panose="020B0604020202020204" pitchFamily="34" charset="0"/>
                <a:cs typeface="Arial" panose="020B0604020202020204" pitchFamily="34" charset="0"/>
              </a:rPr>
              <a:t>Abbildung 6: HIV </a:t>
            </a:r>
            <a:r>
              <a:rPr lang="de-DE" sz="1400" dirty="0" err="1">
                <a:latin typeface="Arial" panose="020B0604020202020204" pitchFamily="34" charset="0"/>
                <a:cs typeface="Arial" panose="020B0604020202020204" pitchFamily="34" charset="0"/>
              </a:rPr>
              <a:t>Infktinswege</a:t>
            </a:r>
            <a:r>
              <a:rPr lang="de-DE" sz="1400" dirty="0">
                <a:latin typeface="Arial" panose="020B0604020202020204" pitchFamily="34" charset="0"/>
                <a:cs typeface="Arial" panose="020B0604020202020204" pitchFamily="34" charset="0"/>
              </a:rPr>
              <a:t>, Vgl. RKI </a:t>
            </a:r>
            <a:r>
              <a:rPr lang="de-DE" sz="1400" dirty="0">
                <a:latin typeface="Arial" panose="020B0604020202020204" pitchFamily="34" charset="0"/>
                <a:cs typeface="Arial" panose="020B0604020202020204" pitchFamily="34" charset="0"/>
                <a:hlinkClick r:id="rId5"/>
              </a:rPr>
              <a:t>https://www.rki.de/DE/Content/InfAZ/H/HIVAIDS/Eckdaten/EckdatenDeutschland.pdf?__blob=publicationFil</a:t>
            </a:r>
            <a:r>
              <a:rPr lang="de-DE" sz="1400" dirty="0">
                <a:latin typeface="Arial" panose="020B0604020202020204" pitchFamily="34" charset="0"/>
                <a:cs typeface="Arial" panose="020B0604020202020204" pitchFamily="34" charset="0"/>
              </a:rPr>
              <a:t> Zugriff am 16.05.2021 </a:t>
            </a:r>
          </a:p>
          <a:p>
            <a:r>
              <a:rPr lang="de-DE" sz="1400" dirty="0">
                <a:latin typeface="Arial" panose="020B0604020202020204" pitchFamily="34" charset="0"/>
                <a:cs typeface="Arial" panose="020B0604020202020204" pitchFamily="34" charset="0"/>
              </a:rPr>
              <a:t>Abbildung 7:Test: Sozialpädagogisches Fortbildungsinstitut Berlin-Brandenburg / </a:t>
            </a:r>
            <a:r>
              <a:rPr lang="de-DE" sz="1400" dirty="0" err="1">
                <a:latin typeface="Arial" panose="020B0604020202020204" pitchFamily="34" charset="0"/>
                <a:cs typeface="Arial" panose="020B0604020202020204" pitchFamily="34" charset="0"/>
              </a:rPr>
              <a:t>Queerformat</a:t>
            </a:r>
            <a:r>
              <a:rPr lang="de-DE" sz="1400" dirty="0">
                <a:latin typeface="Arial" panose="020B0604020202020204" pitchFamily="34" charset="0"/>
                <a:cs typeface="Arial" panose="020B0604020202020204" pitchFamily="34" charset="0"/>
              </a:rPr>
              <a:t> Fachstelle Queere Bildung - inklusives Pädagogisches Handeln, eine Praxishilfe für Jugendeinrichtungen, 2. Auflage Januar 2021, </a:t>
            </a:r>
            <a:r>
              <a:rPr lang="de-DE" sz="1400" dirty="0">
                <a:latin typeface="Arial" panose="020B0604020202020204" pitchFamily="34" charset="0"/>
                <a:cs typeface="Arial" panose="020B0604020202020204" pitchFamily="34" charset="0"/>
                <a:hlinkClick r:id="rId6"/>
              </a:rPr>
              <a:t>https://www.queerformat.de/wp-content/uploads/QF_Queer_Inklusiv_Praxishilfe_Lesefassung_2021.pdf</a:t>
            </a:r>
            <a:r>
              <a:rPr lang="de-DE" sz="1400" dirty="0">
                <a:latin typeface="Arial" panose="020B0604020202020204" pitchFamily="34" charset="0"/>
                <a:cs typeface="Arial" panose="020B0604020202020204" pitchFamily="34" charset="0"/>
              </a:rPr>
              <a:t> Zugriff am 20.05.2021</a:t>
            </a:r>
          </a:p>
        </p:txBody>
      </p:sp>
    </p:spTree>
    <p:extLst>
      <p:ext uri="{BB962C8B-B14F-4D97-AF65-F5344CB8AC3E}">
        <p14:creationId xmlns:p14="http://schemas.microsoft.com/office/powerpoint/2010/main" val="19147439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B18B62-4F01-4874-9976-3011496705B1}"/>
              </a:ext>
            </a:extLst>
          </p:cNvPr>
          <p:cNvSpPr>
            <a:spLocks noGrp="1"/>
          </p:cNvSpPr>
          <p:nvPr>
            <p:ph type="title"/>
          </p:nvPr>
        </p:nvSpPr>
        <p:spPr>
          <a:xfrm>
            <a:off x="404943" y="332140"/>
            <a:ext cx="8251553" cy="638626"/>
          </a:xfrm>
        </p:spPr>
        <p:txBody>
          <a:bodyPr>
            <a:normAutofit/>
          </a:bodyPr>
          <a:lstStyle/>
          <a:p>
            <a:r>
              <a:rPr lang="de-DE" sz="2800">
                <a:latin typeface="Arial"/>
                <a:cs typeface="Arial"/>
              </a:rPr>
              <a:t>Literaturverzeichnis</a:t>
            </a:r>
          </a:p>
        </p:txBody>
      </p:sp>
      <p:sp>
        <p:nvSpPr>
          <p:cNvPr id="3" name="Textplatzhalter 2">
            <a:extLst>
              <a:ext uri="{FF2B5EF4-FFF2-40B4-BE49-F238E27FC236}">
                <a16:creationId xmlns:a16="http://schemas.microsoft.com/office/drawing/2014/main" id="{B19F3579-5635-4264-A447-7E8646A55B73}"/>
              </a:ext>
            </a:extLst>
          </p:cNvPr>
          <p:cNvSpPr>
            <a:spLocks noGrp="1"/>
          </p:cNvSpPr>
          <p:nvPr>
            <p:ph type="body" idx="1"/>
          </p:nvPr>
        </p:nvSpPr>
        <p:spPr>
          <a:xfrm>
            <a:off x="404943" y="1291176"/>
            <a:ext cx="8553527" cy="4533809"/>
          </a:xfrm>
        </p:spPr>
        <p:txBody>
          <a:bodyPr vert="horz" lIns="91440" tIns="45720" rIns="91440" bIns="45720" rtlCol="0" anchor="t">
            <a:normAutofit/>
          </a:bodyPr>
          <a:lstStyle/>
          <a:p>
            <a:pPr algn="just"/>
            <a:r>
              <a:rPr lang="de-DE" sz="1400" dirty="0">
                <a:latin typeface="Arial" panose="020B0604020202020204" pitchFamily="34" charset="0"/>
                <a:ea typeface="+mn-lt"/>
                <a:cs typeface="Arial" panose="020B0604020202020204" pitchFamily="34" charset="0"/>
              </a:rPr>
              <a:t>Bayerische Staatsministerium für Arbeit und Sozialordnung, Familie und Frauen. Staatsinstitut für Frühpädagogik (2016): Der Bayerische Bildungs- und Erziehungsplan für Kinder in Tageseinrichtung bis zur Einschulung, Berlin: Cornelsen Verlag. </a:t>
            </a:r>
            <a:endParaRPr lang="de-DE" sz="1400" dirty="0">
              <a:latin typeface="Arial" panose="020B0604020202020204" pitchFamily="34" charset="0"/>
              <a:cs typeface="Arial" panose="020B0604020202020204" pitchFamily="34" charset="0"/>
            </a:endParaRPr>
          </a:p>
          <a:p>
            <a:pPr algn="just"/>
            <a:r>
              <a:rPr lang="de-DE" sz="1400" dirty="0">
                <a:latin typeface="Arial" panose="020B0604020202020204" pitchFamily="34" charset="0"/>
                <a:ea typeface="+mn-lt"/>
                <a:cs typeface="Arial" panose="020B0604020202020204" pitchFamily="34" charset="0"/>
              </a:rPr>
              <a:t>Deutsches Jugendinstitut (2009): Gender in Kindertageseinrichtungen. </a:t>
            </a:r>
            <a:r>
              <a:rPr lang="de-DE" sz="1400" dirty="0">
                <a:latin typeface="Arial" panose="020B0604020202020204" pitchFamily="34" charset="0"/>
                <a:ea typeface="+mn-lt"/>
                <a:cs typeface="Arial" panose="020B0604020202020204" pitchFamily="34" charset="0"/>
                <a:hlinkClick r:id="rId2"/>
              </a:rPr>
              <a:t>https://www.dji.de/fileadmin/user_upload/bibs/Tim_Rohrmann_Gender_in_Kindertageseinrichtungen.pdf</a:t>
            </a:r>
            <a:r>
              <a:rPr lang="de-DE" sz="1400" dirty="0">
                <a:latin typeface="Arial" panose="020B0604020202020204" pitchFamily="34" charset="0"/>
                <a:ea typeface="+mn-lt"/>
                <a:cs typeface="Arial" panose="020B0604020202020204" pitchFamily="34" charset="0"/>
              </a:rPr>
              <a:t>,  Zugriff am 14. Mai 202)</a:t>
            </a:r>
          </a:p>
          <a:p>
            <a:pPr algn="just"/>
            <a:r>
              <a:rPr lang="de-DE" sz="1400" dirty="0">
                <a:latin typeface="Arial" panose="020B0604020202020204" pitchFamily="34" charset="0"/>
                <a:ea typeface="+mn-lt"/>
                <a:cs typeface="Arial" panose="020B0604020202020204" pitchFamily="34" charset="0"/>
              </a:rPr>
              <a:t>Gesundheit Österreich GmbH, </a:t>
            </a:r>
            <a:r>
              <a:rPr lang="de-DE" sz="1400" dirty="0">
                <a:latin typeface="Arial" panose="020B0604020202020204" pitchFamily="34" charset="0"/>
                <a:ea typeface="+mn-lt"/>
                <a:cs typeface="Arial" panose="020B0604020202020204" pitchFamily="34" charset="0"/>
                <a:hlinkClick r:id="rId3"/>
              </a:rPr>
              <a:t>https://goeg.at/Frauen_Gendergesundheit</a:t>
            </a:r>
            <a:r>
              <a:rPr lang="de-DE" sz="1400" dirty="0">
                <a:latin typeface="Arial" panose="020B0604020202020204" pitchFamily="34" charset="0"/>
                <a:ea typeface="+mn-lt"/>
                <a:cs typeface="Arial" panose="020B0604020202020204" pitchFamily="34" charset="0"/>
              </a:rPr>
              <a:t>, Zugriff am 16.05.2021</a:t>
            </a:r>
          </a:p>
          <a:p>
            <a:pPr algn="just"/>
            <a:r>
              <a:rPr lang="de-DE" sz="1400" dirty="0" err="1">
                <a:latin typeface="Arial" panose="020B0604020202020204" pitchFamily="34" charset="0"/>
                <a:ea typeface="+mn-lt"/>
                <a:cs typeface="Arial" panose="020B0604020202020204" pitchFamily="34" charset="0"/>
              </a:rPr>
              <a:t>Kiga</a:t>
            </a:r>
            <a:r>
              <a:rPr lang="de-DE" sz="1400" dirty="0">
                <a:latin typeface="Arial" panose="020B0604020202020204" pitchFamily="34" charset="0"/>
                <a:ea typeface="+mn-lt"/>
                <a:cs typeface="Arial" panose="020B0604020202020204" pitchFamily="34" charset="0"/>
              </a:rPr>
              <a:t>-heute (2018): Genderpädagogik im Kindergarten. </a:t>
            </a:r>
            <a:r>
              <a:rPr lang="de-DE" sz="1400" dirty="0">
                <a:latin typeface="Arial" panose="020B0604020202020204" pitchFamily="34" charset="0"/>
                <a:ea typeface="+mn-lt"/>
                <a:cs typeface="Arial" panose="020B0604020202020204" pitchFamily="34" charset="0"/>
                <a:hlinkClick r:id="rId4"/>
              </a:rPr>
              <a:t>https://www.herder.de/kiga-heute/fachbegriffe/gender/</a:t>
            </a:r>
            <a:r>
              <a:rPr lang="de-DE" sz="1400" dirty="0">
                <a:latin typeface="Arial" panose="020B0604020202020204" pitchFamily="34" charset="0"/>
                <a:ea typeface="+mn-lt"/>
                <a:cs typeface="Arial" panose="020B0604020202020204" pitchFamily="34" charset="0"/>
              </a:rPr>
              <a:t>, Zugriff am 16. Mai 2021</a:t>
            </a:r>
            <a:endParaRPr lang="de-DE" sz="1400" dirty="0">
              <a:latin typeface="Arial" panose="020B0604020202020204" pitchFamily="34" charset="0"/>
              <a:cs typeface="Arial" panose="020B0604020202020204" pitchFamily="34" charset="0"/>
            </a:endParaRPr>
          </a:p>
          <a:p>
            <a:pPr algn="just"/>
            <a:r>
              <a:rPr lang="de-DE" sz="1400" dirty="0" err="1">
                <a:latin typeface="Arial" panose="020B0604020202020204" pitchFamily="34" charset="0"/>
                <a:ea typeface="+mn-lt"/>
                <a:cs typeface="Arial" panose="020B0604020202020204" pitchFamily="34" charset="0"/>
              </a:rPr>
              <a:t>Kiga</a:t>
            </a:r>
            <a:r>
              <a:rPr lang="de-DE" sz="1400" dirty="0">
                <a:latin typeface="Arial" panose="020B0604020202020204" pitchFamily="34" charset="0"/>
                <a:ea typeface="+mn-lt"/>
                <a:cs typeface="Arial" panose="020B0604020202020204" pitchFamily="34" charset="0"/>
              </a:rPr>
              <a:t>-heute (2011): Mit der Genderbrille durch die Kita. </a:t>
            </a:r>
            <a:r>
              <a:rPr lang="de-DE" sz="1400" dirty="0">
                <a:latin typeface="Arial" panose="020B0604020202020204" pitchFamily="34" charset="0"/>
                <a:ea typeface="+mn-lt"/>
                <a:cs typeface="Arial" panose="020B0604020202020204" pitchFamily="34" charset="0"/>
                <a:hlinkClick r:id="rId5"/>
              </a:rPr>
              <a:t>https://www.herder.de/kiga-heute/fachmagazin/archiv/2011-41-jg/6-7-2011/mit-der-gender-brille-durch-die-kita/</a:t>
            </a:r>
            <a:r>
              <a:rPr lang="de-DE" sz="1400" dirty="0">
                <a:latin typeface="Arial" panose="020B0604020202020204" pitchFamily="34" charset="0"/>
                <a:ea typeface="+mn-lt"/>
                <a:cs typeface="Arial" panose="020B0604020202020204" pitchFamily="34" charset="0"/>
              </a:rPr>
              <a:t> , Zugriff am 16. Mai 2021)</a:t>
            </a:r>
          </a:p>
          <a:p>
            <a:pPr algn="just"/>
            <a:r>
              <a:rPr lang="de-DE" sz="1400" dirty="0">
                <a:latin typeface="Arial" panose="020B0604020202020204" pitchFamily="34" charset="0"/>
                <a:cs typeface="Arial" panose="020B0604020202020204" pitchFamily="34" charset="0"/>
              </a:rPr>
              <a:t>Krell, Claudia / </a:t>
            </a:r>
            <a:r>
              <a:rPr lang="de-DE" sz="1400" dirty="0" err="1">
                <a:latin typeface="Arial" panose="020B0604020202020204" pitchFamily="34" charset="0"/>
                <a:cs typeface="Arial" panose="020B0604020202020204" pitchFamily="34" charset="0"/>
              </a:rPr>
              <a:t>Oldemeier</a:t>
            </a:r>
            <a:r>
              <a:rPr lang="de-DE" sz="1400" dirty="0">
                <a:latin typeface="Arial" panose="020B0604020202020204" pitchFamily="34" charset="0"/>
                <a:cs typeface="Arial" panose="020B0604020202020204" pitchFamily="34" charset="0"/>
              </a:rPr>
              <a:t>, Kerstin / Müller, Sebastian (2015): Coming- out- und dann…?!, Ein DJI-Forschungsprojekt zur Lebenssituation von lesbischen, schwulen, bisexuellen und </a:t>
            </a:r>
            <a:r>
              <a:rPr lang="de-DE" sz="1400" dirty="0" err="1">
                <a:latin typeface="Arial" panose="020B0604020202020204" pitchFamily="34" charset="0"/>
                <a:cs typeface="Arial" panose="020B0604020202020204" pitchFamily="34" charset="0"/>
              </a:rPr>
              <a:t>trans</a:t>
            </a:r>
            <a:r>
              <a:rPr lang="de-DE" sz="1400" dirty="0">
                <a:latin typeface="Arial" panose="020B0604020202020204" pitchFamily="34" charset="0"/>
                <a:cs typeface="Arial" panose="020B0604020202020204" pitchFamily="34" charset="0"/>
              </a:rPr>
              <a:t>* Jugendlichen und jungen Erwachsenen. München: Druckfrei-Aigner</a:t>
            </a:r>
          </a:p>
          <a:p>
            <a:pPr algn="just"/>
            <a:r>
              <a:rPr lang="de-DE" sz="1400" dirty="0">
                <a:latin typeface="Arial" panose="020B0604020202020204" pitchFamily="34" charset="0"/>
                <a:cs typeface="Arial" panose="020B0604020202020204" pitchFamily="34" charset="0"/>
              </a:rPr>
              <a:t>Offenhausen, H.B.F. (2006): Sexualität und Behinderung, 4. Auflage, Remagen: </a:t>
            </a:r>
            <a:r>
              <a:rPr lang="de-DE" sz="1400" dirty="0" err="1">
                <a:latin typeface="Arial" panose="020B0604020202020204" pitchFamily="34" charset="0"/>
                <a:cs typeface="Arial" panose="020B0604020202020204" pitchFamily="34" charset="0"/>
              </a:rPr>
              <a:t>Raha</a:t>
            </a:r>
            <a:r>
              <a:rPr lang="de-DE" sz="1400" dirty="0">
                <a:latin typeface="Arial" panose="020B0604020202020204" pitchFamily="34" charset="0"/>
                <a:cs typeface="Arial" panose="020B0604020202020204" pitchFamily="34" charset="0"/>
              </a:rPr>
              <a:t>-Verlag </a:t>
            </a:r>
          </a:p>
          <a:p>
            <a:pPr algn="just"/>
            <a:r>
              <a:rPr lang="de-DE" sz="1400" dirty="0">
                <a:latin typeface="Arial" panose="020B0604020202020204" pitchFamily="34" charset="0"/>
                <a:cs typeface="Arial" panose="020B0604020202020204" pitchFamily="34" charset="0"/>
              </a:rPr>
              <a:t>pro </a:t>
            </a:r>
            <a:r>
              <a:rPr lang="de-DE" sz="1400" dirty="0" err="1">
                <a:latin typeface="Arial" panose="020B0604020202020204" pitchFamily="34" charset="0"/>
                <a:cs typeface="Arial" panose="020B0604020202020204" pitchFamily="34" charset="0"/>
              </a:rPr>
              <a:t>familia</a:t>
            </a:r>
            <a:r>
              <a:rPr lang="de-DE" sz="1400" dirty="0">
                <a:latin typeface="Arial" panose="020B0604020202020204" pitchFamily="34" charset="0"/>
                <a:cs typeface="Arial" panose="020B0604020202020204" pitchFamily="34" charset="0"/>
              </a:rPr>
              <a:t>, (o.J.): </a:t>
            </a:r>
            <a:r>
              <a:rPr lang="de-DE" sz="1400" dirty="0">
                <a:latin typeface="Arial" panose="020B0604020202020204" pitchFamily="34" charset="0"/>
                <a:cs typeface="Arial" panose="020B0604020202020204" pitchFamily="34" charset="0"/>
                <a:hlinkClick r:id="rId6"/>
              </a:rPr>
              <a:t>https://www.profamilia.de/themen/sexualitaet-und-behinderung.html</a:t>
            </a:r>
            <a:r>
              <a:rPr lang="de-DE" sz="1400" dirty="0">
                <a:latin typeface="Arial" panose="020B0604020202020204" pitchFamily="34" charset="0"/>
                <a:cs typeface="Arial" panose="020B0604020202020204" pitchFamily="34" charset="0"/>
              </a:rPr>
              <a:t> Zugriff am 23.05.21 </a:t>
            </a:r>
          </a:p>
        </p:txBody>
      </p:sp>
    </p:spTree>
    <p:extLst>
      <p:ext uri="{BB962C8B-B14F-4D97-AF65-F5344CB8AC3E}">
        <p14:creationId xmlns:p14="http://schemas.microsoft.com/office/powerpoint/2010/main" val="3361582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05B2D9-E2F7-4B03-812E-6365ADF5D6C3}"/>
              </a:ext>
            </a:extLst>
          </p:cNvPr>
          <p:cNvSpPr>
            <a:spLocks noGrp="1"/>
          </p:cNvSpPr>
          <p:nvPr>
            <p:ph type="title"/>
          </p:nvPr>
        </p:nvSpPr>
        <p:spPr>
          <a:xfrm>
            <a:off x="548640" y="271883"/>
            <a:ext cx="8623663" cy="1325563"/>
          </a:xfrm>
        </p:spPr>
        <p:txBody>
          <a:bodyPr/>
          <a:lstStyle/>
          <a:p>
            <a:r>
              <a:rPr lang="de-DE" dirty="0">
                <a:latin typeface="Arial"/>
                <a:cs typeface="Arial"/>
              </a:rPr>
              <a:t>Gendergeschlechte Pädagogik</a:t>
            </a:r>
          </a:p>
        </p:txBody>
      </p:sp>
      <p:sp>
        <p:nvSpPr>
          <p:cNvPr id="3" name="Inhaltsplatzhalter 2">
            <a:extLst>
              <a:ext uri="{FF2B5EF4-FFF2-40B4-BE49-F238E27FC236}">
                <a16:creationId xmlns:a16="http://schemas.microsoft.com/office/drawing/2014/main" id="{4A2E93D3-1CC4-4D19-B49F-8BF903FAE9E3}"/>
              </a:ext>
            </a:extLst>
          </p:cNvPr>
          <p:cNvSpPr>
            <a:spLocks noGrp="1"/>
          </p:cNvSpPr>
          <p:nvPr>
            <p:ph idx="1"/>
          </p:nvPr>
        </p:nvSpPr>
        <p:spPr>
          <a:xfrm>
            <a:off x="548640" y="1597446"/>
            <a:ext cx="8968796" cy="4962446"/>
          </a:xfrm>
        </p:spPr>
        <p:txBody>
          <a:bodyPr vert="horz" lIns="91440" tIns="45720" rIns="91440" bIns="45720" rtlCol="0" anchor="t">
            <a:noAutofit/>
          </a:bodyPr>
          <a:lstStyle/>
          <a:p>
            <a:pPr marL="0" indent="0">
              <a:buNone/>
            </a:pPr>
            <a:r>
              <a:rPr lang="de-DE" sz="2300" i="1" dirty="0">
                <a:latin typeface="Arial"/>
                <a:ea typeface="+mn-lt"/>
                <a:cs typeface="+mn-lt"/>
              </a:rPr>
              <a:t>„In der genderbewussten Pädagogik geht es darum, Kinder in ihren individuellen Geschlechtsidentitäten zu unterstützen – ohne die Vorstellung davon, was typisch weiblich oder typisch männlich ist.</a:t>
            </a:r>
            <a:endParaRPr lang="de-DE" sz="2300" dirty="0">
              <a:latin typeface="Arial"/>
              <a:ea typeface="+mn-lt"/>
              <a:cs typeface="+mn-lt"/>
            </a:endParaRPr>
          </a:p>
          <a:p>
            <a:pPr marL="0" indent="0">
              <a:buNone/>
            </a:pPr>
            <a:r>
              <a:rPr lang="de-DE" sz="2300" i="1" dirty="0">
                <a:latin typeface="Arial"/>
                <a:ea typeface="+mn-lt"/>
                <a:cs typeface="+mn-lt"/>
              </a:rPr>
              <a:t>Dabei soll Diversität wahrgenommen und zugelassen werden, damit jede*r die gleichen Voraussetzungen für die Entfaltung der eigenen Persönlichkeit hat.</a:t>
            </a:r>
            <a:endParaRPr lang="de-DE" sz="2300" dirty="0">
              <a:latin typeface="Arial"/>
              <a:ea typeface="+mn-lt"/>
              <a:cs typeface="+mn-lt"/>
            </a:endParaRPr>
          </a:p>
          <a:p>
            <a:pPr marL="0" indent="0">
              <a:buNone/>
            </a:pPr>
            <a:r>
              <a:rPr lang="de-DE" sz="2300" i="1" dirty="0">
                <a:latin typeface="Arial"/>
                <a:ea typeface="+mn-lt"/>
                <a:cs typeface="+mn-lt"/>
              </a:rPr>
              <a:t>Gender bezeichnet dabei soziale und psychische Aspekt von Geschlecht, die durch eine Geschlechtszugehörigkeit erlebt, anerzogen oder übernommen werden.</a:t>
            </a:r>
            <a:endParaRPr lang="de-DE" sz="2300" dirty="0">
              <a:latin typeface="Arial"/>
              <a:ea typeface="+mn-lt"/>
              <a:cs typeface="+mn-lt"/>
            </a:endParaRPr>
          </a:p>
          <a:p>
            <a:pPr marL="0" indent="0">
              <a:buNone/>
            </a:pPr>
            <a:r>
              <a:rPr lang="de-DE" sz="2300" i="1" dirty="0">
                <a:latin typeface="Arial"/>
                <a:ea typeface="+mn-lt"/>
                <a:cs typeface="+mn-lt"/>
              </a:rPr>
              <a:t>Diese können vom Körpergeschlecht abweichen.“</a:t>
            </a:r>
            <a:r>
              <a:rPr lang="de-DE" sz="2300" dirty="0">
                <a:latin typeface="Arial"/>
                <a:ea typeface="+mn-lt"/>
                <a:cs typeface="+mn-lt"/>
              </a:rPr>
              <a:t> </a:t>
            </a:r>
            <a:endParaRPr lang="de-DE" sz="2300" dirty="0">
              <a:latin typeface="Arial"/>
              <a:cs typeface="Arial"/>
            </a:endParaRPr>
          </a:p>
          <a:p>
            <a:pPr marL="0" indent="0">
              <a:buNone/>
            </a:pPr>
            <a:r>
              <a:rPr lang="de-DE" sz="1600" dirty="0">
                <a:latin typeface="Arial"/>
                <a:ea typeface="+mn-lt"/>
                <a:cs typeface="+mn-lt"/>
              </a:rPr>
              <a:t>(vgl. </a:t>
            </a:r>
            <a:r>
              <a:rPr lang="de-DE" sz="1600" dirty="0" err="1">
                <a:latin typeface="Arial"/>
                <a:ea typeface="+mn-lt"/>
                <a:cs typeface="+mn-lt"/>
              </a:rPr>
              <a:t>Kiga</a:t>
            </a:r>
            <a:r>
              <a:rPr lang="de-DE" sz="1600" dirty="0">
                <a:latin typeface="Arial"/>
                <a:ea typeface="+mn-lt"/>
                <a:cs typeface="+mn-lt"/>
              </a:rPr>
              <a:t>-heute, 2018) </a:t>
            </a:r>
            <a:endParaRPr lang="de-DE" sz="1600" dirty="0">
              <a:latin typeface="Arial"/>
            </a:endParaRPr>
          </a:p>
        </p:txBody>
      </p:sp>
    </p:spTree>
    <p:extLst>
      <p:ext uri="{BB962C8B-B14F-4D97-AF65-F5344CB8AC3E}">
        <p14:creationId xmlns:p14="http://schemas.microsoft.com/office/powerpoint/2010/main" val="3779209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5A6E40-4F8F-4218-96EF-3A62E9522582}"/>
              </a:ext>
            </a:extLst>
          </p:cNvPr>
          <p:cNvSpPr>
            <a:spLocks noGrp="1"/>
          </p:cNvSpPr>
          <p:nvPr>
            <p:ph type="title"/>
          </p:nvPr>
        </p:nvSpPr>
        <p:spPr>
          <a:xfrm>
            <a:off x="519961" y="283027"/>
            <a:ext cx="9658831" cy="1411827"/>
          </a:xfrm>
        </p:spPr>
        <p:txBody>
          <a:bodyPr/>
          <a:lstStyle/>
          <a:p>
            <a:r>
              <a:rPr lang="de-DE" dirty="0">
                <a:latin typeface="Arial"/>
                <a:ea typeface="+mj-lt"/>
                <a:cs typeface="+mj-lt"/>
              </a:rPr>
              <a:t>Genderbewusste Pädagogik </a:t>
            </a:r>
            <a:br>
              <a:rPr lang="de-DE" dirty="0">
                <a:latin typeface="Arial"/>
                <a:ea typeface="+mj-lt"/>
                <a:cs typeface="+mj-lt"/>
              </a:rPr>
            </a:br>
            <a:r>
              <a:rPr lang="de-DE" dirty="0">
                <a:latin typeface="Arial"/>
                <a:ea typeface="+mj-lt"/>
                <a:cs typeface="+mj-lt"/>
              </a:rPr>
              <a:t>in der Kita </a:t>
            </a:r>
            <a:endParaRPr lang="de-DE" dirty="0">
              <a:latin typeface="Arial"/>
              <a:cs typeface="Arial"/>
            </a:endParaRPr>
          </a:p>
        </p:txBody>
      </p:sp>
      <p:sp>
        <p:nvSpPr>
          <p:cNvPr id="3" name="Inhaltsplatzhalter 2">
            <a:extLst>
              <a:ext uri="{FF2B5EF4-FFF2-40B4-BE49-F238E27FC236}">
                <a16:creationId xmlns:a16="http://schemas.microsoft.com/office/drawing/2014/main" id="{24AD962D-A07F-4B90-ACF2-441FD87C5B99}"/>
              </a:ext>
            </a:extLst>
          </p:cNvPr>
          <p:cNvSpPr>
            <a:spLocks noGrp="1"/>
          </p:cNvSpPr>
          <p:nvPr>
            <p:ph idx="1"/>
          </p:nvPr>
        </p:nvSpPr>
        <p:spPr>
          <a:xfrm>
            <a:off x="404941" y="1789620"/>
            <a:ext cx="9658831" cy="4890559"/>
          </a:xfrm>
        </p:spPr>
        <p:txBody>
          <a:bodyPr vert="horz" lIns="91440" tIns="45720" rIns="91440" bIns="45720" rtlCol="0" anchor="t">
            <a:noAutofit/>
          </a:bodyPr>
          <a:lstStyle/>
          <a:p>
            <a:r>
              <a:rPr lang="de-DE" sz="2300" dirty="0">
                <a:latin typeface="Arial"/>
                <a:ea typeface="+mn-lt"/>
                <a:cs typeface="+mn-lt"/>
              </a:rPr>
              <a:t>Geschlechtsidentität wird bereits in den ersten Lebensjahren beeinflusst</a:t>
            </a:r>
            <a:endParaRPr lang="de-DE" sz="2300" dirty="0">
              <a:latin typeface="Arial"/>
              <a:cs typeface="Arial"/>
            </a:endParaRPr>
          </a:p>
          <a:p>
            <a:r>
              <a:rPr lang="de-DE" sz="2300" dirty="0">
                <a:latin typeface="Arial"/>
                <a:ea typeface="+mn-lt"/>
                <a:cs typeface="+mn-lt"/>
              </a:rPr>
              <a:t>Päd. Bezugspersonen und die gestaltete Umwelt sind entscheidend für die Selbstwahrnehmung der Kinder in Bezug auf die Geschlechterrolle</a:t>
            </a:r>
            <a:endParaRPr lang="de-DE" sz="2300" dirty="0">
              <a:latin typeface="Arial"/>
              <a:cs typeface="Arial"/>
            </a:endParaRPr>
          </a:p>
          <a:p>
            <a:r>
              <a:rPr lang="de-DE" sz="2300" dirty="0">
                <a:latin typeface="Arial"/>
                <a:ea typeface="+mn-lt"/>
                <a:cs typeface="+mn-lt"/>
              </a:rPr>
              <a:t>Kinder inszenieren sich in der Kita meist das erste Mal als Junge oder Mädchen</a:t>
            </a:r>
            <a:endParaRPr lang="de-DE" sz="2300" dirty="0">
              <a:latin typeface="Arial"/>
              <a:cs typeface="Arial"/>
            </a:endParaRPr>
          </a:p>
          <a:p>
            <a:r>
              <a:rPr lang="de-DE" sz="2300" dirty="0">
                <a:latin typeface="Arial"/>
                <a:ea typeface="+mn-lt"/>
                <a:cs typeface="+mn-lt"/>
              </a:rPr>
              <a:t>Große Dominanz der weiblichen Fachkräfte - es fehlt oft eine männliche Bezugsperson, auch in den Familien</a:t>
            </a:r>
            <a:endParaRPr lang="de-DE" sz="2300" dirty="0">
              <a:latin typeface="Arial"/>
              <a:cs typeface="Arial"/>
            </a:endParaRPr>
          </a:p>
          <a:p>
            <a:r>
              <a:rPr lang="de-DE" sz="2300" dirty="0">
                <a:latin typeface="Arial"/>
                <a:ea typeface="+mn-lt"/>
                <a:cs typeface="+mn-lt"/>
              </a:rPr>
              <a:t>Die Bedeutung des Geschlechts der Bezugspersonen in der Kita für die Konstruktion von Gender </a:t>
            </a:r>
            <a:endParaRPr lang="de-DE" sz="2300" dirty="0">
              <a:latin typeface="Arial"/>
              <a:cs typeface="Arial"/>
            </a:endParaRPr>
          </a:p>
          <a:p>
            <a:r>
              <a:rPr lang="de-DE" sz="2300" dirty="0">
                <a:latin typeface="Arial"/>
                <a:ea typeface="+mn-lt"/>
                <a:cs typeface="+mn-lt"/>
              </a:rPr>
              <a:t>Die Perspektive in Bezug auf Gender in Konzeption und Alltagspraxis </a:t>
            </a:r>
            <a:endParaRPr lang="de-DE" sz="2300" dirty="0">
              <a:latin typeface="Arial"/>
              <a:cs typeface="Arial"/>
            </a:endParaRPr>
          </a:p>
          <a:p>
            <a:pPr marL="0" indent="0">
              <a:buNone/>
            </a:pPr>
            <a:r>
              <a:rPr lang="de-DE" sz="1800" dirty="0">
                <a:latin typeface="Arial"/>
                <a:ea typeface="+mn-lt"/>
                <a:cs typeface="+mn-lt"/>
              </a:rPr>
              <a:t>(vgl. Deutsches Jugendinstitut, 2009) </a:t>
            </a:r>
            <a:endParaRPr lang="de-DE" sz="1800" dirty="0">
              <a:latin typeface="Arial"/>
              <a:cs typeface="Arial"/>
            </a:endParaRPr>
          </a:p>
        </p:txBody>
      </p:sp>
    </p:spTree>
    <p:extLst>
      <p:ext uri="{BB962C8B-B14F-4D97-AF65-F5344CB8AC3E}">
        <p14:creationId xmlns:p14="http://schemas.microsoft.com/office/powerpoint/2010/main" val="596413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023598-0671-42A7-B3C8-4A2DE24620B9}"/>
              </a:ext>
            </a:extLst>
          </p:cNvPr>
          <p:cNvSpPr>
            <a:spLocks noGrp="1"/>
          </p:cNvSpPr>
          <p:nvPr>
            <p:ph type="title"/>
          </p:nvPr>
        </p:nvSpPr>
        <p:spPr>
          <a:xfrm>
            <a:off x="404943" y="244848"/>
            <a:ext cx="10018266" cy="1081148"/>
          </a:xfrm>
        </p:spPr>
        <p:txBody>
          <a:bodyPr/>
          <a:lstStyle/>
          <a:p>
            <a:r>
              <a:rPr lang="de-DE" sz="3600" dirty="0">
                <a:latin typeface="Arial"/>
                <a:ea typeface="+mj-lt"/>
                <a:cs typeface="+mj-lt"/>
              </a:rPr>
              <a:t>Prinzipien der geschlechterbewussten Grundhaltung für Mitarbeiter*innen </a:t>
            </a:r>
            <a:endParaRPr lang="de-DE" sz="3600" dirty="0">
              <a:latin typeface="Arial"/>
            </a:endParaRPr>
          </a:p>
        </p:txBody>
      </p:sp>
      <p:sp>
        <p:nvSpPr>
          <p:cNvPr id="3" name="Inhaltsplatzhalter 2">
            <a:extLst>
              <a:ext uri="{FF2B5EF4-FFF2-40B4-BE49-F238E27FC236}">
                <a16:creationId xmlns:a16="http://schemas.microsoft.com/office/drawing/2014/main" id="{4BB653CC-B518-4C18-BAEB-8E019E660864}"/>
              </a:ext>
            </a:extLst>
          </p:cNvPr>
          <p:cNvSpPr>
            <a:spLocks noGrp="1"/>
          </p:cNvSpPr>
          <p:nvPr>
            <p:ph idx="1"/>
          </p:nvPr>
        </p:nvSpPr>
        <p:spPr>
          <a:xfrm>
            <a:off x="404943" y="1367409"/>
            <a:ext cx="9457550" cy="5192483"/>
          </a:xfrm>
        </p:spPr>
        <p:txBody>
          <a:bodyPr vert="horz" lIns="91440" tIns="45720" rIns="91440" bIns="45720" rtlCol="0" anchor="t">
            <a:noAutofit/>
          </a:bodyPr>
          <a:lstStyle/>
          <a:p>
            <a:r>
              <a:rPr lang="de-DE" sz="2200" dirty="0">
                <a:latin typeface="Arial"/>
                <a:ea typeface="+mn-lt"/>
                <a:cs typeface="+mn-lt"/>
              </a:rPr>
              <a:t>Die Geschlechter werden als gleichberechtigt und gleichwertig anerkannt</a:t>
            </a:r>
            <a:endParaRPr lang="de-DE" sz="2200" dirty="0">
              <a:latin typeface="Arial"/>
              <a:cs typeface="Arial"/>
            </a:endParaRPr>
          </a:p>
          <a:p>
            <a:r>
              <a:rPr lang="de-DE" sz="2200" dirty="0">
                <a:latin typeface="Arial"/>
                <a:ea typeface="+mn-lt"/>
                <a:cs typeface="+mn-lt"/>
              </a:rPr>
              <a:t>Keine Kategorisierung von männlich und weiblich, Facetten sind möglich</a:t>
            </a:r>
            <a:endParaRPr lang="de-DE" sz="2200" dirty="0">
              <a:latin typeface="Arial"/>
              <a:cs typeface="Arial"/>
            </a:endParaRPr>
          </a:p>
          <a:p>
            <a:r>
              <a:rPr lang="de-DE" sz="2200" dirty="0">
                <a:latin typeface="Arial"/>
                <a:ea typeface="+mn-lt"/>
                <a:cs typeface="+mn-lt"/>
              </a:rPr>
              <a:t>Blick schärfen für die Gemeinsamkeiten der Geschlechter, nicht für Unterschiede</a:t>
            </a:r>
            <a:endParaRPr lang="de-DE" sz="2200" dirty="0">
              <a:latin typeface="Arial"/>
              <a:ea typeface="+mn-lt"/>
              <a:cs typeface="Arial"/>
            </a:endParaRPr>
          </a:p>
          <a:p>
            <a:r>
              <a:rPr lang="de-DE" sz="2200" dirty="0">
                <a:latin typeface="Arial"/>
                <a:ea typeface="+mn-lt"/>
                <a:cs typeface="+mn-lt"/>
              </a:rPr>
              <a:t>Interessen und Vorlieben sind nicht an die Geschlechtszugehörigkeit gebunden</a:t>
            </a:r>
            <a:endParaRPr lang="de-DE" sz="2200" dirty="0">
              <a:latin typeface="Arial"/>
              <a:ea typeface="+mn-lt"/>
              <a:cs typeface="Arial"/>
            </a:endParaRPr>
          </a:p>
          <a:p>
            <a:r>
              <a:rPr lang="de-DE" sz="2200" dirty="0">
                <a:latin typeface="Arial"/>
                <a:ea typeface="+mn-lt"/>
                <a:cs typeface="+mn-lt"/>
              </a:rPr>
              <a:t>Interessen und Bedürfnissen nachgehen, </a:t>
            </a:r>
            <a:r>
              <a:rPr lang="de-DE" sz="2200" dirty="0">
                <a:latin typeface="Arial"/>
                <a:ea typeface="+mn-lt"/>
                <a:cs typeface="Arial"/>
              </a:rPr>
              <a:t>statt geschlechterbezogenen Erwartungen erfüllen</a:t>
            </a:r>
            <a:endParaRPr lang="de-DE" sz="2200" dirty="0">
              <a:latin typeface="Arial"/>
              <a:cs typeface="Arial"/>
            </a:endParaRPr>
          </a:p>
          <a:p>
            <a:r>
              <a:rPr lang="de-DE" sz="2200" dirty="0">
                <a:latin typeface="Arial"/>
                <a:ea typeface="+mn-lt"/>
                <a:cs typeface="+mn-lt"/>
              </a:rPr>
              <a:t>Normen und Ideologien, Werte und Traditionen kritisch hinterfragen</a:t>
            </a:r>
            <a:endParaRPr lang="de-DE" sz="2200" dirty="0">
              <a:latin typeface="Arial"/>
              <a:cs typeface="Arial"/>
            </a:endParaRPr>
          </a:p>
          <a:p>
            <a:r>
              <a:rPr lang="de-DE" sz="2200" dirty="0">
                <a:latin typeface="Arial"/>
                <a:ea typeface="+mn-lt"/>
                <a:cs typeface="+mn-lt"/>
              </a:rPr>
              <a:t>individuelle Persönlichkeit wahrnehmen, nicht über Geschlechtszugehörigkeit </a:t>
            </a:r>
            <a:endParaRPr lang="de-DE" sz="2200" dirty="0">
              <a:latin typeface="Arial"/>
              <a:cs typeface="Arial"/>
            </a:endParaRPr>
          </a:p>
          <a:p>
            <a:r>
              <a:rPr lang="de-DE" sz="2200" dirty="0">
                <a:latin typeface="Arial"/>
                <a:ea typeface="+mn-lt"/>
                <a:cs typeface="+mn-lt"/>
              </a:rPr>
              <a:t>Erkennen, Annehmen und dennoch kritisches Hinterfragen von kulturell bedingten, anderen Sichtweisen auf die Geschlechtsidentität. </a:t>
            </a:r>
            <a:endParaRPr lang="de-DE" sz="2200" dirty="0">
              <a:latin typeface="Arial"/>
              <a:cs typeface="Arial"/>
            </a:endParaRPr>
          </a:p>
          <a:p>
            <a:pPr marL="0" indent="0">
              <a:buNone/>
            </a:pPr>
            <a:r>
              <a:rPr lang="de-DE" sz="1800" dirty="0">
                <a:latin typeface="Arial"/>
                <a:ea typeface="+mn-lt"/>
                <a:cs typeface="+mn-lt"/>
              </a:rPr>
              <a:t>   (vgl. Staatsinstitut für Frühpädagogik, 2013, S. 123)</a:t>
            </a:r>
            <a:endParaRPr lang="de-DE" sz="1800" dirty="0"/>
          </a:p>
        </p:txBody>
      </p:sp>
    </p:spTree>
    <p:extLst>
      <p:ext uri="{BB962C8B-B14F-4D97-AF65-F5344CB8AC3E}">
        <p14:creationId xmlns:p14="http://schemas.microsoft.com/office/powerpoint/2010/main" val="3717830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C1502-F1D7-41FD-9D07-235338EF6E93}"/>
              </a:ext>
            </a:extLst>
          </p:cNvPr>
          <p:cNvSpPr>
            <a:spLocks noGrp="1"/>
          </p:cNvSpPr>
          <p:nvPr>
            <p:ph type="title"/>
          </p:nvPr>
        </p:nvSpPr>
        <p:spPr>
          <a:xfrm>
            <a:off x="784771" y="417376"/>
            <a:ext cx="8911210" cy="1296809"/>
          </a:xfrm>
        </p:spPr>
        <p:txBody>
          <a:bodyPr/>
          <a:lstStyle/>
          <a:p>
            <a:r>
              <a:rPr lang="de-DE" dirty="0">
                <a:latin typeface="Arial"/>
                <a:cs typeface="Arial"/>
              </a:rPr>
              <a:t>Geschlechtergerechtigkeit in der Kita verwirklichen</a:t>
            </a:r>
          </a:p>
        </p:txBody>
      </p:sp>
      <p:sp>
        <p:nvSpPr>
          <p:cNvPr id="3" name="Inhaltsplatzhalter 2">
            <a:extLst>
              <a:ext uri="{FF2B5EF4-FFF2-40B4-BE49-F238E27FC236}">
                <a16:creationId xmlns:a16="http://schemas.microsoft.com/office/drawing/2014/main" id="{5C646944-82FC-4914-8894-68AEDF02CD70}"/>
              </a:ext>
            </a:extLst>
          </p:cNvPr>
          <p:cNvSpPr>
            <a:spLocks noGrp="1"/>
          </p:cNvSpPr>
          <p:nvPr>
            <p:ph idx="1"/>
          </p:nvPr>
        </p:nvSpPr>
        <p:spPr>
          <a:xfrm>
            <a:off x="686297" y="1437749"/>
            <a:ext cx="8623663" cy="4861804"/>
          </a:xfrm>
        </p:spPr>
        <p:txBody>
          <a:bodyPr vert="horz" lIns="91440" tIns="45720" rIns="91440" bIns="45720" rtlCol="0" anchor="t">
            <a:normAutofit lnSpcReduction="10000"/>
          </a:bodyPr>
          <a:lstStyle/>
          <a:p>
            <a:endParaRPr lang="de-DE" sz="2200" dirty="0">
              <a:latin typeface="Arial"/>
              <a:cs typeface="Arial"/>
            </a:endParaRPr>
          </a:p>
          <a:p>
            <a:r>
              <a:rPr lang="de-DE" sz="2600" dirty="0">
                <a:latin typeface="Arial"/>
                <a:ea typeface="+mn-lt"/>
                <a:cs typeface="+mn-lt"/>
              </a:rPr>
              <a:t>Angebote werden so ausgewählt, dass sie für alle Geschlechter zugänglich sind</a:t>
            </a:r>
            <a:endParaRPr lang="de-DE" sz="2600" dirty="0">
              <a:latin typeface="Arial"/>
              <a:cs typeface="Arial"/>
            </a:endParaRPr>
          </a:p>
          <a:p>
            <a:r>
              <a:rPr lang="de-DE" sz="2600" dirty="0">
                <a:latin typeface="Arial"/>
                <a:ea typeface="+mn-lt"/>
                <a:cs typeface="+mn-lt"/>
              </a:rPr>
              <a:t>Geschlechtsspezifische Unterschiede werden von den Bezugspersonen in der Kita wahrgenommen und akzeptiert.</a:t>
            </a:r>
            <a:endParaRPr lang="de-DE" sz="2600" dirty="0">
              <a:latin typeface="Arial"/>
              <a:cs typeface="Arial"/>
            </a:endParaRPr>
          </a:p>
          <a:p>
            <a:r>
              <a:rPr lang="de-DE" sz="2600" dirty="0">
                <a:latin typeface="Arial"/>
                <a:ea typeface="+mn-lt"/>
                <a:cs typeface="+mn-lt"/>
              </a:rPr>
              <a:t>Räume und Materialien werden so ausgewählt, dass sie für alle Geschlechter ansprechend sind. </a:t>
            </a:r>
            <a:endParaRPr lang="de-DE" sz="2600" dirty="0">
              <a:latin typeface="Arial"/>
              <a:cs typeface="Arial"/>
            </a:endParaRPr>
          </a:p>
          <a:p>
            <a:r>
              <a:rPr lang="de-DE" sz="2600" dirty="0">
                <a:latin typeface="Arial"/>
                <a:ea typeface="+mn-lt"/>
                <a:cs typeface="+mn-lt"/>
              </a:rPr>
              <a:t>Jedes Geschlecht hat die Chance an Angeboten aller Bildungsbereiche teilzunehmen. </a:t>
            </a:r>
            <a:endParaRPr lang="de-DE" sz="2600" dirty="0">
              <a:latin typeface="Arial"/>
              <a:cs typeface="Arial"/>
            </a:endParaRPr>
          </a:p>
          <a:p>
            <a:r>
              <a:rPr lang="de-DE" sz="2600" dirty="0">
                <a:latin typeface="Arial"/>
                <a:ea typeface="+mn-lt"/>
                <a:cs typeface="+mn-lt"/>
              </a:rPr>
              <a:t>Die pädagogische Arbeit wird durch Männer unterstützt. </a:t>
            </a:r>
            <a:endParaRPr lang="de-DE" sz="2600" dirty="0">
              <a:latin typeface="Arial"/>
              <a:cs typeface="Arial"/>
            </a:endParaRPr>
          </a:p>
          <a:p>
            <a:pPr marL="0" indent="0">
              <a:buNone/>
            </a:pPr>
            <a:r>
              <a:rPr lang="de-DE" sz="1800" dirty="0">
                <a:latin typeface="Arial"/>
                <a:ea typeface="+mn-lt"/>
                <a:cs typeface="+mn-lt"/>
              </a:rPr>
              <a:t>   (vgl. </a:t>
            </a:r>
            <a:r>
              <a:rPr lang="de-DE" sz="1800" dirty="0" err="1">
                <a:latin typeface="Arial"/>
                <a:ea typeface="+mn-lt"/>
                <a:cs typeface="+mn-lt"/>
              </a:rPr>
              <a:t>Kiga</a:t>
            </a:r>
            <a:r>
              <a:rPr lang="de-DE" sz="1800" dirty="0">
                <a:latin typeface="Arial"/>
                <a:ea typeface="+mn-lt"/>
                <a:cs typeface="+mn-lt"/>
              </a:rPr>
              <a:t>-heute, 2011) </a:t>
            </a:r>
            <a:endParaRPr lang="de-DE" sz="1800" dirty="0">
              <a:latin typeface="Arial"/>
              <a:cs typeface="Arial"/>
            </a:endParaRPr>
          </a:p>
        </p:txBody>
      </p:sp>
    </p:spTree>
    <p:extLst>
      <p:ext uri="{BB962C8B-B14F-4D97-AF65-F5344CB8AC3E}">
        <p14:creationId xmlns:p14="http://schemas.microsoft.com/office/powerpoint/2010/main" val="1649505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E453B-320C-4CA8-8819-B5D79EEB6994}"/>
              </a:ext>
            </a:extLst>
          </p:cNvPr>
          <p:cNvSpPr>
            <a:spLocks noGrp="1"/>
          </p:cNvSpPr>
          <p:nvPr>
            <p:ph type="title"/>
          </p:nvPr>
        </p:nvSpPr>
        <p:spPr>
          <a:xfrm>
            <a:off x="953584" y="987345"/>
            <a:ext cx="8623663" cy="1325563"/>
          </a:xfrm>
        </p:spPr>
        <p:txBody>
          <a:bodyPr/>
          <a:lstStyle/>
          <a:p>
            <a:pPr algn="ctr"/>
            <a:r>
              <a:rPr lang="de-DE" sz="3600" dirty="0">
                <a:latin typeface="Arial" panose="020B0604020202020204" pitchFamily="34" charset="0"/>
                <a:cs typeface="Arial" panose="020B0604020202020204" pitchFamily="34" charset="0"/>
              </a:rPr>
              <a:t>Selbstbestimmte Sexualität bei Menschen mit geistiger Behinderung</a:t>
            </a:r>
          </a:p>
        </p:txBody>
      </p:sp>
      <p:sp>
        <p:nvSpPr>
          <p:cNvPr id="5" name="Textfeld 4">
            <a:extLst>
              <a:ext uri="{FF2B5EF4-FFF2-40B4-BE49-F238E27FC236}">
                <a16:creationId xmlns:a16="http://schemas.microsoft.com/office/drawing/2014/main" id="{A9FFB511-1F82-4628-8027-709A96FAE869}"/>
              </a:ext>
            </a:extLst>
          </p:cNvPr>
          <p:cNvSpPr txBox="1"/>
          <p:nvPr/>
        </p:nvSpPr>
        <p:spPr>
          <a:xfrm>
            <a:off x="1638886" y="2980064"/>
            <a:ext cx="6260122" cy="2246769"/>
          </a:xfrm>
          <a:prstGeom prst="rect">
            <a:avLst/>
          </a:prstGeom>
          <a:noFill/>
        </p:spPr>
        <p:txBody>
          <a:bodyPr wrap="square">
            <a:spAutoFit/>
          </a:bodyPr>
          <a:lstStyle/>
          <a:p>
            <a:pPr algn="ctr"/>
            <a:r>
              <a:rPr lang="de-DE" sz="2600" dirty="0">
                <a:solidFill>
                  <a:srgbClr val="770066"/>
                </a:solidFill>
                <a:latin typeface="Arial" panose="020B0604020202020204" pitchFamily="34" charset="0"/>
                <a:cs typeface="Arial" panose="020B0604020202020204" pitchFamily="34" charset="0"/>
              </a:rPr>
              <a:t>„Geistig Behinderte Menschen haben keine sexuellen Probleme, außer denen, die die Gesellschaft und die Umwelt für sie macht oder für sie hat.“ </a:t>
            </a:r>
          </a:p>
          <a:p>
            <a:pPr algn="ctr"/>
            <a:endParaRPr lang="de-DE" dirty="0"/>
          </a:p>
          <a:p>
            <a:pPr algn="ctr"/>
            <a:r>
              <a:rPr lang="de-DE" dirty="0"/>
              <a:t>(Offenhausen 2006, S.107) </a:t>
            </a:r>
          </a:p>
        </p:txBody>
      </p:sp>
    </p:spTree>
    <p:extLst>
      <p:ext uri="{BB962C8B-B14F-4D97-AF65-F5344CB8AC3E}">
        <p14:creationId xmlns:p14="http://schemas.microsoft.com/office/powerpoint/2010/main" val="2284813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CB400B-FE54-41FA-BCFA-4A7EEE262D0B}"/>
              </a:ext>
            </a:extLst>
          </p:cNvPr>
          <p:cNvSpPr>
            <a:spLocks noGrp="1"/>
          </p:cNvSpPr>
          <p:nvPr>
            <p:ph type="title"/>
          </p:nvPr>
        </p:nvSpPr>
        <p:spPr>
          <a:xfrm>
            <a:off x="545620" y="417377"/>
            <a:ext cx="8482986" cy="764310"/>
          </a:xfrm>
        </p:spPr>
        <p:txBody>
          <a:bodyPr/>
          <a:lstStyle/>
          <a:p>
            <a:r>
              <a:rPr lang="de-DE" sz="3600" dirty="0">
                <a:latin typeface="Arial" panose="020B0604020202020204" pitchFamily="34" charset="0"/>
                <a:cs typeface="Arial" panose="020B0604020202020204" pitchFamily="34" charset="0"/>
              </a:rPr>
              <a:t>Menschenbilder</a:t>
            </a:r>
          </a:p>
        </p:txBody>
      </p:sp>
      <p:sp>
        <p:nvSpPr>
          <p:cNvPr id="3" name="Inhaltsplatzhalter 2">
            <a:extLst>
              <a:ext uri="{FF2B5EF4-FFF2-40B4-BE49-F238E27FC236}">
                <a16:creationId xmlns:a16="http://schemas.microsoft.com/office/drawing/2014/main" id="{B47EBCE7-5E3C-4F59-B01B-49ABA2C4AEC2}"/>
              </a:ext>
            </a:extLst>
          </p:cNvPr>
          <p:cNvSpPr>
            <a:spLocks noGrp="1"/>
          </p:cNvSpPr>
          <p:nvPr>
            <p:ph idx="1"/>
          </p:nvPr>
        </p:nvSpPr>
        <p:spPr>
          <a:xfrm>
            <a:off x="545620" y="1505244"/>
            <a:ext cx="8623663" cy="5047527"/>
          </a:xfrm>
        </p:spPr>
        <p:txBody>
          <a:bodyPr>
            <a:noAutofit/>
          </a:bodyPr>
          <a:lstStyle/>
          <a:p>
            <a:r>
              <a:rPr lang="de-DE" sz="2600" dirty="0">
                <a:latin typeface="Arial" panose="020B0604020202020204" pitchFamily="34" charset="0"/>
                <a:cs typeface="Arial" panose="020B0604020202020204" pitchFamily="34" charset="0"/>
              </a:rPr>
              <a:t> Die Gesellschaft sieht Menschen mit Behinderung immer noch nicht als sexuelle Wesen </a:t>
            </a:r>
          </a:p>
          <a:p>
            <a:r>
              <a:rPr lang="de-DE" sz="2600" dirty="0">
                <a:latin typeface="Arial" panose="020B0604020202020204" pitchFamily="34" charset="0"/>
                <a:cs typeface="Arial" panose="020B0604020202020204" pitchFamily="34" charset="0"/>
              </a:rPr>
              <a:t>Es wird behauptet, dass Behinderte keine sexuellen Bedürfnisse haben oder andere Probleme, als sexuell aktiv zu sein. </a:t>
            </a:r>
          </a:p>
          <a:p>
            <a:r>
              <a:rPr lang="de-DE" sz="2600" dirty="0">
                <a:latin typeface="Arial" panose="020B0604020202020204" pitchFamily="34" charset="0"/>
                <a:cs typeface="Arial" panose="020B0604020202020204" pitchFamily="34" charset="0"/>
              </a:rPr>
              <a:t>Das Thema Sexualität in Verbindung mit Behinderten wird immer noch als ekelig und schmutzig angesehen.</a:t>
            </a:r>
          </a:p>
          <a:p>
            <a:r>
              <a:rPr lang="de-DE" sz="2600" dirty="0">
                <a:latin typeface="Arial" panose="020B0604020202020204" pitchFamily="34" charset="0"/>
                <a:cs typeface="Arial" panose="020B0604020202020204" pitchFamily="34" charset="0"/>
              </a:rPr>
              <a:t>Angst vor Vererbungen der Behinderung </a:t>
            </a:r>
          </a:p>
          <a:p>
            <a:r>
              <a:rPr lang="de-DE" sz="2600" dirty="0">
                <a:latin typeface="Arial" panose="020B0604020202020204" pitchFamily="34" charset="0"/>
                <a:cs typeface="Arial" panose="020B0604020202020204" pitchFamily="34" charset="0"/>
              </a:rPr>
              <a:t>Viele Menschen sind Behinderten gegenüber einfach unsicher und ambivalent, daher äußern sie sich eher negativ über die Thematik </a:t>
            </a:r>
          </a:p>
          <a:p>
            <a:pPr marL="0" indent="0">
              <a:buNone/>
            </a:pPr>
            <a:r>
              <a:rPr lang="de-DE" sz="1800" dirty="0">
                <a:latin typeface="Arial" panose="020B0604020202020204" pitchFamily="34" charset="0"/>
                <a:cs typeface="Arial" panose="020B0604020202020204" pitchFamily="34" charset="0"/>
              </a:rPr>
              <a:t>   (Vgl. Offenhausen 2006, S.30f.). </a:t>
            </a:r>
          </a:p>
        </p:txBody>
      </p:sp>
    </p:spTree>
    <p:extLst>
      <p:ext uri="{BB962C8B-B14F-4D97-AF65-F5344CB8AC3E}">
        <p14:creationId xmlns:p14="http://schemas.microsoft.com/office/powerpoint/2010/main" val="2104780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853DC9-1A7C-45C5-A093-D2F086D0EDBC}"/>
              </a:ext>
            </a:extLst>
          </p:cNvPr>
          <p:cNvSpPr>
            <a:spLocks noGrp="1"/>
          </p:cNvSpPr>
          <p:nvPr>
            <p:ph type="title"/>
          </p:nvPr>
        </p:nvSpPr>
        <p:spPr>
          <a:xfrm>
            <a:off x="404943" y="417376"/>
            <a:ext cx="8623663" cy="1017529"/>
          </a:xfrm>
        </p:spPr>
        <p:txBody>
          <a:bodyPr/>
          <a:lstStyle/>
          <a:p>
            <a:r>
              <a:rPr lang="de-DE" sz="3600" dirty="0">
                <a:latin typeface="Arial" panose="020B0604020202020204" pitchFamily="34" charset="0"/>
                <a:cs typeface="Arial" panose="020B0604020202020204" pitchFamily="34" charset="0"/>
              </a:rPr>
              <a:t>Rechtliche Argumente</a:t>
            </a:r>
          </a:p>
        </p:txBody>
      </p:sp>
      <p:sp>
        <p:nvSpPr>
          <p:cNvPr id="3" name="Inhaltsplatzhalter 2">
            <a:extLst>
              <a:ext uri="{FF2B5EF4-FFF2-40B4-BE49-F238E27FC236}">
                <a16:creationId xmlns:a16="http://schemas.microsoft.com/office/drawing/2014/main" id="{2131C017-6484-49BC-B5EC-313A60B46217}"/>
              </a:ext>
            </a:extLst>
          </p:cNvPr>
          <p:cNvSpPr>
            <a:spLocks noGrp="1"/>
          </p:cNvSpPr>
          <p:nvPr>
            <p:ph idx="1"/>
          </p:nvPr>
        </p:nvSpPr>
        <p:spPr>
          <a:xfrm>
            <a:off x="404943" y="1434905"/>
            <a:ext cx="8623663" cy="4794309"/>
          </a:xfrm>
        </p:spPr>
        <p:txBody>
          <a:bodyPr>
            <a:normAutofit fontScale="92500" lnSpcReduction="10000"/>
          </a:bodyPr>
          <a:lstStyle/>
          <a:p>
            <a:pPr marL="0" indent="0">
              <a:buNone/>
            </a:pPr>
            <a:r>
              <a:rPr lang="de-DE" dirty="0">
                <a:latin typeface="Arial" panose="020B0604020202020204" pitchFamily="34" charset="0"/>
                <a:cs typeface="Arial" panose="020B0604020202020204" pitchFamily="34" charset="0"/>
              </a:rPr>
              <a:t>Grundgesetz Artikel 2  </a:t>
            </a:r>
          </a:p>
          <a:p>
            <a:pPr marL="0" indent="0">
              <a:buNone/>
            </a:pPr>
            <a:r>
              <a:rPr lang="de-DE" dirty="0">
                <a:latin typeface="Arial" panose="020B0604020202020204" pitchFamily="34" charset="0"/>
                <a:cs typeface="Arial" panose="020B0604020202020204" pitchFamily="34" charset="0"/>
              </a:rPr>
              <a:t>“Jeder hat das Recht auf freie Entfaltung seiner Persönlichkeit, soweit er nicht die Rechte anderer verletzt und nicht gegen die verfassungsmäßige Ordnung oder das Sittengesetz verstößt”  </a:t>
            </a:r>
          </a:p>
          <a:p>
            <a:pPr marL="0" indent="0">
              <a:buNone/>
            </a:pPr>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Auslebung der Sexualität zählt zu den Grundrechten  </a:t>
            </a:r>
          </a:p>
          <a:p>
            <a:r>
              <a:rPr lang="de-DE" dirty="0">
                <a:latin typeface="Arial" panose="020B0604020202020204" pitchFamily="34" charset="0"/>
                <a:cs typeface="Arial" panose="020B0604020202020204" pitchFamily="34" charset="0"/>
              </a:rPr>
              <a:t>Menschen mit geistiger Behinderung “dürfen” Beziehungen eingehen und sich ausleben </a:t>
            </a:r>
          </a:p>
          <a:p>
            <a:r>
              <a:rPr lang="de-DE" dirty="0">
                <a:latin typeface="Arial" panose="020B0604020202020204" pitchFamily="34" charset="0"/>
                <a:cs typeface="Arial" panose="020B0604020202020204" pitchFamily="34" charset="0"/>
              </a:rPr>
              <a:t>Bei einer Geschäftsfähigkeit können sie, auch gegen den Willen von Eltern/Betreuern, Heiraten </a:t>
            </a:r>
          </a:p>
          <a:p>
            <a:pPr marL="0" indent="0">
              <a:buNone/>
            </a:pPr>
            <a:r>
              <a:rPr lang="de-DE" sz="1900" dirty="0">
                <a:latin typeface="Arial" panose="020B0604020202020204" pitchFamily="34" charset="0"/>
                <a:cs typeface="Arial" panose="020B0604020202020204" pitchFamily="34" charset="0"/>
              </a:rPr>
              <a:t>(vgl. pro </a:t>
            </a:r>
            <a:r>
              <a:rPr lang="de-DE" sz="1900" dirty="0" err="1">
                <a:latin typeface="Arial" panose="020B0604020202020204" pitchFamily="34" charset="0"/>
                <a:cs typeface="Arial" panose="020B0604020202020204" pitchFamily="34" charset="0"/>
              </a:rPr>
              <a:t>familia</a:t>
            </a:r>
            <a:r>
              <a:rPr lang="de-DE" sz="1900" dirty="0">
                <a:latin typeface="Arial" panose="020B0604020202020204" pitchFamily="34" charset="0"/>
                <a:cs typeface="Arial" panose="020B0604020202020204" pitchFamily="34" charset="0"/>
              </a:rPr>
              <a:t> o.J. </a:t>
            </a:r>
            <a:r>
              <a:rPr lang="de-DE" sz="1900" dirty="0" err="1">
                <a:latin typeface="Arial" panose="020B0604020202020204" pitchFamily="34" charset="0"/>
                <a:cs typeface="Arial" panose="020B0604020202020204" pitchFamily="34" charset="0"/>
              </a:rPr>
              <a:t>o.S</a:t>
            </a:r>
            <a:r>
              <a:rPr lang="de-DE" sz="19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5638776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ports-PowerPoint-Template" id="{4AE895E2-8022-0A49-8F64-998A859F8180}" vid="{1B90C40A-10F7-624A-9979-6106C67EEE2B}"/>
    </a:ext>
  </a:extLst>
</a:theme>
</file>

<file path=docProps/app.xml><?xml version="1.0" encoding="utf-8"?>
<Properties xmlns="http://schemas.openxmlformats.org/officeDocument/2006/extended-properties" xmlns:vt="http://schemas.openxmlformats.org/officeDocument/2006/docPropsVTypes">
  <Template>LGBT-PowerPoint-Template</Template>
  <TotalTime>0</TotalTime>
  <Words>1718</Words>
  <Application>Microsoft Office PowerPoint</Application>
  <PresentationFormat>Breitbild</PresentationFormat>
  <Paragraphs>140</Paragraphs>
  <Slides>27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27</vt:i4>
      </vt:variant>
    </vt:vector>
  </HeadingPairs>
  <TitlesOfParts>
    <vt:vector size="31" baseType="lpstr">
      <vt:lpstr>Arial</vt:lpstr>
      <vt:lpstr>Calibri</vt:lpstr>
      <vt:lpstr>Trebuchet MS</vt:lpstr>
      <vt:lpstr>Office</vt:lpstr>
      <vt:lpstr>Gender Körper &amp; Sexualität</vt:lpstr>
      <vt:lpstr>Überblick</vt:lpstr>
      <vt:lpstr>Gendergeschlechte Pädagogik</vt:lpstr>
      <vt:lpstr>Genderbewusste Pädagogik  in der Kita </vt:lpstr>
      <vt:lpstr>Prinzipien der geschlechterbewussten Grundhaltung für Mitarbeiter*innen </vt:lpstr>
      <vt:lpstr>Geschlechtergerechtigkeit in der Kita verwirklichen</vt:lpstr>
      <vt:lpstr>Selbstbestimmte Sexualität bei Menschen mit geistiger Behinderung</vt:lpstr>
      <vt:lpstr>Menschenbilder</vt:lpstr>
      <vt:lpstr>Rechtliche Argumente</vt:lpstr>
      <vt:lpstr>Soziale Arbeit </vt:lpstr>
      <vt:lpstr>Lebendweltorienterte Theorie nach Thiersch </vt:lpstr>
      <vt:lpstr>Weitere Informationen</vt:lpstr>
      <vt:lpstr>Körper, Sexualität &amp; Gesundheit</vt:lpstr>
      <vt:lpstr>Lebenserwartung</vt:lpstr>
      <vt:lpstr>Ursachen Sterblichkeit</vt:lpstr>
      <vt:lpstr>Psychische Gesundheit</vt:lpstr>
      <vt:lpstr>Sex. Übertragbare Krankheiten </vt:lpstr>
      <vt:lpstr>HIV</vt:lpstr>
      <vt:lpstr>PowerPoint-Präsentation</vt:lpstr>
      <vt:lpstr>Diskriminierung von LGBTQ+ Jugendlichen</vt:lpstr>
      <vt:lpstr>Familie</vt:lpstr>
      <vt:lpstr>Schule / Arbeit</vt:lpstr>
      <vt:lpstr>Freunde</vt:lpstr>
      <vt:lpstr>Öffentlichkeit</vt:lpstr>
      <vt:lpstr>Wie geht deine Einrichtung mit dem Thema um ?</vt:lpstr>
      <vt:lpstr>Abbildungsverzeichnis</vt:lpstr>
      <vt:lpstr>Literaturverzeichnis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stsasrsa</dc:creator>
  <cp:lastModifiedBy>Sabrina Srsa</cp:lastModifiedBy>
  <cp:revision>2</cp:revision>
  <dcterms:created xsi:type="dcterms:W3CDTF">2021-05-15T12:48:08Z</dcterms:created>
  <dcterms:modified xsi:type="dcterms:W3CDTF">2021-05-26T19:31:00Z</dcterms:modified>
</cp:coreProperties>
</file>