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7" r:id="rId4"/>
    <p:sldId id="259" r:id="rId5"/>
    <p:sldId id="267" r:id="rId6"/>
    <p:sldId id="260" r:id="rId7"/>
    <p:sldId id="261" r:id="rId8"/>
    <p:sldId id="262" r:id="rId9"/>
    <p:sldId id="263" r:id="rId10"/>
    <p:sldId id="264" r:id="rId11"/>
    <p:sldId id="265" r:id="rId12"/>
    <p:sldId id="266" r:id="rId13"/>
    <p:sldId id="268" r:id="rId14"/>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296" y="-6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13C427D3-41B6-425B-912B-0B0F9991DAA8}" type="datetimeFigureOut">
              <a:rPr lang="de-DE" smtClean="0"/>
              <a:t>31.05.2021</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148072E-166D-4F34-A845-0238E4855498}" type="slidenum">
              <a:rPr lang="de-DE" smtClean="0"/>
              <a:t>‹Nr.›</a:t>
            </a:fld>
            <a:endParaRPr lang="de-DE"/>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de-DE" smtClean="0"/>
              <a:t>Titelmasterformat durch Klicken bearbeiten</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a:p>
        </p:txBody>
      </p:sp>
      <p:sp>
        <p:nvSpPr>
          <p:cNvPr id="3" name="Vertical Text Placehold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Date Placeholder 3"/>
          <p:cNvSpPr>
            <a:spLocks noGrp="1"/>
          </p:cNvSpPr>
          <p:nvPr>
            <p:ph type="dt" sz="half" idx="10"/>
          </p:nvPr>
        </p:nvSpPr>
        <p:spPr/>
        <p:txBody>
          <a:bodyPr/>
          <a:lstStyle/>
          <a:p>
            <a:fld id="{13C427D3-41B6-425B-912B-0B0F9991DAA8}" type="datetimeFigureOut">
              <a:rPr lang="de-DE" smtClean="0"/>
              <a:t>31.05.2021</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148072E-166D-4F34-A845-0238E4855498}" type="slidenum">
              <a:rPr lang="de-DE" smtClean="0"/>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Date Placeholder 3"/>
          <p:cNvSpPr>
            <a:spLocks noGrp="1"/>
          </p:cNvSpPr>
          <p:nvPr>
            <p:ph type="dt" sz="half" idx="10"/>
          </p:nvPr>
        </p:nvSpPr>
        <p:spPr/>
        <p:txBody>
          <a:bodyPr/>
          <a:lstStyle/>
          <a:p>
            <a:fld id="{13C427D3-41B6-425B-912B-0B0F9991DAA8}" type="datetimeFigureOut">
              <a:rPr lang="de-DE" smtClean="0"/>
              <a:t>31.05.2021</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148072E-166D-4F34-A845-0238E4855498}" type="slidenum">
              <a:rPr lang="de-DE" smtClean="0"/>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Content Placehold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Date Placeholder 3"/>
          <p:cNvSpPr>
            <a:spLocks noGrp="1"/>
          </p:cNvSpPr>
          <p:nvPr>
            <p:ph type="dt" sz="half" idx="10"/>
          </p:nvPr>
        </p:nvSpPr>
        <p:spPr/>
        <p:txBody>
          <a:bodyPr/>
          <a:lstStyle/>
          <a:p>
            <a:fld id="{13C427D3-41B6-425B-912B-0B0F9991DAA8}" type="datetimeFigureOut">
              <a:rPr lang="de-DE" smtClean="0"/>
              <a:t>31.05.2021</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7148072E-166D-4F34-A845-0238E4855498}" type="slidenum">
              <a:rPr lang="de-DE" smtClean="0"/>
              <a:t>‹Nr.›</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10;überschrift">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95" name="Title 94"/>
          <p:cNvSpPr>
            <a:spLocks noGrp="1"/>
          </p:cNvSpPr>
          <p:nvPr>
            <p:ph type="title"/>
          </p:nvPr>
        </p:nvSpPr>
        <p:spPr>
          <a:xfrm>
            <a:off x="457200" y="4463568"/>
            <a:ext cx="8305800" cy="1143000"/>
          </a:xfrm>
        </p:spPr>
        <p:txBody>
          <a:bodyPr/>
          <a:lstStyle/>
          <a:p>
            <a:r>
              <a:rPr lang="de-DE" smtClean="0"/>
              <a:t>Titelmasterformat durch Klicken bearbeiten</a:t>
            </a:r>
            <a:endParaRPr lang="en-US"/>
          </a:p>
        </p:txBody>
      </p:sp>
      <p:sp>
        <p:nvSpPr>
          <p:cNvPr id="2" name="Date Placeholder 1"/>
          <p:cNvSpPr>
            <a:spLocks noGrp="1"/>
          </p:cNvSpPr>
          <p:nvPr>
            <p:ph type="dt" sz="half" idx="10"/>
          </p:nvPr>
        </p:nvSpPr>
        <p:spPr/>
        <p:txBody>
          <a:bodyPr/>
          <a:lstStyle/>
          <a:p>
            <a:fld id="{13C427D3-41B6-425B-912B-0B0F9991DAA8}" type="datetimeFigureOut">
              <a:rPr lang="de-DE" smtClean="0"/>
              <a:t>31.05.2021</a:t>
            </a:fld>
            <a:endParaRPr lang="de-DE"/>
          </a:p>
        </p:txBody>
      </p:sp>
      <p:sp>
        <p:nvSpPr>
          <p:cNvPr id="91" name="Footer Placeholder 90"/>
          <p:cNvSpPr>
            <a:spLocks noGrp="1"/>
          </p:cNvSpPr>
          <p:nvPr>
            <p:ph type="ftr" sz="quarter" idx="11"/>
          </p:nvPr>
        </p:nvSpPr>
        <p:spPr/>
        <p:txBody>
          <a:bodyPr/>
          <a:lstStyle/>
          <a:p>
            <a:endParaRPr lang="de-DE"/>
          </a:p>
        </p:txBody>
      </p:sp>
      <p:sp>
        <p:nvSpPr>
          <p:cNvPr id="92" name="Slide Number Placeholder 91"/>
          <p:cNvSpPr>
            <a:spLocks noGrp="1"/>
          </p:cNvSpPr>
          <p:nvPr>
            <p:ph type="sldNum" sz="quarter" idx="12"/>
          </p:nvPr>
        </p:nvSpPr>
        <p:spPr/>
        <p:txBody>
          <a:bodyPr/>
          <a:lstStyle/>
          <a:p>
            <a:fld id="{7148072E-166D-4F34-A845-0238E4855498}" type="slidenum">
              <a:rPr lang="de-DE" smtClean="0"/>
              <a:t>‹Nr.›</a:t>
            </a:fld>
            <a:endParaRPr lang="de-DE"/>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5" name="Date Placeholder 4"/>
          <p:cNvSpPr>
            <a:spLocks noGrp="1"/>
          </p:cNvSpPr>
          <p:nvPr>
            <p:ph type="dt" sz="half" idx="10"/>
          </p:nvPr>
        </p:nvSpPr>
        <p:spPr/>
        <p:txBody>
          <a:bodyPr/>
          <a:lstStyle/>
          <a:p>
            <a:fld id="{13C427D3-41B6-425B-912B-0B0F9991DAA8}" type="datetimeFigureOut">
              <a:rPr lang="de-DE" smtClean="0"/>
              <a:t>31.05.2021</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7148072E-166D-4F34-A845-0238E4855498}" type="slidenum">
              <a:rPr lang="de-DE" smtClean="0"/>
              <a:t>‹Nr.›</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e-DE" smtClean="0"/>
              <a:t>Titelmasterformat durch Klicken bearbeiten</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a:p>
        </p:txBody>
      </p:sp>
      <p:sp>
        <p:nvSpPr>
          <p:cNvPr id="7" name="Date Placeholder 6"/>
          <p:cNvSpPr>
            <a:spLocks noGrp="1"/>
          </p:cNvSpPr>
          <p:nvPr>
            <p:ph type="dt" sz="half" idx="10"/>
          </p:nvPr>
        </p:nvSpPr>
        <p:spPr/>
        <p:txBody>
          <a:bodyPr/>
          <a:lstStyle/>
          <a:p>
            <a:fld id="{13C427D3-41B6-425B-912B-0B0F9991DAA8}" type="datetimeFigureOut">
              <a:rPr lang="de-DE" smtClean="0"/>
              <a:t>31.05.2021</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7148072E-166D-4F34-A845-0238E4855498}" type="slidenum">
              <a:rPr lang="de-DE" smtClean="0"/>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a:p>
        </p:txBody>
      </p:sp>
      <p:sp>
        <p:nvSpPr>
          <p:cNvPr id="3" name="Date Placeholder 2"/>
          <p:cNvSpPr>
            <a:spLocks noGrp="1"/>
          </p:cNvSpPr>
          <p:nvPr>
            <p:ph type="dt" sz="half" idx="10"/>
          </p:nvPr>
        </p:nvSpPr>
        <p:spPr/>
        <p:txBody>
          <a:bodyPr/>
          <a:lstStyle/>
          <a:p>
            <a:fld id="{13C427D3-41B6-425B-912B-0B0F9991DAA8}" type="datetimeFigureOut">
              <a:rPr lang="de-DE" smtClean="0"/>
              <a:t>31.05.2021</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7148072E-166D-4F34-A845-0238E4855498}" type="slidenum">
              <a:rPr lang="de-DE" smtClean="0"/>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C427D3-41B6-425B-912B-0B0F9991DAA8}" type="datetimeFigureOut">
              <a:rPr lang="de-DE" smtClean="0"/>
              <a:t>31.05.2021</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7148072E-166D-4F34-A845-0238E4855498}" type="slidenum">
              <a:rPr lang="de-DE" smtClean="0"/>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5" name="Date Placeholder 4"/>
          <p:cNvSpPr>
            <a:spLocks noGrp="1"/>
          </p:cNvSpPr>
          <p:nvPr>
            <p:ph type="dt" sz="half" idx="10"/>
          </p:nvPr>
        </p:nvSpPr>
        <p:spPr/>
        <p:txBody>
          <a:bodyPr/>
          <a:lstStyle/>
          <a:p>
            <a:fld id="{13C427D3-41B6-425B-912B-0B0F9991DAA8}" type="datetimeFigureOut">
              <a:rPr lang="de-DE" smtClean="0"/>
              <a:t>31.05.2021</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7148072E-166D-4F34-A845-0238E4855498}" type="slidenum">
              <a:rPr lang="de-DE" smtClean="0"/>
              <a:t>‹Nr.›</a:t>
            </a:fld>
            <a:endParaRPr lang="de-DE"/>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de-DE" smtClean="0"/>
              <a:t>Titelmasterformat durch Klicken bearbeiten</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smtClean="0"/>
              <a:t>Bild durch Klicken auf Symbol hinzufügen</a:t>
            </a:r>
            <a:endParaRPr lang="en-US"/>
          </a:p>
        </p:txBody>
      </p:sp>
      <p:sp>
        <p:nvSpPr>
          <p:cNvPr id="5" name="Date Placeholder 4"/>
          <p:cNvSpPr>
            <a:spLocks noGrp="1"/>
          </p:cNvSpPr>
          <p:nvPr>
            <p:ph type="dt" sz="half" idx="10"/>
          </p:nvPr>
        </p:nvSpPr>
        <p:spPr/>
        <p:txBody>
          <a:bodyPr/>
          <a:lstStyle/>
          <a:p>
            <a:fld id="{13C427D3-41B6-425B-912B-0B0F9991DAA8}" type="datetimeFigureOut">
              <a:rPr lang="de-DE" smtClean="0"/>
              <a:t>31.05.2021</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7148072E-166D-4F34-A845-0238E4855498}" type="slidenum">
              <a:rPr lang="de-DE" smtClean="0"/>
              <a:t>‹Nr.›</a:t>
            </a:fld>
            <a:endParaRPr lang="de-DE"/>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de-DE" smtClean="0"/>
              <a:t>Titelmasterformat durch Klicken bearbeiten</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de-DE" smtClean="0"/>
              <a:t>Titelmasterformat durch Klicken bearbeiten</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13C427D3-41B6-425B-912B-0B0F9991DAA8}" type="datetimeFigureOut">
              <a:rPr lang="de-DE" smtClean="0"/>
              <a:t>31.05.2021</a:t>
            </a:fld>
            <a:endParaRPr lang="de-DE"/>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de-DE"/>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7148072E-166D-4F34-A845-0238E4855498}" type="slidenum">
              <a:rPr lang="de-DE" smtClean="0"/>
              <a:t>‹Nr.›</a:t>
            </a:fld>
            <a:endParaRPr lang="de-DE"/>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g"/><Relationship Id="rId1" Type="http://schemas.openxmlformats.org/officeDocument/2006/relationships/slideLayout" Target="../slideLayouts/slideLayout4.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a:xfrm>
            <a:off x="323528" y="260648"/>
            <a:ext cx="8496944" cy="1728192"/>
          </a:xfrm>
        </p:spPr>
        <p:txBody>
          <a:bodyPr>
            <a:normAutofit fontScale="90000"/>
          </a:bodyPr>
          <a:lstStyle/>
          <a:p>
            <a:pPr algn="ctr"/>
            <a:r>
              <a:rPr lang="de-DE" dirty="0"/>
              <a:t>Glücklich ohne Kinder -  Motive und Argumente für die bewusste Entscheidung gegen die Mutterrolle</a:t>
            </a:r>
            <a:r>
              <a:rPr lang="de-DE" dirty="0" smtClean="0"/>
              <a:t>.</a:t>
            </a:r>
            <a:endParaRPr lang="de-DE" dirty="0"/>
          </a:p>
        </p:txBody>
      </p:sp>
      <p:pic>
        <p:nvPicPr>
          <p:cNvPr id="1027" name="Picture 3" descr="C:\Users\Sebastian\Desktop\Fächer\Gender\c4730167901eff2b1fe42bde9f78d1f2.jpg"/>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3203848" y="2060848"/>
            <a:ext cx="2970191" cy="44491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251596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solidFill>
                  <a:schemeClr val="accent2">
                    <a:lumMod val="60000"/>
                    <a:lumOff val="40000"/>
                  </a:schemeClr>
                </a:solidFill>
              </a:rPr>
              <a:t>Vierter Grund: Schwierige Vereinbarkeit von Familie und Berufstätigkeit</a:t>
            </a:r>
          </a:p>
        </p:txBody>
      </p:sp>
      <p:sp>
        <p:nvSpPr>
          <p:cNvPr id="3" name="Inhaltsplatzhalter 2"/>
          <p:cNvSpPr>
            <a:spLocks noGrp="1"/>
          </p:cNvSpPr>
          <p:nvPr>
            <p:ph idx="1"/>
          </p:nvPr>
        </p:nvSpPr>
        <p:spPr/>
        <p:txBody>
          <a:bodyPr/>
          <a:lstStyle/>
          <a:p>
            <a:pPr marL="0" indent="0">
              <a:buNone/>
            </a:pPr>
            <a:r>
              <a:rPr lang="de-DE" dirty="0"/>
              <a:t>Eine Vereinbarkeit dieser beiden Lebensbereiche ist in unserer Gesellschaft immer noch nur sehr bedingt möglich, und das hat Folgen.</a:t>
            </a: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27784" y="2780928"/>
            <a:ext cx="4041799" cy="30274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26788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solidFill>
                  <a:schemeClr val="accent2">
                    <a:lumMod val="60000"/>
                    <a:lumOff val="40000"/>
                  </a:schemeClr>
                </a:solidFill>
              </a:rPr>
              <a:t>Fünfter Grund: Zukunftsoptimismus versus Zukunftspessimismus</a:t>
            </a:r>
          </a:p>
        </p:txBody>
      </p:sp>
      <p:sp>
        <p:nvSpPr>
          <p:cNvPr id="3" name="Inhaltsplatzhalter 2"/>
          <p:cNvSpPr>
            <a:spLocks noGrp="1"/>
          </p:cNvSpPr>
          <p:nvPr>
            <p:ph idx="1"/>
          </p:nvPr>
        </p:nvSpPr>
        <p:spPr/>
        <p:txBody>
          <a:bodyPr/>
          <a:lstStyle/>
          <a:p>
            <a:pPr marL="0" indent="0">
              <a:buNone/>
            </a:pPr>
            <a:r>
              <a:rPr lang="de-DE" dirty="0" smtClean="0"/>
              <a:t>Unsicherheiten </a:t>
            </a:r>
            <a:r>
              <a:rPr lang="de-DE" dirty="0"/>
              <a:t>tragen durchaus mit dazu bei, dass Menschen die Realisation ihres Kinderwunsches erst einmal aufschieben bzw. ganz auf Kinder verzichten.</a:t>
            </a:r>
          </a:p>
          <a:p>
            <a:endParaRPr lang="de-DE"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27984" y="3284983"/>
            <a:ext cx="3167608" cy="215443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378837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solidFill>
                  <a:schemeClr val="accent2">
                    <a:lumMod val="60000"/>
                    <a:lumOff val="40000"/>
                  </a:schemeClr>
                </a:solidFill>
              </a:rPr>
              <a:t>Sechster Grund: Schwierige ökonomische Situation von Familien</a:t>
            </a:r>
          </a:p>
        </p:txBody>
      </p:sp>
      <p:sp>
        <p:nvSpPr>
          <p:cNvPr id="3" name="Inhaltsplatzhalter 2"/>
          <p:cNvSpPr>
            <a:spLocks noGrp="1"/>
          </p:cNvSpPr>
          <p:nvPr>
            <p:ph idx="1"/>
          </p:nvPr>
        </p:nvSpPr>
        <p:spPr/>
        <p:txBody>
          <a:bodyPr/>
          <a:lstStyle/>
          <a:p>
            <a:pPr marL="0" indent="0">
              <a:buNone/>
            </a:pPr>
            <a:r>
              <a:rPr lang="de-DE" dirty="0"/>
              <a:t>Die meisten kinderreichen Familien müssen in der Regel mit dem Einkommen eines Hauptverdieners auskommen und haben damit pro Kopf deutlich weniger zur Verfügung als Kinderlose. Familien stehen gegenüber dem, was sich Singles oder Doppelverdiener ohne Kind leisten können, eindeutig im Abseits.</a:t>
            </a:r>
          </a:p>
        </p:txBody>
      </p:sp>
      <p:pic>
        <p:nvPicPr>
          <p:cNvPr id="717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1760" y="3761506"/>
            <a:ext cx="4012117" cy="23042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164416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11560" y="1772816"/>
            <a:ext cx="8229600" cy="1143000"/>
          </a:xfrm>
        </p:spPr>
        <p:txBody>
          <a:bodyPr/>
          <a:lstStyle/>
          <a:p>
            <a:r>
              <a:rPr lang="de-DE" dirty="0" smtClean="0">
                <a:solidFill>
                  <a:schemeClr val="accent2">
                    <a:lumMod val="60000"/>
                    <a:lumOff val="40000"/>
                  </a:schemeClr>
                </a:solidFill>
              </a:rPr>
              <a:t>Vielen Dank für Ihre Aufmerksamkeit!</a:t>
            </a:r>
            <a:endParaRPr lang="de-DE" dirty="0">
              <a:solidFill>
                <a:schemeClr val="accent2">
                  <a:lumMod val="60000"/>
                  <a:lumOff val="40000"/>
                </a:schemeClr>
              </a:solidFill>
            </a:endParaRPr>
          </a:p>
        </p:txBody>
      </p:sp>
      <p:sp>
        <p:nvSpPr>
          <p:cNvPr id="3" name="Inhaltsplatzhalter 2"/>
          <p:cNvSpPr>
            <a:spLocks noGrp="1"/>
          </p:cNvSpPr>
          <p:nvPr>
            <p:ph idx="1"/>
          </p:nvPr>
        </p:nvSpPr>
        <p:spPr>
          <a:xfrm>
            <a:off x="2627784" y="3573016"/>
            <a:ext cx="6059016" cy="2553147"/>
          </a:xfrm>
        </p:spPr>
        <p:txBody>
          <a:bodyPr/>
          <a:lstStyle/>
          <a:p>
            <a:pPr marL="0" indent="0">
              <a:buNone/>
            </a:pPr>
            <a:r>
              <a:rPr lang="de-DE" dirty="0" smtClean="0"/>
              <a:t>Verfasserin</a:t>
            </a:r>
            <a:r>
              <a:rPr lang="de-DE" dirty="0"/>
              <a:t>: Katarzyna Menzel, </a:t>
            </a:r>
            <a:endParaRPr lang="de-DE" dirty="0" smtClean="0"/>
          </a:p>
          <a:p>
            <a:pPr marL="0" indent="0">
              <a:buNone/>
            </a:pPr>
            <a:r>
              <a:rPr lang="de-DE" dirty="0" smtClean="0"/>
              <a:t>Matrikel-Nr</a:t>
            </a:r>
            <a:r>
              <a:rPr lang="de-DE" dirty="0"/>
              <a:t>. 383169</a:t>
            </a:r>
          </a:p>
          <a:p>
            <a:pPr marL="0" indent="0">
              <a:buNone/>
            </a:pPr>
            <a:r>
              <a:rPr lang="de-DE" dirty="0" smtClean="0"/>
              <a:t>E-Mail</a:t>
            </a:r>
            <a:r>
              <a:rPr lang="de-DE" dirty="0"/>
              <a:t>: katarzyna.palyga@stud.hs-kempten.de</a:t>
            </a:r>
          </a:p>
          <a:p>
            <a:endParaRPr lang="de-DE" dirty="0"/>
          </a:p>
        </p:txBody>
      </p:sp>
    </p:spTree>
    <p:extLst>
      <p:ext uri="{BB962C8B-B14F-4D97-AF65-F5344CB8AC3E}">
        <p14:creationId xmlns:p14="http://schemas.microsoft.com/office/powerpoint/2010/main" val="15889223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a:xfrm>
            <a:off x="457200" y="274638"/>
            <a:ext cx="8003232" cy="778098"/>
          </a:xfrm>
        </p:spPr>
        <p:txBody>
          <a:bodyPr/>
          <a:lstStyle/>
          <a:p>
            <a:endParaRPr lang="de-DE" dirty="0"/>
          </a:p>
        </p:txBody>
      </p:sp>
      <p:sp>
        <p:nvSpPr>
          <p:cNvPr id="5" name="Inhaltsplatzhalter 4"/>
          <p:cNvSpPr>
            <a:spLocks noGrp="1"/>
          </p:cNvSpPr>
          <p:nvPr>
            <p:ph sz="half" idx="1"/>
          </p:nvPr>
        </p:nvSpPr>
        <p:spPr>
          <a:xfrm>
            <a:off x="467544" y="1268760"/>
            <a:ext cx="4028256" cy="4857403"/>
          </a:xfrm>
        </p:spPr>
        <p:txBody>
          <a:bodyPr>
            <a:normAutofit fontScale="77500" lnSpcReduction="20000"/>
          </a:bodyPr>
          <a:lstStyle/>
          <a:p>
            <a:pPr marL="0" indent="0">
              <a:buNone/>
            </a:pPr>
            <a:r>
              <a:rPr lang="de-DE" dirty="0"/>
              <a:t>In unserer Gesellschaft dominiert immer noch die Vorstellung, dass potentiell alle Frauen den Kinderwunsch in sich tragen. Kein Kind zu wollen, gilt noch oft als unnatürlich oder egoistisch. Viele Frauen fühlen sich deswegen schlecht dabei, wenn sie sich gegen ein Kind entscheiden. Sie werden als egoistisch und/oder karrierefixiert abgestempelt. </a:t>
            </a:r>
          </a:p>
          <a:p>
            <a:pPr marL="0" indent="0">
              <a:buNone/>
            </a:pPr>
            <a:r>
              <a:rPr lang="de-DE" dirty="0"/>
              <a:t>Muss aber denn jede Frau wirklich ein Baby bekommen? Ist für jede Frau das </a:t>
            </a:r>
            <a:r>
              <a:rPr lang="de-DE" dirty="0" err="1"/>
              <a:t>Schwangerwerden</a:t>
            </a:r>
            <a:r>
              <a:rPr lang="de-DE" dirty="0"/>
              <a:t> die Erfüllung des Lebens?</a:t>
            </a:r>
          </a:p>
          <a:p>
            <a:endParaRPr lang="de-DE" dirty="0"/>
          </a:p>
        </p:txBody>
      </p:sp>
      <p:pic>
        <p:nvPicPr>
          <p:cNvPr id="2050" name="Picture 2" descr="C:\Users\Sebastian\Desktop\Fächer\Gender\title.jpg"/>
          <p:cNvPicPr>
            <a:picLocks noGrp="1" noChangeAspect="1" noChangeArrowheads="1"/>
          </p:cNvPicPr>
          <p:nvPr>
            <p:ph sz="half" idx="2"/>
          </p:nvPr>
        </p:nvPicPr>
        <p:blipFill>
          <a:blip r:embed="rId2" cstate="print">
            <a:extLst>
              <a:ext uri="{28A0092B-C50C-407E-A947-70E740481C1C}">
                <a14:useLocalDpi xmlns:a14="http://schemas.microsoft.com/office/drawing/2010/main" val="0"/>
              </a:ext>
            </a:extLst>
          </a:blip>
          <a:srcRect/>
          <a:stretch>
            <a:fillRect/>
          </a:stretch>
        </p:blipFill>
        <p:spPr bwMode="auto">
          <a:xfrm>
            <a:off x="4644008" y="1484784"/>
            <a:ext cx="4084033" cy="39923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428529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a:xfrm>
            <a:off x="1547664" y="274638"/>
            <a:ext cx="7139136" cy="202034"/>
          </a:xfrm>
        </p:spPr>
        <p:txBody>
          <a:bodyPr>
            <a:normAutofit fontScale="90000"/>
          </a:bodyPr>
          <a:lstStyle/>
          <a:p>
            <a:endParaRPr lang="de-DE" dirty="0"/>
          </a:p>
        </p:txBody>
      </p:sp>
      <p:sp>
        <p:nvSpPr>
          <p:cNvPr id="8" name="Inhaltsplatzhalter 7"/>
          <p:cNvSpPr>
            <a:spLocks noGrp="1"/>
          </p:cNvSpPr>
          <p:nvPr>
            <p:ph sz="half" idx="1"/>
          </p:nvPr>
        </p:nvSpPr>
        <p:spPr>
          <a:xfrm>
            <a:off x="457200" y="548681"/>
            <a:ext cx="2602632" cy="3170933"/>
          </a:xfrm>
        </p:spPr>
        <p:txBody>
          <a:bodyPr>
            <a:normAutofit fontScale="77500" lnSpcReduction="20000"/>
          </a:bodyPr>
          <a:lstStyle/>
          <a:p>
            <a:pPr marL="0" indent="0">
              <a:buNone/>
            </a:pPr>
            <a:r>
              <a:rPr lang="de-DE" dirty="0" smtClean="0"/>
              <a:t>Der </a:t>
            </a:r>
            <a:r>
              <a:rPr lang="de-DE" dirty="0"/>
              <a:t>gesellschaftliche Druck, der auf Kinderlosen lastet, ist groß. Zur diesen Thema und warum manche Frauen ohne Kinder glücklich sind, wurden mehrere Bücher geschrieben.</a:t>
            </a:r>
          </a:p>
        </p:txBody>
      </p:sp>
      <p:pic>
        <p:nvPicPr>
          <p:cNvPr id="10" name="Inhaltsplatzhalter 9"/>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3964854" y="652180"/>
            <a:ext cx="2016224" cy="3224666"/>
          </a:xfrm>
        </p:spPr>
      </p:pic>
      <p:pic>
        <p:nvPicPr>
          <p:cNvPr id="3074" name="Picture 2" descr="C:\Users\Sebastian\Desktop\Fächer\Gender\M03776626682-larg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04248" y="559241"/>
            <a:ext cx="2016224" cy="3317605"/>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C:\Users\Sebastian\Desktop\Fächer\Gender\M03720524477-large.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83768" y="3491264"/>
            <a:ext cx="1944216" cy="2889812"/>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C:\Users\Sebastian\Desktop\Fächer\Gender\M03499623870-large.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7544" y="3140968"/>
            <a:ext cx="1728192" cy="2906505"/>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C:\Users\Sebastian\Desktop\Fächer\Gender\4105ujGD5cL._SX324_BO1,204,203,200_.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84168" y="3212976"/>
            <a:ext cx="2040898" cy="31239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92202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39552" y="908720"/>
            <a:ext cx="8229600" cy="1143000"/>
          </a:xfrm>
        </p:spPr>
        <p:txBody>
          <a:bodyPr>
            <a:noAutofit/>
          </a:bodyPr>
          <a:lstStyle/>
          <a:p>
            <a:r>
              <a:rPr lang="de-DE" sz="1800" dirty="0"/>
              <a:t>Artikel:</a:t>
            </a:r>
            <a:br>
              <a:rPr lang="de-DE" sz="1800" dirty="0"/>
            </a:br>
            <a:r>
              <a:rPr lang="de-DE" sz="1800" dirty="0">
                <a:solidFill>
                  <a:schemeClr val="accent2">
                    <a:lumMod val="60000"/>
                    <a:lumOff val="40000"/>
                  </a:schemeClr>
                </a:solidFill>
              </a:rPr>
              <a:t>Lipinski, H., &amp; Stutzer, E. (2004). Wollen die Deutschen keine Kinder?: sechs Gründe für die anhaltend niedrigen Geburtenraten. Statistisches Monatsheft Baden-Württemberg, 6, 3-8. https://nbn-resolving.org/urn:nbn:de:0168-ssoar-417321</a:t>
            </a:r>
            <a:br>
              <a:rPr lang="de-DE" sz="1800" dirty="0">
                <a:solidFill>
                  <a:schemeClr val="accent2">
                    <a:lumMod val="60000"/>
                    <a:lumOff val="40000"/>
                  </a:schemeClr>
                </a:solidFill>
              </a:rPr>
            </a:br>
            <a:endParaRPr lang="de-DE" sz="1800" dirty="0">
              <a:solidFill>
                <a:schemeClr val="accent2">
                  <a:lumMod val="60000"/>
                  <a:lumOff val="40000"/>
                </a:schemeClr>
              </a:solidFill>
            </a:endParaRPr>
          </a:p>
        </p:txBody>
      </p:sp>
      <p:sp>
        <p:nvSpPr>
          <p:cNvPr id="3" name="Inhaltsplatzhalter 2"/>
          <p:cNvSpPr>
            <a:spLocks noGrp="1"/>
          </p:cNvSpPr>
          <p:nvPr>
            <p:ph idx="1"/>
          </p:nvPr>
        </p:nvSpPr>
        <p:spPr>
          <a:xfrm>
            <a:off x="467544" y="1988840"/>
            <a:ext cx="8229600" cy="4525963"/>
          </a:xfrm>
        </p:spPr>
        <p:txBody>
          <a:bodyPr>
            <a:normAutofit/>
          </a:bodyPr>
          <a:lstStyle/>
          <a:p>
            <a:pPr marL="0" indent="0">
              <a:buNone/>
            </a:pPr>
            <a:r>
              <a:rPr lang="de-DE" dirty="0"/>
              <a:t>Im Artikel lesen wir: „Vor dem Aussterben stehen die Deutschen zwar nicht, aber die Geburtenraten in Deutschland sind seit Jahren niedrig.“ </a:t>
            </a:r>
            <a:r>
              <a:rPr lang="de-DE" dirty="0" smtClean="0"/>
              <a:t>Die Deutschen </a:t>
            </a:r>
            <a:r>
              <a:rPr lang="de-DE" dirty="0"/>
              <a:t>sollen wieder mehr Kinder bekommen, wird als politischer Wille formuliert. Man hört immer: „Die problematische Situation in den Rentenkassen und sozialen Sicherungssystemen“. Es wird den gesellschaftlichen Druck aufgebaut, obwohl die Entscheidung für oder gegen Kinder eine individuelle Entscheidung sein sollte. </a:t>
            </a:r>
          </a:p>
        </p:txBody>
      </p:sp>
    </p:spTree>
    <p:extLst>
      <p:ext uri="{BB962C8B-B14F-4D97-AF65-F5344CB8AC3E}">
        <p14:creationId xmlns:p14="http://schemas.microsoft.com/office/powerpoint/2010/main" val="42730433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smtClean="0">
                <a:solidFill>
                  <a:schemeClr val="accent2">
                    <a:lumMod val="60000"/>
                    <a:lumOff val="40000"/>
                  </a:schemeClr>
                </a:solidFill>
              </a:rPr>
              <a:t>Durchschnittliche Kinderzahl je Frau in Deutschland</a:t>
            </a:r>
            <a:endParaRPr lang="de-DE" dirty="0">
              <a:solidFill>
                <a:schemeClr val="accent2">
                  <a:lumMod val="60000"/>
                  <a:lumOff val="40000"/>
                </a:schemeClr>
              </a:solidFill>
            </a:endParaRPr>
          </a:p>
        </p:txBody>
      </p:sp>
      <p:pic>
        <p:nvPicPr>
          <p:cNvPr id="8194" name="Picture 2"/>
          <p:cNvPicPr>
            <a:picLocks noGrp="1" noChangeAspect="1" noChangeArrowheads="1"/>
          </p:cNvPicPr>
          <p:nvPr>
            <p:ph sz="half" idx="2"/>
          </p:nvPr>
        </p:nvPicPr>
        <p:blipFill>
          <a:blip r:embed="rId2" cstate="print">
            <a:extLst>
              <a:ext uri="{28A0092B-C50C-407E-A947-70E740481C1C}">
                <a14:useLocalDpi xmlns:a14="http://schemas.microsoft.com/office/drawing/2010/main" val="0"/>
              </a:ext>
            </a:extLst>
          </a:blip>
          <a:srcRect/>
          <a:stretch>
            <a:fillRect/>
          </a:stretch>
        </p:blipFill>
        <p:spPr bwMode="auto">
          <a:xfrm>
            <a:off x="4788024" y="2708920"/>
            <a:ext cx="4265442" cy="22322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195" name="Picture 3"/>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bwMode="auto">
          <a:xfrm>
            <a:off x="457200" y="1953329"/>
            <a:ext cx="4186808" cy="39598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957692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noAutofit/>
          </a:bodyPr>
          <a:lstStyle/>
          <a:p>
            <a:r>
              <a:rPr lang="de-DE" sz="1800" dirty="0">
                <a:solidFill>
                  <a:schemeClr val="accent2">
                    <a:lumMod val="60000"/>
                    <a:lumOff val="40000"/>
                  </a:schemeClr>
                </a:solidFill>
              </a:rPr>
              <a:t>Lipinski, H., &amp; Stutzer, E. (2004). Wollen die Deutschen keine Kinder?: sechs Gründe für die anhaltend niedrigen Geburtenraten. Statistisches Monatsheft Baden-Württemberg, 6, 3-8. https://nbn-resolving.org/urn:nbn:de:0168-ssoar-417321</a:t>
            </a:r>
          </a:p>
        </p:txBody>
      </p:sp>
      <p:sp>
        <p:nvSpPr>
          <p:cNvPr id="3" name="Inhaltsplatzhalter 2"/>
          <p:cNvSpPr>
            <a:spLocks noGrp="1"/>
          </p:cNvSpPr>
          <p:nvPr>
            <p:ph idx="1"/>
          </p:nvPr>
        </p:nvSpPr>
        <p:spPr/>
        <p:txBody>
          <a:bodyPr>
            <a:normAutofit/>
          </a:bodyPr>
          <a:lstStyle/>
          <a:p>
            <a:pPr marL="0" indent="0">
              <a:buNone/>
            </a:pPr>
            <a:r>
              <a:rPr lang="de-DE" dirty="0"/>
              <a:t>Kinderlosigkeit in Deutschland </a:t>
            </a:r>
            <a:r>
              <a:rPr lang="de-DE" dirty="0" smtClean="0"/>
              <a:t>ist </a:t>
            </a:r>
            <a:r>
              <a:rPr lang="de-DE" dirty="0"/>
              <a:t>hoch. Als eine Konsequenz </a:t>
            </a:r>
            <a:r>
              <a:rPr lang="de-DE" dirty="0" smtClean="0"/>
              <a:t>wird im dem Artikel  </a:t>
            </a:r>
            <a:r>
              <a:rPr lang="de-DE" dirty="0"/>
              <a:t>u. a.  Überalterung der Gesellschaft beschrieben. Außerdem werden dort sechs Ursachen vorgestellt, die bei der Entscheidung junger Paare für oder gegen eine Familiengründung besonders wichtig sind. Es wird gefragt: Woran liegt´s? Wollen die Deutschen keine Kinder mehr</a:t>
            </a:r>
            <a:r>
              <a:rPr lang="de-DE" dirty="0" smtClean="0"/>
              <a:t>?</a:t>
            </a:r>
          </a:p>
          <a:p>
            <a:pPr marL="0" indent="0">
              <a:buNone/>
            </a:pPr>
            <a:endParaRPr lang="de-DE" dirty="0" smtClean="0"/>
          </a:p>
          <a:p>
            <a:pPr marL="0" indent="0">
              <a:buNone/>
            </a:pPr>
            <a:r>
              <a:rPr lang="de-DE" dirty="0" smtClean="0"/>
              <a:t>Die </a:t>
            </a:r>
            <a:r>
              <a:rPr lang="de-DE" dirty="0"/>
              <a:t>Entscheidung für ein erstes, zweites oder drittes Kind wird nicht nur von einer </a:t>
            </a:r>
            <a:r>
              <a:rPr lang="de-DE" dirty="0" smtClean="0"/>
              <a:t>einzigen Ursache </a:t>
            </a:r>
            <a:r>
              <a:rPr lang="de-DE" dirty="0"/>
              <a:t>bestimmt. In der Regel liegt eine ganze Reihe von Gründen vor, sich für oder </a:t>
            </a:r>
            <a:r>
              <a:rPr lang="de-DE" dirty="0" smtClean="0"/>
              <a:t>gegen ein </a:t>
            </a:r>
            <a:r>
              <a:rPr lang="de-DE" dirty="0"/>
              <a:t>Kind zu entscheiden.</a:t>
            </a:r>
          </a:p>
          <a:p>
            <a:endParaRPr lang="de-DE" dirty="0"/>
          </a:p>
        </p:txBody>
      </p:sp>
    </p:spTree>
    <p:extLst>
      <p:ext uri="{BB962C8B-B14F-4D97-AF65-F5344CB8AC3E}">
        <p14:creationId xmlns:p14="http://schemas.microsoft.com/office/powerpoint/2010/main" val="38350442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solidFill>
                  <a:schemeClr val="accent2">
                    <a:lumMod val="60000"/>
                    <a:lumOff val="40000"/>
                  </a:schemeClr>
                </a:solidFill>
              </a:rPr>
              <a:t>Erster Grund: Plurale Gesellschaft und Wertewandel</a:t>
            </a:r>
          </a:p>
        </p:txBody>
      </p:sp>
      <p:sp>
        <p:nvSpPr>
          <p:cNvPr id="3" name="Inhaltsplatzhalter 2"/>
          <p:cNvSpPr>
            <a:spLocks noGrp="1"/>
          </p:cNvSpPr>
          <p:nvPr>
            <p:ph idx="1"/>
          </p:nvPr>
        </p:nvSpPr>
        <p:spPr/>
        <p:txBody>
          <a:bodyPr/>
          <a:lstStyle/>
          <a:p>
            <a:pPr marL="0" indent="0">
              <a:buNone/>
            </a:pPr>
            <a:r>
              <a:rPr lang="de-DE" dirty="0"/>
              <a:t>Lebensformen haben sich ausdifferenziert, es gibt keine Standardbiographie mehr, die das Leben des einzelnen Mannes oder der einzelnen Frau bestimmt</a:t>
            </a:r>
            <a:r>
              <a:rPr lang="de-DE" dirty="0" smtClean="0"/>
              <a:t>.</a:t>
            </a:r>
          </a:p>
          <a:p>
            <a:pPr marL="0" indent="0">
              <a:buNone/>
            </a:pPr>
            <a:endParaRPr lang="de-DE" dirty="0" smtClean="0"/>
          </a:p>
          <a:p>
            <a:pPr marL="0" indent="0">
              <a:buNone/>
            </a:pPr>
            <a:r>
              <a:rPr lang="de-DE" dirty="0" smtClean="0"/>
              <a:t>Die </a:t>
            </a:r>
            <a:r>
              <a:rPr lang="de-DE" dirty="0"/>
              <a:t>Entscheidung für ein Kind fällt häufig sehr bewusst, ist Ausdruck einer Wahl zwischen mehreren Möglichkeiten. Die Einstellung zu Kindern hat sich verändert, vielfach haben Paare sich schon an ein Leben ohne Kinder gewöhnt und setzen andere Prioritäten.</a:t>
            </a:r>
          </a:p>
        </p:txBody>
      </p:sp>
    </p:spTree>
    <p:extLst>
      <p:ext uri="{BB962C8B-B14F-4D97-AF65-F5344CB8AC3E}">
        <p14:creationId xmlns:p14="http://schemas.microsoft.com/office/powerpoint/2010/main" val="10892955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solidFill>
                  <a:schemeClr val="accent2">
                    <a:lumMod val="60000"/>
                    <a:lumOff val="40000"/>
                  </a:schemeClr>
                </a:solidFill>
              </a:rPr>
              <a:t>Zweiter Grund: Partnerschaft und Ehe als Option</a:t>
            </a:r>
          </a:p>
        </p:txBody>
      </p:sp>
      <p:sp>
        <p:nvSpPr>
          <p:cNvPr id="3" name="Inhaltsplatzhalter 2"/>
          <p:cNvSpPr>
            <a:spLocks noGrp="1"/>
          </p:cNvSpPr>
          <p:nvPr>
            <p:ph idx="1"/>
          </p:nvPr>
        </p:nvSpPr>
        <p:spPr/>
        <p:txBody>
          <a:bodyPr/>
          <a:lstStyle/>
          <a:p>
            <a:pPr marL="0" indent="0">
              <a:buNone/>
            </a:pPr>
            <a:r>
              <a:rPr lang="de-DE" dirty="0"/>
              <a:t>In unserer </a:t>
            </a:r>
            <a:r>
              <a:rPr lang="de-DE" dirty="0" err="1"/>
              <a:t>wertepluralen</a:t>
            </a:r>
            <a:r>
              <a:rPr lang="de-DE" dirty="0"/>
              <a:t> Gesellschaft sind öfters Partnerschaft und Ehe nur noch zu Optionen auf Zeit geworden. Diese Brüchigkeit von Partnerschaften wirkt sich auf die Geburtenrate aus</a:t>
            </a:r>
            <a:r>
              <a:rPr lang="de-DE" dirty="0" smtClean="0"/>
              <a:t>.</a:t>
            </a:r>
          </a:p>
          <a:p>
            <a:pPr marL="0" indent="0">
              <a:buNone/>
            </a:pPr>
            <a:endParaRPr lang="de-DE" dirty="0" smtClean="0"/>
          </a:p>
          <a:p>
            <a:pPr marL="0" indent="0">
              <a:buNone/>
            </a:pPr>
            <a:r>
              <a:rPr lang="de-DE" dirty="0" smtClean="0"/>
              <a:t>Frauen </a:t>
            </a:r>
            <a:r>
              <a:rPr lang="de-DE" dirty="0"/>
              <a:t>benennen eine harmonische und </a:t>
            </a:r>
            <a:r>
              <a:rPr lang="de-DE" dirty="0" smtClean="0"/>
              <a:t>stabile </a:t>
            </a:r>
            <a:r>
              <a:rPr lang="de-DE" dirty="0"/>
              <a:t>Partnerschaft als wichtiges Kriterium </a:t>
            </a:r>
            <a:r>
              <a:rPr lang="de-DE" dirty="0" smtClean="0"/>
              <a:t>für die </a:t>
            </a:r>
            <a:r>
              <a:rPr lang="de-DE" dirty="0"/>
              <a:t>Realisierung ihres Kinderwunsches. </a:t>
            </a:r>
            <a:r>
              <a:rPr lang="de-DE" dirty="0" smtClean="0"/>
              <a:t>Sehen sie </a:t>
            </a:r>
            <a:r>
              <a:rPr lang="de-DE" dirty="0"/>
              <a:t>das nicht als gegeben an, verzichten </a:t>
            </a:r>
            <a:r>
              <a:rPr lang="de-DE" dirty="0" smtClean="0"/>
              <a:t>sie eher </a:t>
            </a:r>
            <a:r>
              <a:rPr lang="de-DE" dirty="0"/>
              <a:t>auf Kinder, als das Risiko einzugehen, </a:t>
            </a:r>
            <a:r>
              <a:rPr lang="de-DE" dirty="0" smtClean="0"/>
              <a:t>dem Kind </a:t>
            </a:r>
            <a:r>
              <a:rPr lang="de-DE" dirty="0"/>
              <a:t>womöglich keine vollständige Familie </a:t>
            </a:r>
            <a:r>
              <a:rPr lang="de-DE" dirty="0" smtClean="0"/>
              <a:t>im traditionellen </a:t>
            </a:r>
            <a:r>
              <a:rPr lang="de-DE" dirty="0"/>
              <a:t>Sinne bieten zu können.</a:t>
            </a:r>
          </a:p>
          <a:p>
            <a:endParaRPr lang="de-DE" dirty="0"/>
          </a:p>
          <a:p>
            <a:endParaRPr lang="de-DE" dirty="0"/>
          </a:p>
        </p:txBody>
      </p:sp>
    </p:spTree>
    <p:extLst>
      <p:ext uri="{BB962C8B-B14F-4D97-AF65-F5344CB8AC3E}">
        <p14:creationId xmlns:p14="http://schemas.microsoft.com/office/powerpoint/2010/main" val="33338302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solidFill>
                  <a:schemeClr val="accent2">
                    <a:lumMod val="60000"/>
                    <a:lumOff val="40000"/>
                  </a:schemeClr>
                </a:solidFill>
              </a:rPr>
              <a:t>Dritter Grund: Hohe Wertschätzung von Kindern</a:t>
            </a:r>
          </a:p>
        </p:txBody>
      </p:sp>
      <p:sp>
        <p:nvSpPr>
          <p:cNvPr id="3" name="Inhaltsplatzhalter 2"/>
          <p:cNvSpPr>
            <a:spLocks noGrp="1"/>
          </p:cNvSpPr>
          <p:nvPr>
            <p:ph idx="1"/>
          </p:nvPr>
        </p:nvSpPr>
        <p:spPr/>
        <p:txBody>
          <a:bodyPr/>
          <a:lstStyle/>
          <a:p>
            <a:pPr marL="0" indent="0">
              <a:buNone/>
            </a:pPr>
            <a:r>
              <a:rPr lang="de-DE" dirty="0"/>
              <a:t>Dieser Satz kann paradoxal und widersprüchlich klingen. Um es vereinfacht zu sagen: Früher bekam man Kinder einfach. Heutzutage dagegen entscheiden sich Paare oft sehr bewusst. Kinder sollen u. a. keine materiellen Sorgen haben, pädagogisch wertvoll erzogen werden, genug Zeit und Zuwendung bekommen. Um das alles zu gewährleisten, wird der ideale Zeitpunkt für die Geburt geplant. Ist das nicht gegeben, entscheiden sich Paare oft lieber gegen ein Kind.</a:t>
            </a:r>
          </a:p>
        </p:txBody>
      </p:sp>
    </p:spTree>
    <p:extLst>
      <p:ext uri="{BB962C8B-B14F-4D97-AF65-F5344CB8AC3E}">
        <p14:creationId xmlns:p14="http://schemas.microsoft.com/office/powerpoint/2010/main" val="3507875554"/>
      </p:ext>
    </p:extLst>
  </p:cSld>
  <p:clrMapOvr>
    <a:masterClrMapping/>
  </p:clrMapOvr>
  <p:timing>
    <p:tnLst>
      <p:par>
        <p:cTn id="1" dur="indefinite" restart="never" nodeType="tmRoot"/>
      </p:par>
    </p:tnLst>
  </p:timing>
</p:sld>
</file>

<file path=ppt/theme/theme1.xml><?xml version="1.0" encoding="utf-8"?>
<a:theme xmlns:a="http://schemas.openxmlformats.org/drawingml/2006/main" name="Stroh">
  <a:themeElements>
    <a:clrScheme name="Stro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Galathea">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troh">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0</TotalTime>
  <Words>709</Words>
  <Application>Microsoft Office PowerPoint</Application>
  <PresentationFormat>Bildschirmpräsentation (4:3)</PresentationFormat>
  <Paragraphs>31</Paragraphs>
  <Slides>13</Slides>
  <Notes>0</Notes>
  <HiddenSlides>0</HiddenSlides>
  <MMClips>0</MMClips>
  <ScaleCrop>false</ScaleCrop>
  <HeadingPairs>
    <vt:vector size="4" baseType="variant">
      <vt:variant>
        <vt:lpstr>Design</vt:lpstr>
      </vt:variant>
      <vt:variant>
        <vt:i4>1</vt:i4>
      </vt:variant>
      <vt:variant>
        <vt:lpstr>Folientitel</vt:lpstr>
      </vt:variant>
      <vt:variant>
        <vt:i4>13</vt:i4>
      </vt:variant>
    </vt:vector>
  </HeadingPairs>
  <TitlesOfParts>
    <vt:vector size="14" baseType="lpstr">
      <vt:lpstr>Stroh</vt:lpstr>
      <vt:lpstr>Glücklich ohne Kinder -  Motive und Argumente für die bewusste Entscheidung gegen die Mutterrolle.</vt:lpstr>
      <vt:lpstr>PowerPoint-Präsentation</vt:lpstr>
      <vt:lpstr>PowerPoint-Präsentation</vt:lpstr>
      <vt:lpstr>Artikel: Lipinski, H., &amp; Stutzer, E. (2004). Wollen die Deutschen keine Kinder?: sechs Gründe für die anhaltend niedrigen Geburtenraten. Statistisches Monatsheft Baden-Württemberg, 6, 3-8. https://nbn-resolving.org/urn:nbn:de:0168-ssoar-417321 </vt:lpstr>
      <vt:lpstr>Durchschnittliche Kinderzahl je Frau in Deutschland</vt:lpstr>
      <vt:lpstr>Lipinski, H., &amp; Stutzer, E. (2004). Wollen die Deutschen keine Kinder?: sechs Gründe für die anhaltend niedrigen Geburtenraten. Statistisches Monatsheft Baden-Württemberg, 6, 3-8. https://nbn-resolving.org/urn:nbn:de:0168-ssoar-417321</vt:lpstr>
      <vt:lpstr>Erster Grund: Plurale Gesellschaft und Wertewandel</vt:lpstr>
      <vt:lpstr>Zweiter Grund: Partnerschaft und Ehe als Option</vt:lpstr>
      <vt:lpstr>Dritter Grund: Hohe Wertschätzung von Kindern</vt:lpstr>
      <vt:lpstr>Vierter Grund: Schwierige Vereinbarkeit von Familie und Berufstätigkeit</vt:lpstr>
      <vt:lpstr>Fünfter Grund: Zukunftsoptimismus versus Zukunftspessimismus</vt:lpstr>
      <vt:lpstr>Sechster Grund: Schwierige ökonomische Situation von Familien</vt:lpstr>
      <vt:lpstr>Vielen Dank für Ihre Aufmerksamkeit!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Glücklich ohne Kinder -  Motive und Argumente für die bewusste Entscheidung gegen die Mutterrolle.</dc:title>
  <dc:creator>Sebastian</dc:creator>
  <cp:lastModifiedBy>Sebastian</cp:lastModifiedBy>
  <cp:revision>17</cp:revision>
  <dcterms:created xsi:type="dcterms:W3CDTF">2021-05-30T20:32:01Z</dcterms:created>
  <dcterms:modified xsi:type="dcterms:W3CDTF">2021-05-31T15:00:46Z</dcterms:modified>
</cp:coreProperties>
</file>