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96" r:id="rId1"/>
  </p:sldMasterIdLst>
  <p:sldIdLst>
    <p:sldId id="256" r:id="rId2"/>
    <p:sldId id="257" r:id="rId3"/>
    <p:sldId id="258" r:id="rId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Keine Formatvorlage, kein Raster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5" d="100"/>
          <a:sy n="85" d="100"/>
        </p:scale>
        <p:origin x="590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 algn="ctr">
              <a:defRPr sz="3800">
                <a:solidFill>
                  <a:srgbClr val="262626"/>
                </a:solidFill>
              </a:defRPr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5194" y="4352544"/>
            <a:ext cx="6801612" cy="1239894"/>
          </a:xfrm>
          <a:noFill/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0EA64-D806-43AC-9DF2-F8C432F32B4C}" type="datetimeFigureOut">
              <a:rPr lang="en-US" dirty="0"/>
              <a:t>11/23/2025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F9C37B-1D36-470B-8223-D6C91242EC14}" type="datetimeFigureOut">
              <a:rPr lang="en-US" dirty="0"/>
              <a:t>11/23/2025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3112" y="937260"/>
            <a:ext cx="1298608" cy="4983480"/>
          </a:xfrm>
        </p:spPr>
        <p:txBody>
          <a:bodyPr vert="eaVert"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31136" y="937260"/>
            <a:ext cx="6198489" cy="4983480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C6F52A-A82B-47A2-A83A-8C4C91F2D59F}" type="datetimeFigureOut">
              <a:rPr lang="en-US" dirty="0"/>
              <a:t>11/23/2025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70A7B3-6521-4DCA-87E5-044747A908C1}" type="datetimeFigureOut">
              <a:rPr lang="en-US" dirty="0"/>
              <a:t>11/23/2025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>
              <a:defRPr sz="3800">
                <a:solidFill>
                  <a:srgbClr val="262626"/>
                </a:solidFill>
              </a:defRPr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95194" y="4352465"/>
            <a:ext cx="6801612" cy="1265082"/>
          </a:xfrm>
        </p:spPr>
        <p:txBody>
          <a:bodyPr anchor="t" anchorCtr="1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0EA64-D806-43AC-9DF2-F8C432F32B4C}" type="datetimeFigureOut">
              <a:rPr lang="en-US" dirty="0"/>
              <a:t>11/23/2025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81912" y="2638044"/>
            <a:ext cx="4271771" cy="3101982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38315" y="2638044"/>
            <a:ext cx="4270247" cy="3101982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134690-1557-4C89-A502-4959FE7FAD70}" type="datetimeFigureOut">
              <a:rPr lang="en-US" dirty="0"/>
              <a:t>11/23/2025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8343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83436" y="3143250"/>
            <a:ext cx="4270248" cy="2596776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38316" y="3143250"/>
            <a:ext cx="4253484" cy="2596776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33831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7D4976-E339-4826-83B7-FBD03F55ECF8}" type="datetimeFigureOut">
              <a:rPr lang="en-US" dirty="0"/>
              <a:t>11/23/2025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‹Nr.›</a:t>
            </a:fld>
            <a:endParaRPr lang="en-US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037C31-9E7A-4F99-8774-A0E530DE1A42}" type="datetimeFigureOut">
              <a:rPr lang="en-US" dirty="0"/>
              <a:t>11/23/2025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78504F-A551-4DE0-9316-4DCD1D8CC752}" type="datetimeFigureOut">
              <a:rPr lang="en-US" dirty="0"/>
              <a:t>11/23/2025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4672" y="2243828"/>
            <a:ext cx="4486656" cy="1141497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rm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36080" y="804672"/>
            <a:ext cx="4815840" cy="5248656"/>
          </a:xfrm>
        </p:spPr>
        <p:txBody>
          <a:bodyPr>
            <a:normAutofit/>
          </a:bodyPr>
          <a:lstStyle>
            <a:lvl1pPr>
              <a:defRPr sz="1900">
                <a:solidFill>
                  <a:schemeClr val="tx1"/>
                </a:solidFill>
              </a:defRPr>
            </a:lvl1pPr>
            <a:lvl2pPr>
              <a:defRPr sz="1600">
                <a:solidFill>
                  <a:schemeClr val="tx1"/>
                </a:solidFill>
              </a:defRPr>
            </a:lvl2pPr>
            <a:lvl3pPr>
              <a:defRPr sz="16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6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BE4249-C0D0-4B06-8692-E8BB871AF643}" type="datetimeFigureOut">
              <a:rPr lang="en-US" dirty="0"/>
              <a:t>11/23/2025</a:t>
            </a:fld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0" y="0"/>
            <a:ext cx="6095999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8523" y="2243828"/>
            <a:ext cx="4494998" cy="1134640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9" y="0"/>
            <a:ext cx="6102097" cy="6858000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>
                <a:solidFill>
                  <a:schemeClr val="bg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7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defRPr>
            </a:lvl1pPr>
          </a:lstStyle>
          <a:p>
            <a:fld id="{042B0DB6-F5C7-45FB-8CF3-31B45F9C2DAC}" type="datetimeFigureOut">
              <a:rPr lang="en-US" dirty="0"/>
              <a:t>11/23/2025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black">
          <a:xfrm>
            <a:off x="2231136" y="964692"/>
            <a:ext cx="7729728" cy="1188720"/>
          </a:xfrm>
          <a:prstGeom prst="rect">
            <a:avLst/>
          </a:prstGeom>
          <a:solidFill>
            <a:srgbClr val="FFFFFF"/>
          </a:solidFill>
          <a:ln w="31750" cap="sq">
            <a:solidFill>
              <a:srgbClr val="404040"/>
            </a:solidFill>
            <a:miter lim="800000"/>
          </a:ln>
        </p:spPr>
        <p:txBody>
          <a:bodyPr vert="horz" lIns="182880" tIns="182880" rIns="182880" bIns="182880" rtlCol="0" anchor="ctr">
            <a:normAutofit/>
          </a:bodyPr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31136" y="2638044"/>
            <a:ext cx="7729728" cy="31019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fld id="{1160EA64-D806-43AC-9DF2-F8C432F32B4C}" type="datetimeFigureOut">
              <a:rPr lang="en-US" dirty="0"/>
              <a:t>11/23/2025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600200" y="6236208"/>
            <a:ext cx="5901189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70000"/>
            </a:srgbClr>
          </a:solidFill>
        </p:spPr>
        <p:txBody>
          <a:bodyPr vert="horz" lIns="18288" tIns="45720" rIns="18288" bIns="45720" rtlCol="0" anchor="ctr">
            <a:noAutofit/>
          </a:bodyPr>
          <a:lstStyle>
            <a:lvl1pPr algn="ctr">
              <a:defRPr sz="1100" spc="0" baseline="0">
                <a:solidFill>
                  <a:srgbClr val="FFFFFF"/>
                </a:solidFill>
              </a:defRPr>
            </a:lvl1pPr>
          </a:lstStyle>
          <a:p>
            <a:fld id="{8A7A6979-0714-4377-B894-6BE4C2D6E202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hf sldNum="0" hdr="0" ftr="0" dt="0"/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2800" kern="1200" cap="all" spc="200" baseline="0">
          <a:solidFill>
            <a:srgbClr val="262626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31286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8431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5735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882775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40E1EAF-A3B1-4E90-98C4-7DF5B54409F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DE" dirty="0" err="1"/>
              <a:t>gustar</a:t>
            </a:r>
            <a:endParaRPr lang="de-DE" dirty="0"/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DE745AB8-09C4-4D33-A38B-923EE02D846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de-DE" dirty="0"/>
              <a:t>Verbos </a:t>
            </a:r>
            <a:r>
              <a:rPr lang="de-DE" dirty="0" err="1"/>
              <a:t>con</a:t>
            </a:r>
            <a:r>
              <a:rPr lang="de-DE" dirty="0"/>
              <a:t> </a:t>
            </a:r>
            <a:r>
              <a:rPr lang="de-DE" dirty="0" err="1"/>
              <a:t>pronombre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5925816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7FBC99D-73DF-478D-B627-DCBF883888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/>
              <a:t>gustar</a:t>
            </a:r>
            <a:endParaRPr lang="de-DE" dirty="0"/>
          </a:p>
        </p:txBody>
      </p:sp>
      <p:graphicFrame>
        <p:nvGraphicFramePr>
          <p:cNvPr id="4" name="Tabelle 4">
            <a:extLst>
              <a:ext uri="{FF2B5EF4-FFF2-40B4-BE49-F238E27FC236}">
                <a16:creationId xmlns:a16="http://schemas.microsoft.com/office/drawing/2014/main" id="{CEC6FA2E-FDEF-4362-9476-7CF62FF8BED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42924670"/>
              </p:ext>
            </p:extLst>
          </p:nvPr>
        </p:nvGraphicFramePr>
        <p:xfrm>
          <a:off x="2716306" y="2402540"/>
          <a:ext cx="2897513" cy="38689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897513">
                  <a:extLst>
                    <a:ext uri="{9D8B030D-6E8A-4147-A177-3AD203B41FA5}">
                      <a16:colId xmlns:a16="http://schemas.microsoft.com/office/drawing/2014/main" val="2899023146"/>
                    </a:ext>
                  </a:extLst>
                </a:gridCol>
              </a:tblGrid>
              <a:tr h="644820">
                <a:tc>
                  <a:txBody>
                    <a:bodyPr/>
                    <a:lstStyle/>
                    <a:p>
                      <a:pPr algn="l"/>
                      <a:r>
                        <a:rPr lang="de-DE" sz="2800" b="0" dirty="0" err="1"/>
                        <a:t>yo</a:t>
                      </a:r>
                      <a:endParaRPr lang="de-DE" sz="2800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41260748"/>
                  </a:ext>
                </a:extLst>
              </a:tr>
              <a:tr h="644820">
                <a:tc>
                  <a:txBody>
                    <a:bodyPr/>
                    <a:lstStyle/>
                    <a:p>
                      <a:pPr algn="l"/>
                      <a:r>
                        <a:rPr lang="de-DE" sz="2800" b="0" dirty="0" err="1"/>
                        <a:t>tú</a:t>
                      </a:r>
                      <a:endParaRPr lang="de-DE" sz="2800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70843983"/>
                  </a:ext>
                </a:extLst>
              </a:tr>
              <a:tr h="644820">
                <a:tc>
                  <a:txBody>
                    <a:bodyPr/>
                    <a:lstStyle/>
                    <a:p>
                      <a:pPr algn="l"/>
                      <a:r>
                        <a:rPr lang="de-DE" sz="2800" b="0" dirty="0" err="1"/>
                        <a:t>él</a:t>
                      </a:r>
                      <a:r>
                        <a:rPr lang="de-DE" sz="2800" b="0" dirty="0"/>
                        <a:t>, </a:t>
                      </a:r>
                      <a:r>
                        <a:rPr lang="de-DE" sz="2800" b="0" dirty="0" err="1"/>
                        <a:t>ella</a:t>
                      </a:r>
                      <a:r>
                        <a:rPr lang="de-DE" sz="2800" b="0" dirty="0"/>
                        <a:t>, </a:t>
                      </a:r>
                      <a:r>
                        <a:rPr lang="de-DE" sz="2800" b="0" dirty="0" err="1"/>
                        <a:t>usted</a:t>
                      </a:r>
                      <a:endParaRPr lang="de-DE" sz="2800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59719357"/>
                  </a:ext>
                </a:extLst>
              </a:tr>
              <a:tr h="644820">
                <a:tc>
                  <a:txBody>
                    <a:bodyPr/>
                    <a:lstStyle/>
                    <a:p>
                      <a:pPr algn="l"/>
                      <a:r>
                        <a:rPr lang="de-DE" sz="2800" b="0" dirty="0" err="1"/>
                        <a:t>nosotros</a:t>
                      </a:r>
                      <a:r>
                        <a:rPr lang="de-DE" sz="2800" b="0" dirty="0"/>
                        <a:t>, </a:t>
                      </a:r>
                      <a:r>
                        <a:rPr lang="de-DE" sz="2800" b="0" dirty="0" err="1"/>
                        <a:t>nosotras</a:t>
                      </a:r>
                      <a:endParaRPr lang="de-DE" sz="2800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7560561"/>
                  </a:ext>
                </a:extLst>
              </a:tr>
              <a:tr h="644820">
                <a:tc>
                  <a:txBody>
                    <a:bodyPr/>
                    <a:lstStyle/>
                    <a:p>
                      <a:pPr algn="l"/>
                      <a:r>
                        <a:rPr lang="de-DE" sz="2800" b="0" dirty="0" err="1"/>
                        <a:t>vosotros</a:t>
                      </a:r>
                      <a:r>
                        <a:rPr lang="de-DE" sz="2800" b="0" dirty="0"/>
                        <a:t>, </a:t>
                      </a:r>
                      <a:r>
                        <a:rPr lang="de-DE" sz="2800" b="0" dirty="0" err="1"/>
                        <a:t>vosotras</a:t>
                      </a:r>
                      <a:endParaRPr lang="de-DE" sz="2800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88604886"/>
                  </a:ext>
                </a:extLst>
              </a:tr>
              <a:tr h="644820">
                <a:tc>
                  <a:txBody>
                    <a:bodyPr/>
                    <a:lstStyle/>
                    <a:p>
                      <a:pPr algn="l"/>
                      <a:r>
                        <a:rPr lang="de-DE" sz="2800" b="0" dirty="0" err="1"/>
                        <a:t>ellos</a:t>
                      </a:r>
                      <a:r>
                        <a:rPr lang="de-DE" sz="2800" b="0" dirty="0"/>
                        <a:t>, </a:t>
                      </a:r>
                      <a:r>
                        <a:rPr lang="de-DE" sz="2800" b="0" dirty="0" err="1"/>
                        <a:t>ellas</a:t>
                      </a:r>
                      <a:r>
                        <a:rPr lang="de-DE" sz="2800" b="0" dirty="0"/>
                        <a:t>, </a:t>
                      </a:r>
                      <a:r>
                        <a:rPr lang="de-DE" sz="2800" b="0" dirty="0" err="1"/>
                        <a:t>ustedes</a:t>
                      </a:r>
                      <a:endParaRPr lang="de-DE" sz="2800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68526199"/>
                  </a:ext>
                </a:extLst>
              </a:tr>
            </a:tbl>
          </a:graphicData>
        </a:graphic>
      </p:graphicFrame>
      <p:sp>
        <p:nvSpPr>
          <p:cNvPr id="5" name="Textfeld 4">
            <a:extLst>
              <a:ext uri="{FF2B5EF4-FFF2-40B4-BE49-F238E27FC236}">
                <a16:creationId xmlns:a16="http://schemas.microsoft.com/office/drawing/2014/main" id="{CCD863BD-0F9A-4CEF-8145-738736C8C326}"/>
              </a:ext>
            </a:extLst>
          </p:cNvPr>
          <p:cNvSpPr txBox="1"/>
          <p:nvPr/>
        </p:nvSpPr>
        <p:spPr>
          <a:xfrm>
            <a:off x="6840071" y="3630945"/>
            <a:ext cx="2438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 err="1"/>
              <a:t>gusta</a:t>
            </a:r>
            <a:endParaRPr lang="de-DE" sz="2800" dirty="0"/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69A1BBF1-75B9-4A08-B148-18A8D28B161E}"/>
              </a:ext>
            </a:extLst>
          </p:cNvPr>
          <p:cNvSpPr txBox="1"/>
          <p:nvPr/>
        </p:nvSpPr>
        <p:spPr>
          <a:xfrm>
            <a:off x="6840071" y="5631698"/>
            <a:ext cx="2438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 err="1"/>
              <a:t>gustan</a:t>
            </a:r>
            <a:endParaRPr lang="de-DE" sz="2800" dirty="0"/>
          </a:p>
        </p:txBody>
      </p:sp>
    </p:spTree>
    <p:extLst>
      <p:ext uri="{BB962C8B-B14F-4D97-AF65-F5344CB8AC3E}">
        <p14:creationId xmlns:p14="http://schemas.microsoft.com/office/powerpoint/2010/main" val="13308570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7FBC99D-73DF-478D-B627-DCBF883888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/>
              <a:t>gustar</a:t>
            </a:r>
            <a:endParaRPr lang="de-DE" dirty="0"/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CCD863BD-0F9A-4CEF-8145-738736C8C326}"/>
              </a:ext>
            </a:extLst>
          </p:cNvPr>
          <p:cNvSpPr txBox="1"/>
          <p:nvPr/>
        </p:nvSpPr>
        <p:spPr>
          <a:xfrm>
            <a:off x="5809130" y="3207725"/>
            <a:ext cx="100404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 err="1">
                <a:solidFill>
                  <a:srgbClr val="FF0000"/>
                </a:solidFill>
              </a:rPr>
              <a:t>gusta</a:t>
            </a:r>
            <a:endParaRPr lang="de-DE" sz="2800" dirty="0">
              <a:solidFill>
                <a:srgbClr val="FF0000"/>
              </a:solidFill>
            </a:endParaRP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69A1BBF1-75B9-4A08-B148-18A8D28B161E}"/>
              </a:ext>
            </a:extLst>
          </p:cNvPr>
          <p:cNvSpPr txBox="1"/>
          <p:nvPr/>
        </p:nvSpPr>
        <p:spPr>
          <a:xfrm>
            <a:off x="5809130" y="4753150"/>
            <a:ext cx="123712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 err="1">
                <a:solidFill>
                  <a:srgbClr val="00B0F0"/>
                </a:solidFill>
              </a:rPr>
              <a:t>gustan</a:t>
            </a:r>
            <a:endParaRPr lang="de-DE" sz="2800" dirty="0">
              <a:solidFill>
                <a:srgbClr val="00B0F0"/>
              </a:solidFill>
            </a:endParaRPr>
          </a:p>
        </p:txBody>
      </p:sp>
      <p:graphicFrame>
        <p:nvGraphicFramePr>
          <p:cNvPr id="7" name="Tabelle 4">
            <a:extLst>
              <a:ext uri="{FF2B5EF4-FFF2-40B4-BE49-F238E27FC236}">
                <a16:creationId xmlns:a16="http://schemas.microsoft.com/office/drawing/2014/main" id="{6691E88C-73F1-4423-BB38-9F982D9E0F2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54535892"/>
              </p:ext>
            </p:extLst>
          </p:nvPr>
        </p:nvGraphicFramePr>
        <p:xfrm>
          <a:off x="4043083" y="2375646"/>
          <a:ext cx="1237130" cy="38689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237130">
                  <a:extLst>
                    <a:ext uri="{9D8B030D-6E8A-4147-A177-3AD203B41FA5}">
                      <a16:colId xmlns:a16="http://schemas.microsoft.com/office/drawing/2014/main" val="2899023146"/>
                    </a:ext>
                  </a:extLst>
                </a:gridCol>
              </a:tblGrid>
              <a:tr h="644820">
                <a:tc>
                  <a:txBody>
                    <a:bodyPr/>
                    <a:lstStyle/>
                    <a:p>
                      <a:pPr algn="l"/>
                      <a:r>
                        <a:rPr lang="de-DE" sz="2800" b="0" dirty="0" err="1"/>
                        <a:t>me</a:t>
                      </a:r>
                      <a:endParaRPr lang="de-DE" sz="2800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41260748"/>
                  </a:ext>
                </a:extLst>
              </a:tr>
              <a:tr h="644820">
                <a:tc>
                  <a:txBody>
                    <a:bodyPr/>
                    <a:lstStyle/>
                    <a:p>
                      <a:pPr algn="l"/>
                      <a:r>
                        <a:rPr lang="de-DE" sz="2800" b="0" dirty="0" err="1"/>
                        <a:t>te</a:t>
                      </a:r>
                      <a:endParaRPr lang="de-DE" sz="2800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70843983"/>
                  </a:ext>
                </a:extLst>
              </a:tr>
              <a:tr h="644820">
                <a:tc>
                  <a:txBody>
                    <a:bodyPr/>
                    <a:lstStyle/>
                    <a:p>
                      <a:pPr algn="l"/>
                      <a:r>
                        <a:rPr lang="de-DE" sz="2800" b="0" dirty="0"/>
                        <a:t>le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59719357"/>
                  </a:ext>
                </a:extLst>
              </a:tr>
              <a:tr h="644820">
                <a:tc>
                  <a:txBody>
                    <a:bodyPr/>
                    <a:lstStyle/>
                    <a:p>
                      <a:pPr algn="l"/>
                      <a:r>
                        <a:rPr lang="de-DE" sz="2800" b="0" dirty="0"/>
                        <a:t>nos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7560561"/>
                  </a:ext>
                </a:extLst>
              </a:tr>
              <a:tr h="644820">
                <a:tc>
                  <a:txBody>
                    <a:bodyPr/>
                    <a:lstStyle/>
                    <a:p>
                      <a:pPr algn="l"/>
                      <a:r>
                        <a:rPr lang="de-DE" sz="2800" b="0" dirty="0" err="1"/>
                        <a:t>os</a:t>
                      </a:r>
                      <a:endParaRPr lang="de-DE" sz="2800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88604886"/>
                  </a:ext>
                </a:extLst>
              </a:tr>
              <a:tr h="644820">
                <a:tc>
                  <a:txBody>
                    <a:bodyPr/>
                    <a:lstStyle/>
                    <a:p>
                      <a:pPr algn="l"/>
                      <a:r>
                        <a:rPr lang="de-DE" sz="2800" b="0" dirty="0" err="1"/>
                        <a:t>les</a:t>
                      </a:r>
                      <a:endParaRPr lang="de-DE" sz="2800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68526199"/>
                  </a:ext>
                </a:extLst>
              </a:tr>
            </a:tbl>
          </a:graphicData>
        </a:graphic>
      </p:graphicFrame>
      <p:cxnSp>
        <p:nvCxnSpPr>
          <p:cNvPr id="8" name="Gerade Verbindung mit Pfeil 7">
            <a:extLst>
              <a:ext uri="{FF2B5EF4-FFF2-40B4-BE49-F238E27FC236}">
                <a16:creationId xmlns:a16="http://schemas.microsoft.com/office/drawing/2014/main" id="{C335D437-5E90-4E2A-ADA0-21A66C9BD3BC}"/>
              </a:ext>
            </a:extLst>
          </p:cNvPr>
          <p:cNvCxnSpPr>
            <a:cxnSpLocks/>
          </p:cNvCxnSpPr>
          <p:nvPr/>
        </p:nvCxnSpPr>
        <p:spPr>
          <a:xfrm flipV="1">
            <a:off x="6714565" y="3124314"/>
            <a:ext cx="932329" cy="36307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feld 8">
            <a:extLst>
              <a:ext uri="{FF2B5EF4-FFF2-40B4-BE49-F238E27FC236}">
                <a16:creationId xmlns:a16="http://schemas.microsoft.com/office/drawing/2014/main" id="{63E4F222-5081-40DA-89D5-1E50826AEEE9}"/>
              </a:ext>
            </a:extLst>
          </p:cNvPr>
          <p:cNvSpPr txBox="1"/>
          <p:nvPr/>
        </p:nvSpPr>
        <p:spPr>
          <a:xfrm>
            <a:off x="7835144" y="2626659"/>
            <a:ext cx="186573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err="1">
                <a:solidFill>
                  <a:srgbClr val="FF0000"/>
                </a:solidFill>
              </a:rPr>
              <a:t>cocinar</a:t>
            </a:r>
            <a:r>
              <a:rPr lang="de-DE" dirty="0">
                <a:solidFill>
                  <a:srgbClr val="FF0000"/>
                </a:solidFill>
              </a:rPr>
              <a:t>, </a:t>
            </a:r>
            <a:r>
              <a:rPr lang="de-DE" dirty="0" err="1">
                <a:solidFill>
                  <a:srgbClr val="FF0000"/>
                </a:solidFill>
              </a:rPr>
              <a:t>caminar</a:t>
            </a:r>
            <a:r>
              <a:rPr lang="de-DE" dirty="0">
                <a:solidFill>
                  <a:srgbClr val="FF0000"/>
                </a:solidFill>
              </a:rPr>
              <a:t>, leer, </a:t>
            </a:r>
            <a:r>
              <a:rPr lang="de-DE" dirty="0" err="1">
                <a:solidFill>
                  <a:srgbClr val="FF0000"/>
                </a:solidFill>
              </a:rPr>
              <a:t>escribir</a:t>
            </a:r>
            <a:r>
              <a:rPr lang="de-DE" dirty="0">
                <a:solidFill>
                  <a:srgbClr val="FF0000"/>
                </a:solidFill>
              </a:rPr>
              <a:t>…</a:t>
            </a:r>
          </a:p>
        </p:txBody>
      </p:sp>
      <p:cxnSp>
        <p:nvCxnSpPr>
          <p:cNvPr id="10" name="Gerade Verbindung mit Pfeil 9">
            <a:extLst>
              <a:ext uri="{FF2B5EF4-FFF2-40B4-BE49-F238E27FC236}">
                <a16:creationId xmlns:a16="http://schemas.microsoft.com/office/drawing/2014/main" id="{9FE94646-04EB-4401-9997-27EBB2543913}"/>
              </a:ext>
            </a:extLst>
          </p:cNvPr>
          <p:cNvCxnSpPr>
            <a:cxnSpLocks/>
          </p:cNvCxnSpPr>
          <p:nvPr/>
        </p:nvCxnSpPr>
        <p:spPr>
          <a:xfrm>
            <a:off x="6714565" y="3550025"/>
            <a:ext cx="932329" cy="38836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feld 11">
            <a:extLst>
              <a:ext uri="{FF2B5EF4-FFF2-40B4-BE49-F238E27FC236}">
                <a16:creationId xmlns:a16="http://schemas.microsoft.com/office/drawing/2014/main" id="{8F0CED70-2A64-4DDA-ABBA-85C5F37E6E69}"/>
              </a:ext>
            </a:extLst>
          </p:cNvPr>
          <p:cNvSpPr txBox="1"/>
          <p:nvPr/>
        </p:nvSpPr>
        <p:spPr>
          <a:xfrm>
            <a:off x="7835144" y="3550025"/>
            <a:ext cx="186573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err="1">
                <a:solidFill>
                  <a:srgbClr val="FF0000"/>
                </a:solidFill>
              </a:rPr>
              <a:t>el</a:t>
            </a:r>
            <a:r>
              <a:rPr lang="de-DE" dirty="0">
                <a:solidFill>
                  <a:srgbClr val="FF0000"/>
                </a:solidFill>
              </a:rPr>
              <a:t> </a:t>
            </a:r>
            <a:r>
              <a:rPr lang="de-DE" dirty="0" err="1">
                <a:solidFill>
                  <a:srgbClr val="FF0000"/>
                </a:solidFill>
              </a:rPr>
              <a:t>chocolate</a:t>
            </a:r>
            <a:r>
              <a:rPr lang="de-DE" dirty="0">
                <a:solidFill>
                  <a:srgbClr val="FF0000"/>
                </a:solidFill>
              </a:rPr>
              <a:t>, la </a:t>
            </a:r>
            <a:r>
              <a:rPr lang="de-DE" dirty="0" err="1">
                <a:solidFill>
                  <a:srgbClr val="FF0000"/>
                </a:solidFill>
              </a:rPr>
              <a:t>playa</a:t>
            </a:r>
            <a:r>
              <a:rPr lang="de-DE" dirty="0">
                <a:solidFill>
                  <a:srgbClr val="FF0000"/>
                </a:solidFill>
              </a:rPr>
              <a:t>, la </a:t>
            </a:r>
            <a:r>
              <a:rPr lang="de-DE" dirty="0" err="1">
                <a:solidFill>
                  <a:srgbClr val="FF0000"/>
                </a:solidFill>
              </a:rPr>
              <a:t>física</a:t>
            </a:r>
            <a:r>
              <a:rPr lang="de-DE" dirty="0">
                <a:solidFill>
                  <a:srgbClr val="FF0000"/>
                </a:solidFill>
              </a:rPr>
              <a:t>…</a:t>
            </a:r>
          </a:p>
        </p:txBody>
      </p:sp>
      <p:cxnSp>
        <p:nvCxnSpPr>
          <p:cNvPr id="19" name="Gerade Verbindung mit Pfeil 18">
            <a:extLst>
              <a:ext uri="{FF2B5EF4-FFF2-40B4-BE49-F238E27FC236}">
                <a16:creationId xmlns:a16="http://schemas.microsoft.com/office/drawing/2014/main" id="{4BEF47A8-FF39-40F7-85BD-B2E6FF9D3BED}"/>
              </a:ext>
            </a:extLst>
          </p:cNvPr>
          <p:cNvCxnSpPr>
            <a:cxnSpLocks/>
          </p:cNvCxnSpPr>
          <p:nvPr/>
        </p:nvCxnSpPr>
        <p:spPr>
          <a:xfrm>
            <a:off x="6902815" y="5027214"/>
            <a:ext cx="932329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feld 21">
            <a:extLst>
              <a:ext uri="{FF2B5EF4-FFF2-40B4-BE49-F238E27FC236}">
                <a16:creationId xmlns:a16="http://schemas.microsoft.com/office/drawing/2014/main" id="{6E1990F5-56DB-4C75-A3DA-8270BF140A39}"/>
              </a:ext>
            </a:extLst>
          </p:cNvPr>
          <p:cNvSpPr txBox="1"/>
          <p:nvPr/>
        </p:nvSpPr>
        <p:spPr>
          <a:xfrm>
            <a:off x="7897897" y="4691594"/>
            <a:ext cx="186573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>
                <a:solidFill>
                  <a:srgbClr val="00B0F0"/>
                </a:solidFill>
              </a:rPr>
              <a:t>los </a:t>
            </a:r>
            <a:r>
              <a:rPr lang="de-DE" dirty="0" err="1">
                <a:solidFill>
                  <a:srgbClr val="00B0F0"/>
                </a:solidFill>
              </a:rPr>
              <a:t>libros</a:t>
            </a:r>
            <a:r>
              <a:rPr lang="de-DE" dirty="0">
                <a:solidFill>
                  <a:srgbClr val="00B0F0"/>
                </a:solidFill>
              </a:rPr>
              <a:t>, las </a:t>
            </a:r>
            <a:r>
              <a:rPr lang="de-DE" dirty="0" err="1">
                <a:solidFill>
                  <a:srgbClr val="00B0F0"/>
                </a:solidFill>
              </a:rPr>
              <a:t>vacaciones</a:t>
            </a:r>
            <a:r>
              <a:rPr lang="de-DE" dirty="0">
                <a:solidFill>
                  <a:srgbClr val="00B0F0"/>
                </a:solidFill>
              </a:rPr>
              <a:t>, las </a:t>
            </a:r>
            <a:r>
              <a:rPr lang="de-DE" dirty="0" err="1">
                <a:solidFill>
                  <a:srgbClr val="00B0F0"/>
                </a:solidFill>
              </a:rPr>
              <a:t>matemáticas</a:t>
            </a:r>
            <a:endParaRPr lang="de-DE" dirty="0">
              <a:solidFill>
                <a:srgbClr val="00B0F0"/>
              </a:solidFill>
            </a:endParaRPr>
          </a:p>
        </p:txBody>
      </p:sp>
      <p:graphicFrame>
        <p:nvGraphicFramePr>
          <p:cNvPr id="23" name="Tabelle 4">
            <a:extLst>
              <a:ext uri="{FF2B5EF4-FFF2-40B4-BE49-F238E27FC236}">
                <a16:creationId xmlns:a16="http://schemas.microsoft.com/office/drawing/2014/main" id="{8544DA64-A12E-4B23-A813-C7FE4D9851D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56163506"/>
              </p:ext>
            </p:extLst>
          </p:nvPr>
        </p:nvGraphicFramePr>
        <p:xfrm>
          <a:off x="2231136" y="2501152"/>
          <a:ext cx="1749194" cy="38689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749194">
                  <a:extLst>
                    <a:ext uri="{9D8B030D-6E8A-4147-A177-3AD203B41FA5}">
                      <a16:colId xmlns:a16="http://schemas.microsoft.com/office/drawing/2014/main" val="2899023146"/>
                    </a:ext>
                  </a:extLst>
                </a:gridCol>
              </a:tblGrid>
              <a:tr h="644820">
                <a:tc>
                  <a:txBody>
                    <a:bodyPr/>
                    <a:lstStyle/>
                    <a:p>
                      <a:pPr algn="l"/>
                      <a:r>
                        <a:rPr lang="de-DE" sz="1600" b="0" dirty="0"/>
                        <a:t>(A </a:t>
                      </a:r>
                      <a:r>
                        <a:rPr lang="de-DE" sz="1600" b="0" dirty="0" err="1"/>
                        <a:t>mí</a:t>
                      </a:r>
                      <a:r>
                        <a:rPr lang="de-DE" sz="1600" b="0" dirty="0"/>
                        <a:t>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41260748"/>
                  </a:ext>
                </a:extLst>
              </a:tr>
              <a:tr h="644820">
                <a:tc>
                  <a:txBody>
                    <a:bodyPr/>
                    <a:lstStyle/>
                    <a:p>
                      <a:pPr algn="l"/>
                      <a:r>
                        <a:rPr lang="de-DE" sz="1600" b="0" dirty="0"/>
                        <a:t>(A </a:t>
                      </a:r>
                      <a:r>
                        <a:rPr lang="de-DE" sz="1600" b="0" dirty="0" err="1"/>
                        <a:t>ti</a:t>
                      </a:r>
                      <a:r>
                        <a:rPr lang="de-DE" sz="1600" b="0" dirty="0"/>
                        <a:t>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70843983"/>
                  </a:ext>
                </a:extLst>
              </a:tr>
              <a:tr h="644820">
                <a:tc>
                  <a:txBody>
                    <a:bodyPr/>
                    <a:lstStyle/>
                    <a:p>
                      <a:pPr algn="l"/>
                      <a:r>
                        <a:rPr lang="de-DE" sz="1600" b="0" dirty="0"/>
                        <a:t>(A </a:t>
                      </a:r>
                      <a:r>
                        <a:rPr lang="de-DE" sz="1600" b="0" dirty="0" err="1"/>
                        <a:t>él</a:t>
                      </a:r>
                      <a:r>
                        <a:rPr lang="de-DE" sz="1600" b="0" dirty="0"/>
                        <a:t>, </a:t>
                      </a:r>
                      <a:r>
                        <a:rPr lang="de-DE" sz="1600" b="0" dirty="0" err="1"/>
                        <a:t>ella</a:t>
                      </a:r>
                      <a:r>
                        <a:rPr lang="de-DE" sz="1600" b="0" dirty="0"/>
                        <a:t>, </a:t>
                      </a:r>
                      <a:r>
                        <a:rPr lang="de-DE" sz="1600" b="0" dirty="0" err="1"/>
                        <a:t>usted</a:t>
                      </a:r>
                      <a:r>
                        <a:rPr lang="de-DE" sz="1600" b="0" dirty="0"/>
                        <a:t>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59719357"/>
                  </a:ext>
                </a:extLst>
              </a:tr>
              <a:tr h="644820">
                <a:tc>
                  <a:txBody>
                    <a:bodyPr/>
                    <a:lstStyle/>
                    <a:p>
                      <a:pPr algn="l"/>
                      <a:r>
                        <a:rPr lang="de-DE" sz="1600" b="0" dirty="0"/>
                        <a:t>(A </a:t>
                      </a:r>
                      <a:r>
                        <a:rPr lang="de-DE" sz="1600" b="0" dirty="0" err="1"/>
                        <a:t>nosotros</a:t>
                      </a:r>
                      <a:r>
                        <a:rPr lang="de-DE" sz="1600" b="0" dirty="0"/>
                        <a:t>/</a:t>
                      </a:r>
                      <a:r>
                        <a:rPr lang="de-DE" sz="1600" b="0" dirty="0" err="1"/>
                        <a:t>as</a:t>
                      </a:r>
                      <a:r>
                        <a:rPr lang="de-DE" sz="1600" b="0" dirty="0"/>
                        <a:t>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7560561"/>
                  </a:ext>
                </a:extLst>
              </a:tr>
              <a:tr h="644820">
                <a:tc>
                  <a:txBody>
                    <a:bodyPr/>
                    <a:lstStyle/>
                    <a:p>
                      <a:pPr algn="l"/>
                      <a:r>
                        <a:rPr lang="de-DE" sz="1600" b="0" dirty="0"/>
                        <a:t>(A </a:t>
                      </a:r>
                      <a:r>
                        <a:rPr lang="de-DE" sz="1600" b="0" dirty="0" err="1"/>
                        <a:t>vosotros</a:t>
                      </a:r>
                      <a:r>
                        <a:rPr lang="de-DE" sz="1600" b="0" dirty="0"/>
                        <a:t>/</a:t>
                      </a:r>
                      <a:r>
                        <a:rPr lang="de-DE" sz="1600" b="0" dirty="0" err="1"/>
                        <a:t>as</a:t>
                      </a:r>
                      <a:r>
                        <a:rPr lang="de-DE" sz="1600" b="0" dirty="0"/>
                        <a:t>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88604886"/>
                  </a:ext>
                </a:extLst>
              </a:tr>
              <a:tr h="644820">
                <a:tc>
                  <a:txBody>
                    <a:bodyPr/>
                    <a:lstStyle/>
                    <a:p>
                      <a:pPr algn="l"/>
                      <a:r>
                        <a:rPr lang="de-DE" sz="1600" b="0" dirty="0"/>
                        <a:t>(A </a:t>
                      </a:r>
                      <a:r>
                        <a:rPr lang="de-DE" sz="1600" b="0" dirty="0" err="1"/>
                        <a:t>ellos</a:t>
                      </a:r>
                      <a:r>
                        <a:rPr lang="de-DE" sz="1600" b="0" dirty="0"/>
                        <a:t>, </a:t>
                      </a:r>
                      <a:r>
                        <a:rPr lang="de-DE" sz="1600" b="0" dirty="0" err="1"/>
                        <a:t>ellas</a:t>
                      </a:r>
                      <a:r>
                        <a:rPr lang="de-DE" sz="1600" b="0" dirty="0"/>
                        <a:t>, </a:t>
                      </a:r>
                      <a:r>
                        <a:rPr lang="de-DE" sz="1600" b="0" dirty="0" err="1"/>
                        <a:t>ustedes</a:t>
                      </a:r>
                      <a:r>
                        <a:rPr lang="de-DE" sz="1600" b="0" dirty="0"/>
                        <a:t>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6852619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924341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2" grpId="0"/>
      <p:bldP spid="22" grpId="0"/>
    </p:bldLst>
  </p:timing>
</p:sld>
</file>

<file path=ppt/theme/theme1.xml><?xml version="1.0" encoding="utf-8"?>
<a:theme xmlns:a="http://schemas.openxmlformats.org/drawingml/2006/main" name="Paket">
  <a:themeElements>
    <a:clrScheme name="Parcel">
      <a:dk1>
        <a:srgbClr val="000000"/>
      </a:dk1>
      <a:lt1>
        <a:srgbClr val="FFFFFF"/>
      </a:lt1>
      <a:dk2>
        <a:srgbClr val="4A5356"/>
      </a:dk2>
      <a:lt2>
        <a:srgbClr val="E8E3CE"/>
      </a:lt2>
      <a:accent1>
        <a:srgbClr val="F6A21D"/>
      </a:accent1>
      <a:accent2>
        <a:srgbClr val="9BAFB5"/>
      </a:accent2>
      <a:accent3>
        <a:srgbClr val="C96731"/>
      </a:accent3>
      <a:accent4>
        <a:srgbClr val="9CA383"/>
      </a:accent4>
      <a:accent5>
        <a:srgbClr val="87795D"/>
      </a:accent5>
      <a:accent6>
        <a:srgbClr val="A0988C"/>
      </a:accent6>
      <a:hlink>
        <a:srgbClr val="00B0F0"/>
      </a:hlink>
      <a:folHlink>
        <a:srgbClr val="738F97"/>
      </a:folHlink>
    </a:clrScheme>
    <a:fontScheme name="Parcel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Parcel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107000"/>
                <a:lumMod val="103000"/>
              </a:schemeClr>
            </a:gs>
            <a:gs pos="100000">
              <a:schemeClr val="phClr">
                <a:tint val="82000"/>
                <a:satMod val="109000"/>
                <a:lumMod val="103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3000"/>
                <a:lumMod val="100000"/>
              </a:schemeClr>
            </a:gs>
            <a:gs pos="100000">
              <a:schemeClr val="phClr">
                <a:shade val="93000"/>
                <a:satMod val="11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5880" dist="1524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prstMaterial="dkEdge">
            <a:bevelT w="0" h="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7000"/>
                <a:shade val="100000"/>
                <a:satMod val="185000"/>
                <a:lumMod val="120000"/>
              </a:schemeClr>
            </a:gs>
            <a:gs pos="100000">
              <a:schemeClr val="phClr">
                <a:tint val="96000"/>
                <a:shade val="95000"/>
                <a:satMod val="215000"/>
                <a:lumMod val="80000"/>
              </a:schemeClr>
            </a:gs>
          </a:gsLst>
          <a:path path="circle">
            <a:fillToRect l="50000" t="55000" r="125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cel" id="{8BEC4385-4EB9-4D53-BFB5-0EA123736B6D}" vid="{4DB32801-28C0-48B0-8C1D-A9A58613615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{8A6E4E04-DB47-48A7-AF3C-47B11606903B}TFfb9a325e-b4a8-473d-b025-df086f5ae49319d05504-96c4852924b0</Template>
  <TotalTime>0</TotalTime>
  <Words>95</Words>
  <Application>Microsoft Office PowerPoint</Application>
  <PresentationFormat>Breitbild</PresentationFormat>
  <Paragraphs>29</Paragraphs>
  <Slides>3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2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3</vt:i4>
      </vt:variant>
    </vt:vector>
  </HeadingPairs>
  <TitlesOfParts>
    <vt:vector size="6" baseType="lpstr">
      <vt:lpstr>Arial</vt:lpstr>
      <vt:lpstr>Gill Sans MT</vt:lpstr>
      <vt:lpstr>Paket</vt:lpstr>
      <vt:lpstr>gustar</vt:lpstr>
      <vt:lpstr>gustar</vt:lpstr>
      <vt:lpstr>gustar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gustar</dc:title>
  <dc:creator>Bernal</dc:creator>
  <cp:lastModifiedBy>Bernal</cp:lastModifiedBy>
  <cp:revision>5</cp:revision>
  <dcterms:created xsi:type="dcterms:W3CDTF">2025-11-23T14:19:32Z</dcterms:created>
  <dcterms:modified xsi:type="dcterms:W3CDTF">2025-11-23T14:42:53Z</dcterms:modified>
</cp:coreProperties>
</file>