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0E1EAF-A3B1-4E90-98C4-7DF5B54409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gustar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E745AB8-09C4-4D33-A38B-923EE02D84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Verbos </a:t>
            </a:r>
            <a:r>
              <a:rPr lang="de-DE" dirty="0" err="1"/>
              <a:t>con</a:t>
            </a:r>
            <a:r>
              <a:rPr lang="de-DE" dirty="0"/>
              <a:t> </a:t>
            </a:r>
            <a:r>
              <a:rPr lang="de-DE" dirty="0" err="1"/>
              <a:t>pronombre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581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BC99D-73DF-478D-B627-DCBF88388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gustar</a:t>
            </a:r>
            <a:endParaRPr lang="de-DE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CEC6FA2E-FDEF-4362-9476-7CF62FF8B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924670"/>
              </p:ext>
            </p:extLst>
          </p:nvPr>
        </p:nvGraphicFramePr>
        <p:xfrm>
          <a:off x="2716306" y="2402540"/>
          <a:ext cx="2897513" cy="3868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97513">
                  <a:extLst>
                    <a:ext uri="{9D8B030D-6E8A-4147-A177-3AD203B41FA5}">
                      <a16:colId xmlns:a16="http://schemas.microsoft.com/office/drawing/2014/main" val="2899023146"/>
                    </a:ext>
                  </a:extLst>
                </a:gridCol>
              </a:tblGrid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yo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260748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tú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843983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él</a:t>
                      </a:r>
                      <a:r>
                        <a:rPr lang="de-DE" sz="2800" b="0" dirty="0"/>
                        <a:t>, </a:t>
                      </a:r>
                      <a:r>
                        <a:rPr lang="de-DE" sz="2800" b="0" dirty="0" err="1"/>
                        <a:t>ella</a:t>
                      </a:r>
                      <a:r>
                        <a:rPr lang="de-DE" sz="2800" b="0" dirty="0"/>
                        <a:t>, </a:t>
                      </a:r>
                      <a:r>
                        <a:rPr lang="de-DE" sz="2800" b="0" dirty="0" err="1"/>
                        <a:t>usted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719357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nosotros</a:t>
                      </a:r>
                      <a:r>
                        <a:rPr lang="de-DE" sz="2800" b="0" dirty="0"/>
                        <a:t>, </a:t>
                      </a:r>
                      <a:r>
                        <a:rPr lang="de-DE" sz="2800" b="0" dirty="0" err="1"/>
                        <a:t>nosotras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60561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vosotros</a:t>
                      </a:r>
                      <a:r>
                        <a:rPr lang="de-DE" sz="2800" b="0" dirty="0"/>
                        <a:t>, </a:t>
                      </a:r>
                      <a:r>
                        <a:rPr lang="de-DE" sz="2800" b="0" dirty="0" err="1"/>
                        <a:t>vosotras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604886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ellos</a:t>
                      </a:r>
                      <a:r>
                        <a:rPr lang="de-DE" sz="2800" b="0" dirty="0"/>
                        <a:t>, </a:t>
                      </a:r>
                      <a:r>
                        <a:rPr lang="de-DE" sz="2800" b="0" dirty="0" err="1"/>
                        <a:t>ellas</a:t>
                      </a:r>
                      <a:r>
                        <a:rPr lang="de-DE" sz="2800" b="0" dirty="0"/>
                        <a:t>, </a:t>
                      </a:r>
                      <a:r>
                        <a:rPr lang="de-DE" sz="2800" b="0" dirty="0" err="1"/>
                        <a:t>ustedes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526199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CCD863BD-0F9A-4CEF-8145-738736C8C326}"/>
              </a:ext>
            </a:extLst>
          </p:cNvPr>
          <p:cNvSpPr txBox="1"/>
          <p:nvPr/>
        </p:nvSpPr>
        <p:spPr>
          <a:xfrm>
            <a:off x="6840071" y="3630945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gusta</a:t>
            </a:r>
            <a:endParaRPr lang="de-DE" sz="28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9A1BBF1-75B9-4A08-B148-18A8D28B161E}"/>
              </a:ext>
            </a:extLst>
          </p:cNvPr>
          <p:cNvSpPr txBox="1"/>
          <p:nvPr/>
        </p:nvSpPr>
        <p:spPr>
          <a:xfrm>
            <a:off x="6840071" y="5631698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gustan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33085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BC99D-73DF-478D-B627-DCBF88388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gustar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CD863BD-0F9A-4CEF-8145-738736C8C326}"/>
              </a:ext>
            </a:extLst>
          </p:cNvPr>
          <p:cNvSpPr txBox="1"/>
          <p:nvPr/>
        </p:nvSpPr>
        <p:spPr>
          <a:xfrm>
            <a:off x="5809130" y="3207725"/>
            <a:ext cx="1004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>
                <a:solidFill>
                  <a:srgbClr val="FF0000"/>
                </a:solidFill>
              </a:rPr>
              <a:t>gusta</a:t>
            </a:r>
            <a:endParaRPr lang="de-DE" sz="2800" dirty="0">
              <a:solidFill>
                <a:srgbClr val="FF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9A1BBF1-75B9-4A08-B148-18A8D28B161E}"/>
              </a:ext>
            </a:extLst>
          </p:cNvPr>
          <p:cNvSpPr txBox="1"/>
          <p:nvPr/>
        </p:nvSpPr>
        <p:spPr>
          <a:xfrm>
            <a:off x="5809130" y="4753150"/>
            <a:ext cx="1237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>
                <a:solidFill>
                  <a:srgbClr val="00B0F0"/>
                </a:solidFill>
              </a:rPr>
              <a:t>gustan</a:t>
            </a:r>
            <a:endParaRPr lang="de-DE" sz="2800" dirty="0">
              <a:solidFill>
                <a:srgbClr val="00B0F0"/>
              </a:solidFill>
            </a:endParaRPr>
          </a:p>
        </p:txBody>
      </p:sp>
      <p:graphicFrame>
        <p:nvGraphicFramePr>
          <p:cNvPr id="7" name="Tabelle 4">
            <a:extLst>
              <a:ext uri="{FF2B5EF4-FFF2-40B4-BE49-F238E27FC236}">
                <a16:creationId xmlns:a16="http://schemas.microsoft.com/office/drawing/2014/main" id="{6691E88C-73F1-4423-BB38-9F982D9E0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535892"/>
              </p:ext>
            </p:extLst>
          </p:nvPr>
        </p:nvGraphicFramePr>
        <p:xfrm>
          <a:off x="4043083" y="2375646"/>
          <a:ext cx="1237130" cy="3868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7130">
                  <a:extLst>
                    <a:ext uri="{9D8B030D-6E8A-4147-A177-3AD203B41FA5}">
                      <a16:colId xmlns:a16="http://schemas.microsoft.com/office/drawing/2014/main" val="2899023146"/>
                    </a:ext>
                  </a:extLst>
                </a:gridCol>
              </a:tblGrid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me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260748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te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843983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/>
                        <a:t>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719357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/>
                        <a:t>nos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60561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os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604886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2800" b="0" dirty="0" err="1"/>
                        <a:t>les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526199"/>
                  </a:ext>
                </a:extLst>
              </a:tr>
            </a:tbl>
          </a:graphicData>
        </a:graphic>
      </p:graphicFrame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C335D437-5E90-4E2A-ADA0-21A66C9BD3BC}"/>
              </a:ext>
            </a:extLst>
          </p:cNvPr>
          <p:cNvCxnSpPr>
            <a:cxnSpLocks/>
          </p:cNvCxnSpPr>
          <p:nvPr/>
        </p:nvCxnSpPr>
        <p:spPr>
          <a:xfrm flipV="1">
            <a:off x="6714565" y="3124314"/>
            <a:ext cx="932329" cy="363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63E4F222-5081-40DA-89D5-1E50826AEEE9}"/>
              </a:ext>
            </a:extLst>
          </p:cNvPr>
          <p:cNvSpPr txBox="1"/>
          <p:nvPr/>
        </p:nvSpPr>
        <p:spPr>
          <a:xfrm>
            <a:off x="7835144" y="2626659"/>
            <a:ext cx="1865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FF0000"/>
                </a:solidFill>
              </a:rPr>
              <a:t>cocinar</a:t>
            </a:r>
            <a:r>
              <a:rPr lang="de-DE" dirty="0">
                <a:solidFill>
                  <a:srgbClr val="FF0000"/>
                </a:solidFill>
              </a:rPr>
              <a:t>, </a:t>
            </a:r>
            <a:r>
              <a:rPr lang="de-DE" dirty="0" err="1">
                <a:solidFill>
                  <a:srgbClr val="FF0000"/>
                </a:solidFill>
              </a:rPr>
              <a:t>caminar</a:t>
            </a:r>
            <a:r>
              <a:rPr lang="de-DE" dirty="0">
                <a:solidFill>
                  <a:srgbClr val="FF0000"/>
                </a:solidFill>
              </a:rPr>
              <a:t>, leer, </a:t>
            </a:r>
            <a:r>
              <a:rPr lang="de-DE" dirty="0" err="1">
                <a:solidFill>
                  <a:srgbClr val="FF0000"/>
                </a:solidFill>
              </a:rPr>
              <a:t>escribir</a:t>
            </a:r>
            <a:r>
              <a:rPr lang="de-DE" dirty="0">
                <a:solidFill>
                  <a:srgbClr val="FF0000"/>
                </a:solidFill>
              </a:rPr>
              <a:t>…</a:t>
            </a:r>
          </a:p>
        </p:txBody>
      </p: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9FE94646-04EB-4401-9997-27EBB2543913}"/>
              </a:ext>
            </a:extLst>
          </p:cNvPr>
          <p:cNvCxnSpPr>
            <a:cxnSpLocks/>
          </p:cNvCxnSpPr>
          <p:nvPr/>
        </p:nvCxnSpPr>
        <p:spPr>
          <a:xfrm>
            <a:off x="6714565" y="3550025"/>
            <a:ext cx="932329" cy="388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8F0CED70-2A64-4DDA-ABBA-85C5F37E6E69}"/>
              </a:ext>
            </a:extLst>
          </p:cNvPr>
          <p:cNvSpPr txBox="1"/>
          <p:nvPr/>
        </p:nvSpPr>
        <p:spPr>
          <a:xfrm>
            <a:off x="7835144" y="3550025"/>
            <a:ext cx="1865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rgbClr val="FF0000"/>
                </a:solidFill>
              </a:rPr>
              <a:t>el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chocolate</a:t>
            </a:r>
            <a:r>
              <a:rPr lang="de-DE" dirty="0">
                <a:solidFill>
                  <a:srgbClr val="FF0000"/>
                </a:solidFill>
              </a:rPr>
              <a:t>, la </a:t>
            </a:r>
            <a:r>
              <a:rPr lang="de-DE" dirty="0" err="1">
                <a:solidFill>
                  <a:srgbClr val="FF0000"/>
                </a:solidFill>
              </a:rPr>
              <a:t>playa</a:t>
            </a:r>
            <a:r>
              <a:rPr lang="de-DE" dirty="0">
                <a:solidFill>
                  <a:srgbClr val="FF0000"/>
                </a:solidFill>
              </a:rPr>
              <a:t>, la </a:t>
            </a:r>
            <a:r>
              <a:rPr lang="de-DE" dirty="0" err="1">
                <a:solidFill>
                  <a:srgbClr val="FF0000"/>
                </a:solidFill>
              </a:rPr>
              <a:t>física</a:t>
            </a:r>
            <a:r>
              <a:rPr lang="de-DE" dirty="0">
                <a:solidFill>
                  <a:srgbClr val="FF0000"/>
                </a:solidFill>
              </a:rPr>
              <a:t>…</a:t>
            </a: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4BEF47A8-FF39-40F7-85BD-B2E6FF9D3BED}"/>
              </a:ext>
            </a:extLst>
          </p:cNvPr>
          <p:cNvCxnSpPr>
            <a:cxnSpLocks/>
          </p:cNvCxnSpPr>
          <p:nvPr/>
        </p:nvCxnSpPr>
        <p:spPr>
          <a:xfrm>
            <a:off x="6902815" y="5027214"/>
            <a:ext cx="9323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6E1990F5-56DB-4C75-A3DA-8270BF140A39}"/>
              </a:ext>
            </a:extLst>
          </p:cNvPr>
          <p:cNvSpPr txBox="1"/>
          <p:nvPr/>
        </p:nvSpPr>
        <p:spPr>
          <a:xfrm>
            <a:off x="7897897" y="4691594"/>
            <a:ext cx="18657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B0F0"/>
                </a:solidFill>
              </a:rPr>
              <a:t>los </a:t>
            </a:r>
            <a:r>
              <a:rPr lang="de-DE" dirty="0" err="1">
                <a:solidFill>
                  <a:srgbClr val="00B0F0"/>
                </a:solidFill>
              </a:rPr>
              <a:t>libros</a:t>
            </a:r>
            <a:r>
              <a:rPr lang="de-DE" dirty="0">
                <a:solidFill>
                  <a:srgbClr val="00B0F0"/>
                </a:solidFill>
              </a:rPr>
              <a:t>, las </a:t>
            </a:r>
            <a:r>
              <a:rPr lang="de-DE" dirty="0" err="1">
                <a:solidFill>
                  <a:srgbClr val="00B0F0"/>
                </a:solidFill>
              </a:rPr>
              <a:t>vacaciones</a:t>
            </a:r>
            <a:r>
              <a:rPr lang="de-DE" dirty="0">
                <a:solidFill>
                  <a:srgbClr val="00B0F0"/>
                </a:solidFill>
              </a:rPr>
              <a:t>, las </a:t>
            </a:r>
            <a:r>
              <a:rPr lang="de-DE" dirty="0" err="1">
                <a:solidFill>
                  <a:srgbClr val="00B0F0"/>
                </a:solidFill>
              </a:rPr>
              <a:t>matemáticas</a:t>
            </a:r>
            <a:endParaRPr lang="de-DE" dirty="0">
              <a:solidFill>
                <a:srgbClr val="00B0F0"/>
              </a:solidFill>
            </a:endParaRPr>
          </a:p>
        </p:txBody>
      </p:sp>
      <p:graphicFrame>
        <p:nvGraphicFramePr>
          <p:cNvPr id="23" name="Tabelle 4">
            <a:extLst>
              <a:ext uri="{FF2B5EF4-FFF2-40B4-BE49-F238E27FC236}">
                <a16:creationId xmlns:a16="http://schemas.microsoft.com/office/drawing/2014/main" id="{8544DA64-A12E-4B23-A813-C7FE4D985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163506"/>
              </p:ext>
            </p:extLst>
          </p:nvPr>
        </p:nvGraphicFramePr>
        <p:xfrm>
          <a:off x="2231136" y="2501152"/>
          <a:ext cx="1749194" cy="3868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9194">
                  <a:extLst>
                    <a:ext uri="{9D8B030D-6E8A-4147-A177-3AD203B41FA5}">
                      <a16:colId xmlns:a16="http://schemas.microsoft.com/office/drawing/2014/main" val="2899023146"/>
                    </a:ext>
                  </a:extLst>
                </a:gridCol>
              </a:tblGrid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/>
                        <a:t>(A </a:t>
                      </a:r>
                      <a:r>
                        <a:rPr lang="de-DE" sz="1600" b="0" dirty="0" err="1"/>
                        <a:t>mí</a:t>
                      </a:r>
                      <a:r>
                        <a:rPr lang="de-DE" sz="1600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260748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/>
                        <a:t>(A </a:t>
                      </a:r>
                      <a:r>
                        <a:rPr lang="de-DE" sz="1600" b="0" dirty="0" err="1"/>
                        <a:t>ti</a:t>
                      </a:r>
                      <a:r>
                        <a:rPr lang="de-DE" sz="1600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843983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/>
                        <a:t>(A </a:t>
                      </a:r>
                      <a:r>
                        <a:rPr lang="de-DE" sz="1600" b="0" dirty="0" err="1"/>
                        <a:t>él</a:t>
                      </a:r>
                      <a:r>
                        <a:rPr lang="de-DE" sz="1600" b="0" dirty="0"/>
                        <a:t>, </a:t>
                      </a:r>
                      <a:r>
                        <a:rPr lang="de-DE" sz="1600" b="0" dirty="0" err="1"/>
                        <a:t>ella</a:t>
                      </a:r>
                      <a:r>
                        <a:rPr lang="de-DE" sz="1600" b="0" dirty="0"/>
                        <a:t>, </a:t>
                      </a:r>
                      <a:r>
                        <a:rPr lang="de-DE" sz="1600" b="0" dirty="0" err="1"/>
                        <a:t>usted</a:t>
                      </a:r>
                      <a:r>
                        <a:rPr lang="de-DE" sz="1600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719357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/>
                        <a:t>(A </a:t>
                      </a:r>
                      <a:r>
                        <a:rPr lang="de-DE" sz="1600" b="0" dirty="0" err="1"/>
                        <a:t>nosotros</a:t>
                      </a:r>
                      <a:r>
                        <a:rPr lang="de-DE" sz="1600" b="0" dirty="0"/>
                        <a:t>/</a:t>
                      </a:r>
                      <a:r>
                        <a:rPr lang="de-DE" sz="1600" b="0" dirty="0" err="1"/>
                        <a:t>as</a:t>
                      </a:r>
                      <a:r>
                        <a:rPr lang="de-DE" sz="1600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60561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/>
                        <a:t>(A </a:t>
                      </a:r>
                      <a:r>
                        <a:rPr lang="de-DE" sz="1600" b="0" dirty="0" err="1"/>
                        <a:t>vosotros</a:t>
                      </a:r>
                      <a:r>
                        <a:rPr lang="de-DE" sz="1600" b="0" dirty="0"/>
                        <a:t>/</a:t>
                      </a:r>
                      <a:r>
                        <a:rPr lang="de-DE" sz="1600" b="0" dirty="0" err="1"/>
                        <a:t>as</a:t>
                      </a:r>
                      <a:r>
                        <a:rPr lang="de-DE" sz="1600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604886"/>
                  </a:ext>
                </a:extLst>
              </a:tr>
              <a:tr h="644820">
                <a:tc>
                  <a:txBody>
                    <a:bodyPr/>
                    <a:lstStyle/>
                    <a:p>
                      <a:pPr algn="l"/>
                      <a:r>
                        <a:rPr lang="de-DE" sz="1600" b="0" dirty="0"/>
                        <a:t>(A </a:t>
                      </a:r>
                      <a:r>
                        <a:rPr lang="de-DE" sz="1600" b="0" dirty="0" err="1"/>
                        <a:t>ellos</a:t>
                      </a:r>
                      <a:r>
                        <a:rPr lang="de-DE" sz="1600" b="0" dirty="0"/>
                        <a:t>, </a:t>
                      </a:r>
                      <a:r>
                        <a:rPr lang="de-DE" sz="1600" b="0" dirty="0" err="1"/>
                        <a:t>ellas</a:t>
                      </a:r>
                      <a:r>
                        <a:rPr lang="de-DE" sz="1600" b="0" dirty="0"/>
                        <a:t>, </a:t>
                      </a:r>
                      <a:r>
                        <a:rPr lang="de-DE" sz="1600" b="0" dirty="0" err="1"/>
                        <a:t>ustedes</a:t>
                      </a:r>
                      <a:r>
                        <a:rPr lang="de-DE" sz="1600" b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526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43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22" grpId="0"/>
    </p:bldLst>
  </p:timing>
</p:sld>
</file>

<file path=ppt/theme/theme1.xml><?xml version="1.0" encoding="utf-8"?>
<a:theme xmlns:a="http://schemas.openxmlformats.org/drawingml/2006/main" name="Pa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{8A6E4E04-DB47-48A7-AF3C-47B11606903B}TFfb9a325e-b4a8-473d-b025-df086f5ae49319d05504-96c4852924b0</Template>
  <TotalTime>0</TotalTime>
  <Words>95</Words>
  <Application>Microsoft Office PowerPoint</Application>
  <PresentationFormat>Breitbild</PresentationFormat>
  <Paragraphs>29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Paket</vt:lpstr>
      <vt:lpstr>gustar</vt:lpstr>
      <vt:lpstr>gustar</vt:lpstr>
      <vt:lpstr>gustar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gustar</dc:title>
  <dc:creator>Bernal</dc:creator>
  <cp:lastModifiedBy>Bernal</cp:lastModifiedBy>
  <cp:revision>5</cp:revision>
  <dcterms:created xsi:type="dcterms:W3CDTF">2025-11-23T14:19:32Z</dcterms:created>
  <dcterms:modified xsi:type="dcterms:W3CDTF">2025-11-23T14:42:53Z</dcterms:modified>
</cp:coreProperties>
</file>